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64" r:id="rId3"/>
    <p:sldId id="265" r:id="rId4"/>
    <p:sldId id="277" r:id="rId5"/>
    <p:sldId id="266" r:id="rId6"/>
    <p:sldId id="267" r:id="rId7"/>
    <p:sldId id="268" r:id="rId8"/>
    <p:sldId id="272" r:id="rId9"/>
    <p:sldId id="263" r:id="rId1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53D50436-4F0F-4C25-B342-A62549C8CEF4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10">
            <a:extLst>
              <a:ext uri="{FF2B5EF4-FFF2-40B4-BE49-F238E27FC236}">
                <a16:creationId xmlns:a16="http://schemas.microsoft.com/office/drawing/2014/main" id="{70858025-C364-4160-8D9A-F0A21028A643}"/>
              </a:ext>
            </a:extLst>
          </p:cNvPr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06364265-8AB5-4AE7-9F43-4E2CA91550C9}"/>
              </a:ext>
            </a:extLst>
          </p:cNvPr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0E2DF9E-1422-4E1F-B326-EC883F1C3AB9}"/>
              </a:ext>
            </a:extLst>
          </p:cNvPr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029B82B-50A0-4F3E-AFF5-0A91AAB9D218}"/>
              </a:ext>
            </a:extLst>
          </p:cNvPr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1" name="日期版面配置區 27">
            <a:extLst>
              <a:ext uri="{FF2B5EF4-FFF2-40B4-BE49-F238E27FC236}">
                <a16:creationId xmlns:a16="http://schemas.microsoft.com/office/drawing/2014/main" id="{CACA1028-ECAE-4621-9358-5A95FE1EA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頁尾版面配置區 16">
            <a:extLst>
              <a:ext uri="{FF2B5EF4-FFF2-40B4-BE49-F238E27FC236}">
                <a16:creationId xmlns:a16="http://schemas.microsoft.com/office/drawing/2014/main" id="{749D7EE5-6B69-454C-BD0B-CA0909294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投影片編號版面配置區 28">
            <a:extLst>
              <a:ext uri="{FF2B5EF4-FFF2-40B4-BE49-F238E27FC236}">
                <a16:creationId xmlns:a16="http://schemas.microsoft.com/office/drawing/2014/main" id="{13A0AAA2-4CCC-47AB-86F0-F2DBB5CB1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34018-3986-443D-9DC9-E255A057E83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75479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>
            <a:extLst>
              <a:ext uri="{FF2B5EF4-FFF2-40B4-BE49-F238E27FC236}">
                <a16:creationId xmlns:a16="http://schemas.microsoft.com/office/drawing/2014/main" id="{6E6C4923-F7F4-423F-A186-7F30844CD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>
            <a:extLst>
              <a:ext uri="{FF2B5EF4-FFF2-40B4-BE49-F238E27FC236}">
                <a16:creationId xmlns:a16="http://schemas.microsoft.com/office/drawing/2014/main" id="{FE7E8C39-8B48-4FD2-9613-063F8F331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>
            <a:extLst>
              <a:ext uri="{FF2B5EF4-FFF2-40B4-BE49-F238E27FC236}">
                <a16:creationId xmlns:a16="http://schemas.microsoft.com/office/drawing/2014/main" id="{C646B08F-B5E6-4288-AA03-29A45C1A5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4CE1D-5954-48B4-93A9-872FB93352E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701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>
            <a:extLst>
              <a:ext uri="{FF2B5EF4-FFF2-40B4-BE49-F238E27FC236}">
                <a16:creationId xmlns:a16="http://schemas.microsoft.com/office/drawing/2014/main" id="{BBF6DED4-F9BE-4E9F-BB11-10E49CA88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>
            <a:extLst>
              <a:ext uri="{FF2B5EF4-FFF2-40B4-BE49-F238E27FC236}">
                <a16:creationId xmlns:a16="http://schemas.microsoft.com/office/drawing/2014/main" id="{6731CCBB-08B7-4B35-994C-A9D180689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>
            <a:extLst>
              <a:ext uri="{FF2B5EF4-FFF2-40B4-BE49-F238E27FC236}">
                <a16:creationId xmlns:a16="http://schemas.microsoft.com/office/drawing/2014/main" id="{16321D09-9634-4C10-99BE-142A99DB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FC9EC-FDBC-42EE-AB6C-DFC5CA947D3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0414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13">
            <a:extLst>
              <a:ext uri="{FF2B5EF4-FFF2-40B4-BE49-F238E27FC236}">
                <a16:creationId xmlns:a16="http://schemas.microsoft.com/office/drawing/2014/main" id="{70946BC0-8F84-48ED-B29F-5771C949E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2">
            <a:extLst>
              <a:ext uri="{FF2B5EF4-FFF2-40B4-BE49-F238E27FC236}">
                <a16:creationId xmlns:a16="http://schemas.microsoft.com/office/drawing/2014/main" id="{F683262B-5242-4D78-BB72-F34ADC3F6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22">
            <a:extLst>
              <a:ext uri="{FF2B5EF4-FFF2-40B4-BE49-F238E27FC236}">
                <a16:creationId xmlns:a16="http://schemas.microsoft.com/office/drawing/2014/main" id="{DD6419FA-F40D-4EA6-AFFE-EF3008CD1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0F5E1-B470-4B7C-87C3-B4CF234C7D1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7729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>
            <a:extLst>
              <a:ext uri="{FF2B5EF4-FFF2-40B4-BE49-F238E27FC236}">
                <a16:creationId xmlns:a16="http://schemas.microsoft.com/office/drawing/2014/main" id="{38478B10-F354-45A3-8BBB-3EF65643B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>
            <a:extLst>
              <a:ext uri="{FF2B5EF4-FFF2-40B4-BE49-F238E27FC236}">
                <a16:creationId xmlns:a16="http://schemas.microsoft.com/office/drawing/2014/main" id="{BBAC367F-DC06-4BB8-8791-F0AFAAB76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>
            <a:extLst>
              <a:ext uri="{FF2B5EF4-FFF2-40B4-BE49-F238E27FC236}">
                <a16:creationId xmlns:a16="http://schemas.microsoft.com/office/drawing/2014/main" id="{7962E199-8688-4362-952A-AD135F2EE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B079E-2F20-43BD-954A-AD11CA96E54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582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8064BBB-6FF2-44CC-8C56-41BF2425C3F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10">
            <a:extLst>
              <a:ext uri="{FF2B5EF4-FFF2-40B4-BE49-F238E27FC236}">
                <a16:creationId xmlns:a16="http://schemas.microsoft.com/office/drawing/2014/main" id="{4BE97FC6-84FA-490C-B029-57C099B62AB8}"/>
              </a:ext>
            </a:extLst>
          </p:cNvPr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598A35E-9E04-4809-B1C6-1C8652812E0C}"/>
              </a:ext>
            </a:extLst>
          </p:cNvPr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30E42EE-3666-43C5-B6CC-36445AD30EF3}"/>
              </a:ext>
            </a:extLst>
          </p:cNvPr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194970E-C31C-4E47-8C45-FC9076272FEB}"/>
              </a:ext>
            </a:extLst>
          </p:cNvPr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日期版面配置區 3">
            <a:extLst>
              <a:ext uri="{FF2B5EF4-FFF2-40B4-BE49-F238E27FC236}">
                <a16:creationId xmlns:a16="http://schemas.microsoft.com/office/drawing/2014/main" id="{0C1AC5C4-6172-4CCE-A8B8-024350824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頁尾版面配置區 4">
            <a:extLst>
              <a:ext uri="{FF2B5EF4-FFF2-40B4-BE49-F238E27FC236}">
                <a16:creationId xmlns:a16="http://schemas.microsoft.com/office/drawing/2014/main" id="{20D0D649-3294-4D28-BE3D-C8754547D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5">
            <a:extLst>
              <a:ext uri="{FF2B5EF4-FFF2-40B4-BE49-F238E27FC236}">
                <a16:creationId xmlns:a16="http://schemas.microsoft.com/office/drawing/2014/main" id="{CF6747B1-06D5-407B-9DF1-7AB77B0B6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6C423DCE-0763-4244-AA43-7D2B8066DF9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7090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13">
            <a:extLst>
              <a:ext uri="{FF2B5EF4-FFF2-40B4-BE49-F238E27FC236}">
                <a16:creationId xmlns:a16="http://schemas.microsoft.com/office/drawing/2014/main" id="{58064200-D77F-4495-B0B4-59D4656AD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2">
            <a:extLst>
              <a:ext uri="{FF2B5EF4-FFF2-40B4-BE49-F238E27FC236}">
                <a16:creationId xmlns:a16="http://schemas.microsoft.com/office/drawing/2014/main" id="{0B1309E1-9E39-4D97-B46D-42F58477F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22">
            <a:extLst>
              <a:ext uri="{FF2B5EF4-FFF2-40B4-BE49-F238E27FC236}">
                <a16:creationId xmlns:a16="http://schemas.microsoft.com/office/drawing/2014/main" id="{D3829E18-48E4-4689-9588-586FCBB57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89B26-C7FF-4F8E-A9DF-F00C37E700E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9847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13">
            <a:extLst>
              <a:ext uri="{FF2B5EF4-FFF2-40B4-BE49-F238E27FC236}">
                <a16:creationId xmlns:a16="http://schemas.microsoft.com/office/drawing/2014/main" id="{DE64BAC2-6C73-45E1-8B05-5E9E842B2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2">
            <a:extLst>
              <a:ext uri="{FF2B5EF4-FFF2-40B4-BE49-F238E27FC236}">
                <a16:creationId xmlns:a16="http://schemas.microsoft.com/office/drawing/2014/main" id="{C66C4965-2CC3-42C4-97B2-4E247AE92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22">
            <a:extLst>
              <a:ext uri="{FF2B5EF4-FFF2-40B4-BE49-F238E27FC236}">
                <a16:creationId xmlns:a16="http://schemas.microsoft.com/office/drawing/2014/main" id="{B9693460-7B9E-4617-BDBB-5955C0B33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23684-4793-4ABA-98D9-B566CFC5161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6813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13">
            <a:extLst>
              <a:ext uri="{FF2B5EF4-FFF2-40B4-BE49-F238E27FC236}">
                <a16:creationId xmlns:a16="http://schemas.microsoft.com/office/drawing/2014/main" id="{20D7F5EC-133C-4ADE-800C-096D6704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2">
            <a:extLst>
              <a:ext uri="{FF2B5EF4-FFF2-40B4-BE49-F238E27FC236}">
                <a16:creationId xmlns:a16="http://schemas.microsoft.com/office/drawing/2014/main" id="{77EC79EB-93AE-45D1-A157-FF4743CBD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22">
            <a:extLst>
              <a:ext uri="{FF2B5EF4-FFF2-40B4-BE49-F238E27FC236}">
                <a16:creationId xmlns:a16="http://schemas.microsoft.com/office/drawing/2014/main" id="{863939D3-7516-4863-8DEA-DAC2A5535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38C59-2C94-4806-B208-93B5356848E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500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>
            <a:extLst>
              <a:ext uri="{FF2B5EF4-FFF2-40B4-BE49-F238E27FC236}">
                <a16:creationId xmlns:a16="http://schemas.microsoft.com/office/drawing/2014/main" id="{8CB082AA-8858-4B22-8B5A-26B19ED32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4A1DB60-24CF-40A0-9DE2-7CA8B2DE8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22">
            <a:extLst>
              <a:ext uri="{FF2B5EF4-FFF2-40B4-BE49-F238E27FC236}">
                <a16:creationId xmlns:a16="http://schemas.microsoft.com/office/drawing/2014/main" id="{E7324747-E2CD-4333-A679-3FC93AC60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EDA23-F317-4C2B-880D-16E3FC0A5A7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6879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93099EA-91D4-4E04-92B4-54FE94D34BC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6" name="圓角矩形 10">
            <a:extLst>
              <a:ext uri="{FF2B5EF4-FFF2-40B4-BE49-F238E27FC236}">
                <a16:creationId xmlns:a16="http://schemas.microsoft.com/office/drawing/2014/main" id="{6E84F944-A60E-467E-8CFA-667275C13185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4">
            <a:extLst>
              <a:ext uri="{FF2B5EF4-FFF2-40B4-BE49-F238E27FC236}">
                <a16:creationId xmlns:a16="http://schemas.microsoft.com/office/drawing/2014/main" id="{B7D9B4C8-810F-4CBA-88B1-0B6B0826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5">
            <a:extLst>
              <a:ext uri="{FF2B5EF4-FFF2-40B4-BE49-F238E27FC236}">
                <a16:creationId xmlns:a16="http://schemas.microsoft.com/office/drawing/2014/main" id="{7622971E-06ED-4373-B05D-D82C2DB89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6">
            <a:extLst>
              <a:ext uri="{FF2B5EF4-FFF2-40B4-BE49-F238E27FC236}">
                <a16:creationId xmlns:a16="http://schemas.microsoft.com/office/drawing/2014/main" id="{E8588914-8119-46ED-B898-B5B6D0405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28345-BFFC-4664-BFD8-880BCFC8BEB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2902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0DEE1E9B-71EA-43B7-AFFC-B31D65BC5CDC}"/>
              </a:ext>
            </a:extLst>
          </p:cNvPr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651886D5-A37D-46C0-91D9-67EB3B3EDFD8}"/>
              </a:ext>
            </a:extLst>
          </p:cNvPr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98858D1-2BCB-4EF4-999F-8F4D287E3990}"/>
              </a:ext>
            </a:extLst>
          </p:cNvPr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>
            <a:extLst>
              <a:ext uri="{FF2B5EF4-FFF2-40B4-BE49-F238E27FC236}">
                <a16:creationId xmlns:a16="http://schemas.microsoft.com/office/drawing/2014/main" id="{EA26F5F7-E1CC-469A-8D53-5C49FB16B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頁尾版面配置區 5">
            <a:extLst>
              <a:ext uri="{FF2B5EF4-FFF2-40B4-BE49-F238E27FC236}">
                <a16:creationId xmlns:a16="http://schemas.microsoft.com/office/drawing/2014/main" id="{7B1A4781-6BD5-43C2-8012-154BC24BE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6">
            <a:extLst>
              <a:ext uri="{FF2B5EF4-FFF2-40B4-BE49-F238E27FC236}">
                <a16:creationId xmlns:a16="http://schemas.microsoft.com/office/drawing/2014/main" id="{4D442DC6-82F4-452A-959B-22C5156C1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D9084010-5701-4375-897B-8918E308F39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8628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61C9F335-63B4-4D0E-A559-15C8EFE37CD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8" name="圓角矩形 7">
            <a:extLst>
              <a:ext uri="{FF2B5EF4-FFF2-40B4-BE49-F238E27FC236}">
                <a16:creationId xmlns:a16="http://schemas.microsoft.com/office/drawing/2014/main" id="{A2AA214C-D567-44CA-A326-AC52C278BAC5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28" name="標題版面配置區 21">
            <a:extLst>
              <a:ext uri="{FF2B5EF4-FFF2-40B4-BE49-F238E27FC236}">
                <a16:creationId xmlns:a16="http://schemas.microsoft.com/office/drawing/2014/main" id="{B2CBC992-6F79-4C6E-A870-B85C550B3B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9" name="文字版面配置區 12">
            <a:extLst>
              <a:ext uri="{FF2B5EF4-FFF2-40B4-BE49-F238E27FC236}">
                <a16:creationId xmlns:a16="http://schemas.microsoft.com/office/drawing/2014/main" id="{A473D7F0-6B38-4538-9907-4B65EC24A8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14" name="日期版面配置區 13">
            <a:extLst>
              <a:ext uri="{FF2B5EF4-FFF2-40B4-BE49-F238E27FC236}">
                <a16:creationId xmlns:a16="http://schemas.microsoft.com/office/drawing/2014/main" id="{1CF65156-7A40-4289-B591-F431AC2AA8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6BB07C6-2783-4450-93F3-5B549383C0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投影片編號版面配置區 22">
            <a:extLst>
              <a:ext uri="{FF2B5EF4-FFF2-40B4-BE49-F238E27FC236}">
                <a16:creationId xmlns:a16="http://schemas.microsoft.com/office/drawing/2014/main" id="{C13AAF32-7EAB-4CA7-B55D-0F400091CB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>
              <a:defRPr kumimoji="0" sz="1400">
                <a:solidFill>
                  <a:srgbClr val="FFFFFF"/>
                </a:solidFill>
                <a:latin typeface="Franklin Gothic Book" panose="020B0503020102020204" pitchFamily="34" charset="0"/>
                <a:ea typeface="微軟正黑體" panose="020B0604030504040204" pitchFamily="34" charset="-120"/>
              </a:defRPr>
            </a:lvl1pPr>
          </a:lstStyle>
          <a:p>
            <a:fld id="{45DD29AB-6C99-4D76-91B3-61907A6F851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7" r:id="rId2"/>
    <p:sldLayoutId id="2147483817" r:id="rId3"/>
    <p:sldLayoutId id="2147483808" r:id="rId4"/>
    <p:sldLayoutId id="2147483809" r:id="rId5"/>
    <p:sldLayoutId id="2147483810" r:id="rId6"/>
    <p:sldLayoutId id="2147483811" r:id="rId7"/>
    <p:sldLayoutId id="2147483818" r:id="rId8"/>
    <p:sldLayoutId id="2147483819" r:id="rId9"/>
    <p:sldLayoutId id="2147483812" r:id="rId10"/>
    <p:sldLayoutId id="2147483813" r:id="rId11"/>
    <p:sldLayoutId id="214748381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enyoyo0526@gmail.com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ac.edu.tw/colleges.htm" TargetMode="External"/><Relationship Id="rId3" Type="http://schemas.openxmlformats.org/officeDocument/2006/relationships/hyperlink" Target="http://www.kusjh.kh.edu.tw/sidelist/15" TargetMode="External"/><Relationship Id="rId7" Type="http://schemas.openxmlformats.org/officeDocument/2006/relationships/hyperlink" Target="https://ioh.tw/" TargetMode="External"/><Relationship Id="rId2" Type="http://schemas.openxmlformats.org/officeDocument/2006/relationships/hyperlink" Target="http://univ.edu.tw/GroupView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llego.ceec.edu.tw/" TargetMode="External"/><Relationship Id="rId5" Type="http://schemas.openxmlformats.org/officeDocument/2006/relationships/hyperlink" Target="https://university.1111.com.tw/univ_department.aspx" TargetMode="External"/><Relationship Id="rId4" Type="http://schemas.openxmlformats.org/officeDocument/2006/relationships/hyperlink" Target="http://major.ceec.edu.tw/search/ceec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chenyoyo0526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>
            <a:extLst>
              <a:ext uri="{FF2B5EF4-FFF2-40B4-BE49-F238E27FC236}">
                <a16:creationId xmlns:a16="http://schemas.microsoft.com/office/drawing/2014/main" id="{513B9F44-9CFF-4BF8-8571-4896B1BC4A0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24756" y="5544999"/>
            <a:ext cx="6629400" cy="863997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dirty="0">
                <a:solidFill>
                  <a:schemeClr val="accent1"/>
                </a:solidFill>
                <a:latin typeface="+mj-ea"/>
                <a:ea typeface="+mj-ea"/>
              </a:rPr>
              <a:t>高雄市立鼓山高中 輔導教師</a:t>
            </a:r>
            <a:endParaRPr lang="en-US" altLang="zh-TW" dirty="0">
              <a:solidFill>
                <a:schemeClr val="accent1"/>
              </a:solidFill>
              <a:latin typeface="+mj-ea"/>
              <a:ea typeface="+mj-ea"/>
            </a:endParaRP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dirty="0">
                <a:solidFill>
                  <a:schemeClr val="accent1"/>
                </a:solidFill>
                <a:latin typeface="+mj-ea"/>
                <a:ea typeface="+mj-ea"/>
              </a:rPr>
              <a:t>陳又華</a:t>
            </a: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44C9B277-80DB-449A-96F3-F48C01C8684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1484313"/>
            <a:ext cx="8077200" cy="16097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dirty="0">
                <a:solidFill>
                  <a:schemeClr val="bg1"/>
                </a:solidFill>
                <a:latin typeface="+mj-ea"/>
              </a:rPr>
              <a:t>第一組報告</a:t>
            </a:r>
            <a:br>
              <a:rPr lang="en-US" altLang="zh-TW" sz="3200" dirty="0">
                <a:solidFill>
                  <a:schemeClr val="bg1"/>
                </a:solidFill>
                <a:latin typeface="+mj-ea"/>
              </a:rPr>
            </a:br>
            <a:r>
              <a:rPr lang="zh-TW" altLang="en-US" sz="3200" dirty="0">
                <a:solidFill>
                  <a:schemeClr val="bg1"/>
                </a:solidFill>
                <a:latin typeface="+mj-ea"/>
              </a:rPr>
              <a:t>「認識</a:t>
            </a:r>
            <a:r>
              <a:rPr lang="zh-TW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學群</a:t>
            </a:r>
            <a:r>
              <a:rPr altLang="zh-TW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-</a:t>
            </a:r>
            <a:r>
              <a:rPr lang="zh-TW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學類</a:t>
            </a:r>
            <a:r>
              <a:rPr altLang="zh-TW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-</a:t>
            </a:r>
            <a:r>
              <a:rPr lang="zh-TW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學系</a:t>
            </a:r>
            <a:r>
              <a:rPr lang="zh-TW" altLang="en-US" sz="3200" dirty="0">
                <a:solidFill>
                  <a:schemeClr val="bg1"/>
                </a:solidFill>
                <a:latin typeface="+mj-ea"/>
              </a:rPr>
              <a:t>」 小組報告 </a:t>
            </a:r>
            <a:br>
              <a:rPr lang="zh-TW" altLang="en-US" sz="3200" dirty="0">
                <a:solidFill>
                  <a:schemeClr val="bg1"/>
                </a:solidFill>
                <a:latin typeface="+mj-ea"/>
              </a:rPr>
            </a:br>
            <a:r>
              <a:rPr lang="zh-TW" altLang="en-US" sz="3200" dirty="0">
                <a:solidFill>
                  <a:schemeClr val="bg1"/>
                </a:solidFill>
                <a:latin typeface="+mj-ea"/>
              </a:rPr>
              <a:t>規則說明</a:t>
            </a:r>
            <a:endParaRPr lang="zh-TW" altLang="en-US" sz="2000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6148" name="AutoShape 7" descr="「分隔線」的圖片搜尋結果">
            <a:extLst>
              <a:ext uri="{FF2B5EF4-FFF2-40B4-BE49-F238E27FC236}">
                <a16:creationId xmlns:a16="http://schemas.microsoft.com/office/drawing/2014/main" id="{596DB99A-8B13-4998-A586-A2F0450A74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Arial" panose="020B0604020202020204" pitchFamily="34" charset="0"/>
            </a:endParaRPr>
          </a:p>
        </p:txBody>
      </p:sp>
      <p:pic>
        <p:nvPicPr>
          <p:cNvPr id="6150" name="Picture 8">
            <a:extLst>
              <a:ext uri="{FF2B5EF4-FFF2-40B4-BE49-F238E27FC236}">
                <a16:creationId xmlns:a16="http://schemas.microsoft.com/office/drawing/2014/main" id="{19408A78-6629-4371-A054-88DF8035E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100" y="476250"/>
            <a:ext cx="41767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AD30808C-568C-4FFE-A933-A3EAD7C1B3DF}"/>
              </a:ext>
            </a:extLst>
          </p:cNvPr>
          <p:cNvSpPr/>
          <p:nvPr/>
        </p:nvSpPr>
        <p:spPr>
          <a:xfrm>
            <a:off x="1502634" y="3456155"/>
            <a:ext cx="645374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000" b="1" dirty="0"/>
              <a:t>提醒同學們要</a:t>
            </a:r>
            <a:r>
              <a:rPr lang="zh-TW" altLang="en-US" sz="2000" b="1" dirty="0">
                <a:solidFill>
                  <a:srgbClr val="FF0000"/>
                </a:solidFill>
              </a:rPr>
              <a:t>提早做準備</a:t>
            </a:r>
            <a:r>
              <a:rPr lang="zh-TW" altLang="en-US" sz="2000" b="1" dirty="0"/>
              <a:t>，</a:t>
            </a:r>
            <a:br>
              <a:rPr lang="en-US" altLang="zh-TW" sz="2000" b="1" dirty="0"/>
            </a:br>
            <a:r>
              <a:rPr lang="zh-TW" altLang="en-US" sz="2000" b="1" dirty="0"/>
              <a:t>不要等到要報告了，才匆忙準備</a:t>
            </a:r>
            <a:endParaRPr lang="en-US" altLang="zh-TW" sz="2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000" b="1" dirty="0"/>
              <a:t>請組長彙整報告，於報告</a:t>
            </a:r>
            <a:r>
              <a:rPr lang="zh-TW" altLang="en-US" sz="2000" b="1" dirty="0">
                <a:solidFill>
                  <a:srgbClr val="FF0000"/>
                </a:solidFill>
              </a:rPr>
              <a:t>前一週</a:t>
            </a:r>
            <a:r>
              <a:rPr lang="zh-TW" altLang="en-US" sz="2000" b="1" dirty="0">
                <a:solidFill>
                  <a:srgbClr val="0000FF"/>
                </a:solidFill>
              </a:rPr>
              <a:t>星期一以前</a:t>
            </a:r>
            <a:r>
              <a:rPr lang="zh-TW" altLang="en-US" sz="2000" b="1" dirty="0"/>
              <a:t>寄</a:t>
            </a:r>
            <a:r>
              <a:rPr lang="en-US" altLang="zh-TW" sz="2000" b="1" dirty="0"/>
              <a:t>mail</a:t>
            </a:r>
            <a:r>
              <a:rPr lang="zh-TW" altLang="en-US" sz="2000" b="1" dirty="0"/>
              <a:t>給又華老師</a:t>
            </a:r>
            <a:r>
              <a:rPr lang="en-US" altLang="zh-TW" sz="2000" b="1" dirty="0">
                <a:hlinkClick r:id="rId3"/>
              </a:rPr>
              <a:t>chenyoyo0526@gmail.com</a:t>
            </a:r>
            <a:r>
              <a:rPr lang="en-US" altLang="zh-TW" sz="2000" b="1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000" b="1"/>
              <a:t>每個同學可以挑選一個學群報告</a:t>
            </a:r>
            <a:endParaRPr lang="zh-TW" altLang="en-US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1970AF9-32C5-4443-A298-27B25E68C1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請搭配課本或使用網路資源查詢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E1B07FF-D867-4F6C-AF18-CCD9DA8E17EE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755650" y="1628775"/>
            <a:ext cx="7772400" cy="4572000"/>
          </a:xfrm>
        </p:spPr>
        <p:txBody>
          <a:bodyPr/>
          <a:lstStyle/>
          <a:p>
            <a:pPr marL="387350" indent="-3429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zh-TW" altLang="en-US" sz="2000" dirty="0"/>
              <a:t>「</a:t>
            </a:r>
            <a:r>
              <a:rPr lang="zh-TW" altLang="en-US" sz="2000" dirty="0">
                <a:solidFill>
                  <a:srgbClr val="FF0000"/>
                </a:solidFill>
              </a:rPr>
              <a:t>大學網路博覽會</a:t>
            </a:r>
            <a:r>
              <a:rPr lang="en-US" altLang="zh-TW" sz="2000" dirty="0">
                <a:solidFill>
                  <a:srgbClr val="FF0000"/>
                </a:solidFill>
              </a:rPr>
              <a:t>-</a:t>
            </a:r>
            <a:r>
              <a:rPr lang="zh-TW" altLang="en-US" sz="2000" dirty="0">
                <a:solidFill>
                  <a:srgbClr val="FF0000"/>
                </a:solidFill>
              </a:rPr>
              <a:t>學群專區</a:t>
            </a:r>
            <a:r>
              <a:rPr lang="zh-TW" altLang="en-US" sz="2000" dirty="0"/>
              <a:t>」網站 </a:t>
            </a:r>
            <a:r>
              <a:rPr lang="en-US" altLang="zh-TW" sz="2200" dirty="0">
                <a:hlinkClick r:id="rId2"/>
              </a:rPr>
              <a:t>http://univ.edu.tw/GroupView.asp</a:t>
            </a:r>
            <a:endParaRPr lang="en-US" altLang="zh-TW" sz="2200" dirty="0"/>
          </a:p>
          <a:p>
            <a:pPr marL="50165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zh-TW" altLang="en-US" sz="2200" dirty="0"/>
              <a:t>「</a:t>
            </a:r>
            <a:r>
              <a:rPr lang="zh-TW" altLang="en-US" sz="2200" dirty="0">
                <a:solidFill>
                  <a:srgbClr val="FF0000"/>
                </a:solidFill>
              </a:rPr>
              <a:t>鼓中首頁</a:t>
            </a:r>
            <a:r>
              <a:rPr lang="en-US" altLang="zh-TW" sz="2200" dirty="0">
                <a:solidFill>
                  <a:srgbClr val="FF0000"/>
                </a:solidFill>
              </a:rPr>
              <a:t>-</a:t>
            </a:r>
            <a:r>
              <a:rPr lang="zh-TW" altLang="en-US" sz="2200" dirty="0">
                <a:solidFill>
                  <a:srgbClr val="FF0000"/>
                </a:solidFill>
              </a:rPr>
              <a:t>單位介紹</a:t>
            </a:r>
            <a:r>
              <a:rPr lang="en-US" altLang="zh-TW" sz="2200" dirty="0">
                <a:solidFill>
                  <a:srgbClr val="FF0000"/>
                </a:solidFill>
              </a:rPr>
              <a:t>-</a:t>
            </a:r>
            <a:r>
              <a:rPr lang="zh-TW" altLang="en-US" sz="2200" dirty="0">
                <a:solidFill>
                  <a:srgbClr val="FF0000"/>
                </a:solidFill>
              </a:rPr>
              <a:t>輔導處</a:t>
            </a:r>
            <a:r>
              <a:rPr lang="en-US" altLang="zh-TW" sz="2200" dirty="0">
                <a:solidFill>
                  <a:srgbClr val="FF0000"/>
                </a:solidFill>
              </a:rPr>
              <a:t>-</a:t>
            </a:r>
            <a:r>
              <a:rPr lang="zh-TW" altLang="en-US" sz="2200" dirty="0">
                <a:solidFill>
                  <a:srgbClr val="FF0000"/>
                </a:solidFill>
              </a:rPr>
              <a:t>高中輔導</a:t>
            </a:r>
            <a:r>
              <a:rPr lang="en-US" altLang="zh-TW" sz="2200" dirty="0">
                <a:solidFill>
                  <a:srgbClr val="FF0000"/>
                </a:solidFill>
              </a:rPr>
              <a:t>-</a:t>
            </a:r>
            <a:r>
              <a:rPr lang="zh-TW" altLang="en-US" sz="2200" dirty="0">
                <a:solidFill>
                  <a:srgbClr val="FF0000"/>
                </a:solidFill>
              </a:rPr>
              <a:t>高一選組與學群學系</a:t>
            </a:r>
            <a:r>
              <a:rPr lang="zh-TW" altLang="en-US" sz="2200" dirty="0"/>
              <a:t>」網站 </a:t>
            </a:r>
            <a:r>
              <a:rPr lang="en-US" altLang="zh-TW" sz="2200" dirty="0">
                <a:hlinkClick r:id="rId3"/>
              </a:rPr>
              <a:t>http://www.kusjh.kh.edu.tw/sidelist/15</a:t>
            </a:r>
            <a:endParaRPr lang="en-US" altLang="zh-TW" sz="2200" dirty="0"/>
          </a:p>
          <a:p>
            <a:pPr marL="50165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zh-TW" altLang="en-US" sz="2200" dirty="0"/>
              <a:t>「</a:t>
            </a:r>
            <a:r>
              <a:rPr lang="zh-TW" altLang="en-US" sz="2200" dirty="0">
                <a:solidFill>
                  <a:srgbClr val="FF0000"/>
                </a:solidFill>
              </a:rPr>
              <a:t>漫步在大學</a:t>
            </a:r>
            <a:r>
              <a:rPr lang="zh-TW" altLang="en-US" sz="2200" dirty="0"/>
              <a:t>」網站 </a:t>
            </a:r>
            <a:r>
              <a:rPr lang="en-US" altLang="zh-TW" sz="2200" dirty="0">
                <a:hlinkClick r:id="rId4"/>
              </a:rPr>
              <a:t>http://major.ceec.edu.tw/search/ceec.htm</a:t>
            </a:r>
            <a:r>
              <a:rPr lang="zh-TW" altLang="en-US" sz="2200" dirty="0"/>
              <a:t> </a:t>
            </a:r>
          </a:p>
          <a:p>
            <a:pPr marL="50165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zh-TW" altLang="en-US" sz="2200" dirty="0"/>
              <a:t>「</a:t>
            </a:r>
            <a:r>
              <a:rPr lang="en-US" altLang="zh-TW" sz="2200" dirty="0">
                <a:solidFill>
                  <a:srgbClr val="FF0000"/>
                </a:solidFill>
              </a:rPr>
              <a:t>1111</a:t>
            </a:r>
            <a:r>
              <a:rPr lang="zh-TW" altLang="en-US" sz="2200" dirty="0">
                <a:solidFill>
                  <a:srgbClr val="FF0000"/>
                </a:solidFill>
              </a:rPr>
              <a:t>人力銀行</a:t>
            </a:r>
            <a:r>
              <a:rPr lang="en-US" altLang="zh-TW" sz="2200" dirty="0">
                <a:solidFill>
                  <a:srgbClr val="FF0000"/>
                </a:solidFill>
              </a:rPr>
              <a:t>-</a:t>
            </a:r>
            <a:r>
              <a:rPr lang="zh-TW" altLang="en-US" sz="2200" dirty="0">
                <a:solidFill>
                  <a:srgbClr val="FF0000"/>
                </a:solidFill>
              </a:rPr>
              <a:t>認識學群</a:t>
            </a:r>
            <a:r>
              <a:rPr lang="zh-TW" altLang="en-US" sz="2200" dirty="0"/>
              <a:t>」網站 </a:t>
            </a:r>
            <a:r>
              <a:rPr lang="en-US" altLang="zh-TW" sz="2200" dirty="0">
                <a:hlinkClick r:id="rId5"/>
              </a:rPr>
              <a:t>https://university.1111.com.tw/univ_department.aspx</a:t>
            </a:r>
            <a:r>
              <a:rPr lang="zh-TW" altLang="en-US" sz="2200" dirty="0"/>
              <a:t> </a:t>
            </a:r>
            <a:endParaRPr lang="en-US" altLang="zh-TW" sz="2200" dirty="0"/>
          </a:p>
          <a:p>
            <a:pPr marL="50165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zh-TW" altLang="en-US" sz="2200" dirty="0"/>
              <a:t>「</a:t>
            </a:r>
            <a:r>
              <a:rPr lang="en-US" altLang="zh-TW" sz="2200" dirty="0" err="1">
                <a:solidFill>
                  <a:srgbClr val="FF0000"/>
                </a:solidFill>
              </a:rPr>
              <a:t>collego</a:t>
            </a:r>
            <a:r>
              <a:rPr lang="en-US" altLang="zh-TW" sz="2200" dirty="0">
                <a:solidFill>
                  <a:srgbClr val="FF0000"/>
                </a:solidFill>
              </a:rPr>
              <a:t>-</a:t>
            </a:r>
            <a:r>
              <a:rPr lang="zh-TW" altLang="en-US" sz="2200" dirty="0">
                <a:solidFill>
                  <a:srgbClr val="FF0000"/>
                </a:solidFill>
              </a:rPr>
              <a:t>大學選才</a:t>
            </a:r>
            <a:r>
              <a:rPr lang="en-US" altLang="zh-TW" sz="2200" dirty="0">
                <a:solidFill>
                  <a:srgbClr val="FF0000"/>
                </a:solidFill>
              </a:rPr>
              <a:t>-</a:t>
            </a:r>
            <a:r>
              <a:rPr lang="zh-TW" altLang="en-US" sz="2200" dirty="0">
                <a:solidFill>
                  <a:srgbClr val="FF0000"/>
                </a:solidFill>
              </a:rPr>
              <a:t>認識學群</a:t>
            </a:r>
            <a:r>
              <a:rPr lang="zh-TW" altLang="en-US" sz="2200" dirty="0"/>
              <a:t>」網站 </a:t>
            </a:r>
            <a:r>
              <a:rPr lang="en-US" altLang="zh-TW" sz="2200" dirty="0">
                <a:hlinkClick r:id="rId6"/>
              </a:rPr>
              <a:t>https://collego.ceec.edu.tw/</a:t>
            </a:r>
            <a:r>
              <a:rPr lang="zh-TW" altLang="en-US" sz="2200" dirty="0"/>
              <a:t> </a:t>
            </a:r>
            <a:endParaRPr lang="en-US" altLang="zh-TW" sz="2200" dirty="0"/>
          </a:p>
          <a:p>
            <a:pPr marL="50165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zh-TW" altLang="en-US" sz="2200" dirty="0"/>
              <a:t>「</a:t>
            </a:r>
            <a:r>
              <a:rPr lang="en-US" altLang="zh-TW" sz="2200" dirty="0" err="1">
                <a:solidFill>
                  <a:srgbClr val="FF0000"/>
                </a:solidFill>
              </a:rPr>
              <a:t>ioh</a:t>
            </a:r>
            <a:r>
              <a:rPr lang="zh-TW" altLang="en-US" sz="2200" dirty="0">
                <a:solidFill>
                  <a:srgbClr val="FF0000"/>
                </a:solidFill>
              </a:rPr>
              <a:t>開放個人經驗平台</a:t>
            </a:r>
            <a:r>
              <a:rPr lang="zh-TW" altLang="en-US" sz="2200" dirty="0"/>
              <a:t>」網站 </a:t>
            </a:r>
            <a:r>
              <a:rPr lang="en-US" altLang="zh-TW" sz="2200" dirty="0">
                <a:hlinkClick r:id="rId7"/>
              </a:rPr>
              <a:t>https://ioh.tw/</a:t>
            </a:r>
            <a:endParaRPr lang="en-US" altLang="zh-TW" sz="2200" dirty="0"/>
          </a:p>
          <a:p>
            <a:pPr marL="50165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zh-TW" altLang="en-US" sz="2200" dirty="0"/>
              <a:t>「</a:t>
            </a:r>
            <a:r>
              <a:rPr lang="zh-TW" altLang="en-US" sz="2200" dirty="0">
                <a:solidFill>
                  <a:srgbClr val="FF0000"/>
                </a:solidFill>
              </a:rPr>
              <a:t>考試分發</a:t>
            </a:r>
            <a:r>
              <a:rPr lang="en-US" altLang="zh-TW" sz="2200" dirty="0">
                <a:solidFill>
                  <a:srgbClr val="FF0000"/>
                </a:solidFill>
              </a:rPr>
              <a:t>-</a:t>
            </a:r>
            <a:r>
              <a:rPr lang="zh-TW" altLang="en-US" sz="2200" dirty="0">
                <a:solidFill>
                  <a:srgbClr val="FF0000"/>
                </a:solidFill>
              </a:rPr>
              <a:t>校系分則</a:t>
            </a:r>
            <a:r>
              <a:rPr lang="en-US" altLang="zh-TW" sz="2200" dirty="0">
                <a:solidFill>
                  <a:srgbClr val="FF0000"/>
                </a:solidFill>
              </a:rPr>
              <a:t>-</a:t>
            </a:r>
            <a:r>
              <a:rPr lang="zh-TW" altLang="en-US" sz="2200" dirty="0">
                <a:solidFill>
                  <a:srgbClr val="FF0000"/>
                </a:solidFill>
              </a:rPr>
              <a:t>學群學類查詢系統</a:t>
            </a:r>
            <a:r>
              <a:rPr lang="zh-TW" altLang="en-US" sz="2200" dirty="0"/>
              <a:t>」網站 </a:t>
            </a:r>
            <a:r>
              <a:rPr lang="en-US" altLang="zh-TW" sz="2200" dirty="0">
                <a:hlinkClick r:id="rId8"/>
              </a:rPr>
              <a:t>http://www.uac.edu.tw/colleges.htm</a:t>
            </a:r>
            <a:endParaRPr lang="en-US" altLang="zh-TW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A9F8BA6-3C5B-4845-9E5C-5A1B439D96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/>
          <a:lstStyle/>
          <a:p>
            <a:pPr algn="ctr" eaLnBrk="1" hangingPunct="1"/>
            <a:r>
              <a:rPr lang="zh-TW" altLang="en-US" sz="3200" dirty="0"/>
              <a:t>什麼是學群的概念？</a:t>
            </a:r>
            <a:r>
              <a:rPr lang="zh-TW" altLang="en-US" sz="3200" b="1" dirty="0">
                <a:solidFill>
                  <a:srgbClr val="FF0000"/>
                </a:solidFill>
              </a:rPr>
              <a:t>學群→學類→學系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5922689-A616-4668-9CE5-5ED4734241E2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827584" y="2392539"/>
            <a:ext cx="4019550" cy="374451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400" u="sng" dirty="0"/>
              <a:t>1</a:t>
            </a:r>
            <a:r>
              <a:rPr lang="zh-TW" altLang="en-US" sz="2400" u="sng" dirty="0"/>
              <a:t>、資訊學群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u="sng" dirty="0"/>
              <a:t>2</a:t>
            </a:r>
            <a:r>
              <a:rPr lang="zh-TW" altLang="en-US" sz="2400" u="sng" dirty="0"/>
              <a:t>、工程學群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u="sng" dirty="0"/>
              <a:t>3</a:t>
            </a:r>
            <a:r>
              <a:rPr lang="zh-TW" altLang="en-US" sz="2400" u="sng" dirty="0"/>
              <a:t>、數理化學群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u="sng" dirty="0"/>
              <a:t>4</a:t>
            </a:r>
            <a:r>
              <a:rPr lang="zh-TW" altLang="en-US" sz="2400" u="sng" dirty="0"/>
              <a:t>、醫藥衛生學群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u="sng" dirty="0"/>
              <a:t>5</a:t>
            </a:r>
            <a:r>
              <a:rPr lang="zh-TW" altLang="en-US" sz="2400" u="sng" dirty="0"/>
              <a:t>、生命科學學群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u="sng" dirty="0"/>
              <a:t>6</a:t>
            </a:r>
            <a:r>
              <a:rPr lang="zh-TW" altLang="en-US" sz="2400" u="sng" dirty="0"/>
              <a:t>、生物資源學群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u="sng" dirty="0">
                <a:solidFill>
                  <a:srgbClr val="0000FF"/>
                </a:solidFill>
              </a:rPr>
              <a:t>7</a:t>
            </a:r>
            <a:r>
              <a:rPr lang="zh-TW" altLang="en-US" sz="2400" u="sng" dirty="0">
                <a:solidFill>
                  <a:srgbClr val="0000FF"/>
                </a:solidFill>
              </a:rPr>
              <a:t>、地球與環境學群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u="sng" dirty="0">
                <a:solidFill>
                  <a:srgbClr val="0000FF"/>
                </a:solidFill>
              </a:rPr>
              <a:t>8</a:t>
            </a:r>
            <a:r>
              <a:rPr lang="zh-TW" altLang="en-US" sz="2400" u="sng" dirty="0">
                <a:solidFill>
                  <a:srgbClr val="0000FF"/>
                </a:solidFill>
              </a:rPr>
              <a:t>、建築與設計學群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dirty="0">
                <a:solidFill>
                  <a:srgbClr val="0000FF"/>
                </a:solidFill>
              </a:rPr>
              <a:t>9</a:t>
            </a:r>
            <a:r>
              <a:rPr lang="zh-TW" altLang="en-US" sz="2400" dirty="0">
                <a:solidFill>
                  <a:srgbClr val="0000FF"/>
                </a:solidFill>
              </a:rPr>
              <a:t>、藝術學群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2D6E36B6-AEDD-4040-B543-42FA72B1B3A7}"/>
              </a:ext>
            </a:extLst>
          </p:cNvPr>
          <p:cNvSpPr>
            <a:spLocks noGrp="1" noChangeArrowheads="1"/>
          </p:cNvSpPr>
          <p:nvPr>
            <p:ph sz="quarter" idx="2"/>
          </p:nvPr>
        </p:nvSpPr>
        <p:spPr>
          <a:xfrm>
            <a:off x="4953961" y="2392539"/>
            <a:ext cx="3749675" cy="349336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400" dirty="0">
                <a:solidFill>
                  <a:srgbClr val="0000FF"/>
                </a:solidFill>
              </a:rPr>
              <a:t>10</a:t>
            </a:r>
            <a:r>
              <a:rPr lang="zh-TW" altLang="en-US" sz="2400" dirty="0">
                <a:solidFill>
                  <a:srgbClr val="0000FF"/>
                </a:solidFill>
              </a:rPr>
              <a:t>、社會心理學群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dirty="0">
                <a:solidFill>
                  <a:srgbClr val="0000FF"/>
                </a:solidFill>
              </a:rPr>
              <a:t>11</a:t>
            </a:r>
            <a:r>
              <a:rPr lang="zh-TW" altLang="en-US" sz="2400" dirty="0">
                <a:solidFill>
                  <a:srgbClr val="0000FF"/>
                </a:solidFill>
              </a:rPr>
              <a:t>、大眾傳播學群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dirty="0">
                <a:solidFill>
                  <a:srgbClr val="0000FF"/>
                </a:solidFill>
              </a:rPr>
              <a:t>12</a:t>
            </a:r>
            <a:r>
              <a:rPr lang="zh-TW" altLang="en-US" sz="2400" dirty="0">
                <a:solidFill>
                  <a:srgbClr val="0000FF"/>
                </a:solidFill>
              </a:rPr>
              <a:t>、外語學群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dirty="0">
                <a:solidFill>
                  <a:srgbClr val="0000FF"/>
                </a:solidFill>
              </a:rPr>
              <a:t>13</a:t>
            </a:r>
            <a:r>
              <a:rPr lang="zh-TW" altLang="en-US" sz="2400" dirty="0">
                <a:solidFill>
                  <a:srgbClr val="0000FF"/>
                </a:solidFill>
              </a:rPr>
              <a:t>、文史哲學群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dirty="0">
                <a:solidFill>
                  <a:srgbClr val="0000FF"/>
                </a:solidFill>
              </a:rPr>
              <a:t>14</a:t>
            </a:r>
            <a:r>
              <a:rPr lang="zh-TW" altLang="en-US" sz="2400" dirty="0">
                <a:solidFill>
                  <a:srgbClr val="0000FF"/>
                </a:solidFill>
              </a:rPr>
              <a:t>、教育學群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dirty="0">
                <a:solidFill>
                  <a:srgbClr val="0000FF"/>
                </a:solidFill>
              </a:rPr>
              <a:t>15</a:t>
            </a:r>
            <a:r>
              <a:rPr lang="zh-TW" altLang="en-US" sz="2400" dirty="0">
                <a:solidFill>
                  <a:srgbClr val="0000FF"/>
                </a:solidFill>
              </a:rPr>
              <a:t>、法政學群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dirty="0">
                <a:solidFill>
                  <a:srgbClr val="0000FF"/>
                </a:solidFill>
              </a:rPr>
              <a:t>16</a:t>
            </a:r>
            <a:r>
              <a:rPr lang="zh-TW" altLang="en-US" sz="2400" dirty="0">
                <a:solidFill>
                  <a:srgbClr val="0000FF"/>
                </a:solidFill>
              </a:rPr>
              <a:t>、管理學群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dirty="0">
                <a:solidFill>
                  <a:srgbClr val="0000FF"/>
                </a:solidFill>
              </a:rPr>
              <a:t>17</a:t>
            </a:r>
            <a:r>
              <a:rPr lang="zh-TW" altLang="en-US" sz="2400" dirty="0">
                <a:solidFill>
                  <a:srgbClr val="0000FF"/>
                </a:solidFill>
              </a:rPr>
              <a:t>、財經學群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dirty="0">
                <a:solidFill>
                  <a:srgbClr val="0000FF"/>
                </a:solidFill>
              </a:rPr>
              <a:t>18</a:t>
            </a:r>
            <a:r>
              <a:rPr lang="zh-TW" altLang="en-US" sz="2400" dirty="0">
                <a:solidFill>
                  <a:srgbClr val="0000FF"/>
                </a:solidFill>
              </a:rPr>
              <a:t>、</a:t>
            </a:r>
            <a:r>
              <a:rPr lang="zh-TW" altLang="en-US" sz="2400" u="sng" dirty="0">
                <a:solidFill>
                  <a:srgbClr val="0000FF"/>
                </a:solidFill>
              </a:rPr>
              <a:t>體育學群</a:t>
            </a:r>
            <a:endParaRPr lang="zh-TW" altLang="en-US" sz="2400" dirty="0"/>
          </a:p>
        </p:txBody>
      </p:sp>
      <p:sp>
        <p:nvSpPr>
          <p:cNvPr id="8197" name="AutoShape 5">
            <a:extLst>
              <a:ext uri="{FF2B5EF4-FFF2-40B4-BE49-F238E27FC236}">
                <a16:creationId xmlns:a16="http://schemas.microsoft.com/office/drawing/2014/main" id="{94A7DE91-55F4-48A3-B5DB-F0F9F69F6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6021388"/>
            <a:ext cx="5616575" cy="503237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 u="sng">
                <a:latin typeface="Arial" panose="020B0604020202020204" pitchFamily="34" charset="0"/>
              </a:rPr>
              <a:t>有底線是自然組</a:t>
            </a:r>
            <a:r>
              <a:rPr lang="zh-TW" altLang="en-US" sz="2400">
                <a:latin typeface="Arial" panose="020B0604020202020204" pitchFamily="34" charset="0"/>
              </a:rPr>
              <a:t>，</a:t>
            </a:r>
            <a:r>
              <a:rPr lang="zh-TW" altLang="en-US" sz="2400">
                <a:solidFill>
                  <a:srgbClr val="0000FF"/>
                </a:solidFill>
                <a:latin typeface="Arial" panose="020B0604020202020204" pitchFamily="34" charset="0"/>
              </a:rPr>
              <a:t>有藍色字體是社會組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FE3BD8BF-FB87-4883-B504-A9FC72C0F93B}"/>
              </a:ext>
            </a:extLst>
          </p:cNvPr>
          <p:cNvSpPr/>
          <p:nvPr/>
        </p:nvSpPr>
        <p:spPr>
          <a:xfrm>
            <a:off x="623887" y="1503143"/>
            <a:ext cx="7908553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zh-TW" altLang="en-US" sz="2400" dirty="0"/>
              <a:t>學群裡有</a:t>
            </a:r>
            <a:r>
              <a:rPr lang="zh-TW" altLang="en-US" sz="2400" u="sng" dirty="0">
                <a:solidFill>
                  <a:srgbClr val="FF0000"/>
                </a:solidFill>
              </a:rPr>
              <a:t>學類</a:t>
            </a:r>
            <a:r>
              <a:rPr lang="zh-TW" altLang="en-US" sz="2400" dirty="0"/>
              <a:t>，學類裡有</a:t>
            </a:r>
            <a:r>
              <a:rPr lang="zh-TW" altLang="en-US" sz="2400" u="sng" dirty="0">
                <a:solidFill>
                  <a:srgbClr val="FF0000"/>
                </a:solidFill>
              </a:rPr>
              <a:t>學系</a:t>
            </a:r>
            <a:r>
              <a:rPr lang="zh-TW" altLang="en-US" sz="2400" dirty="0"/>
              <a:t>，</a:t>
            </a:r>
            <a:r>
              <a:rPr lang="en-US" altLang="zh-TW" sz="2400" dirty="0"/>
              <a:t>100</a:t>
            </a:r>
            <a:r>
              <a:rPr lang="zh-TW" altLang="en-US" sz="2400" dirty="0"/>
              <a:t>多間大學</a:t>
            </a:r>
            <a:r>
              <a:rPr lang="en-US" altLang="zh-TW" sz="2400" dirty="0"/>
              <a:t>1</a:t>
            </a:r>
            <a:r>
              <a:rPr lang="zh-TW" altLang="en-US" sz="2400" dirty="0"/>
              <a:t>千個系，大略分為</a:t>
            </a:r>
            <a:r>
              <a:rPr lang="en-US" altLang="zh-TW" sz="2400" dirty="0"/>
              <a:t>18</a:t>
            </a:r>
            <a:r>
              <a:rPr lang="zh-TW" altLang="en-US" sz="2400" dirty="0"/>
              <a:t>學群，同學們可以從學群著手認識起。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副標題 5">
            <a:extLst>
              <a:ext uri="{FF2B5EF4-FFF2-40B4-BE49-F238E27FC236}">
                <a16:creationId xmlns:a16="http://schemas.microsoft.com/office/drawing/2014/main" id="{B20228EC-7FD1-4222-A227-80AEFBB584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151062"/>
          </a:xfrm>
        </p:spPr>
        <p:txBody>
          <a:bodyPr/>
          <a:lstStyle/>
          <a:p>
            <a:pPr eaLnBrk="1" hangingPunct="1"/>
            <a:r>
              <a:rPr lang="zh-TW" altLang="en-US" dirty="0"/>
              <a:t>題目很清楚、明確</a:t>
            </a:r>
            <a:endParaRPr lang="en-US" altLang="zh-TW" dirty="0"/>
          </a:p>
          <a:p>
            <a:pPr eaLnBrk="1" hangingPunct="1"/>
            <a:r>
              <a:rPr lang="zh-TW" altLang="en-US" dirty="0"/>
              <a:t>每位同學只需要報告一小部分</a:t>
            </a:r>
            <a:endParaRPr lang="en-US" altLang="zh-TW" dirty="0"/>
          </a:p>
          <a:p>
            <a:pPr eaLnBrk="1" hangingPunct="1"/>
            <a:r>
              <a:rPr lang="zh-TW" altLang="en-US" dirty="0">
                <a:solidFill>
                  <a:srgbClr val="FF0000"/>
                </a:solidFill>
              </a:rPr>
              <a:t>每位同學可以先介紹一個學群</a:t>
            </a:r>
            <a:endParaRPr lang="en-US" altLang="zh-TW" dirty="0">
              <a:solidFill>
                <a:srgbClr val="FF0000"/>
              </a:solidFill>
            </a:endParaRPr>
          </a:p>
          <a:p>
            <a:pPr eaLnBrk="1" hangingPunct="1"/>
            <a:r>
              <a:rPr lang="zh-TW" altLang="en-US" dirty="0"/>
              <a:t>請提早準備</a:t>
            </a:r>
          </a:p>
        </p:txBody>
      </p:sp>
      <p:sp>
        <p:nvSpPr>
          <p:cNvPr id="9219" name="標題 4">
            <a:extLst>
              <a:ext uri="{FF2B5EF4-FFF2-40B4-BE49-F238E27FC236}">
                <a16:creationId xmlns:a16="http://schemas.microsoft.com/office/drawing/2014/main" id="{FE900D1C-569B-4049-B895-3FB81EE08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zh-TW" altLang="en-US"/>
              <a:t>報告題目總共有「三大題」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A5F483D-67C4-4A3B-A675-7D0ECFB780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要報告內容題目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34F8C78-8CD3-4B5D-9CAB-41E298AB22E9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609600" y="1341438"/>
            <a:ext cx="7924800" cy="4967287"/>
          </a:xfrm>
        </p:spPr>
        <p:txBody>
          <a:bodyPr>
            <a:normAutofit lnSpcReduction="10000"/>
          </a:bodyPr>
          <a:lstStyle/>
          <a:p>
            <a:pPr marL="457200" indent="-45720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sz="2400" b="1" dirty="0"/>
              <a:t>第一大題</a:t>
            </a:r>
            <a:r>
              <a:rPr lang="zh-TW" altLang="en-US" sz="2400" dirty="0"/>
              <a:t>：請說明</a:t>
            </a:r>
            <a:r>
              <a:rPr lang="zh-TW" altLang="en-US" sz="2400" dirty="0">
                <a:solidFill>
                  <a:srgbClr val="FF0000"/>
                </a:solidFill>
              </a:rPr>
              <a:t>該學群</a:t>
            </a:r>
            <a:r>
              <a:rPr lang="zh-TW" altLang="en-US" sz="2400" dirty="0"/>
              <a:t>的學習內容：簡要說明就好，可以參考「選課選組</a:t>
            </a:r>
            <a:r>
              <a:rPr lang="en-US" altLang="zh-TW" sz="2400" dirty="0"/>
              <a:t>18</a:t>
            </a:r>
            <a:r>
              <a:rPr lang="zh-TW" altLang="en-US" sz="2400" dirty="0"/>
              <a:t>啦！」那本。</a:t>
            </a:r>
          </a:p>
          <a:p>
            <a:pPr marL="457200" indent="-45720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sz="2400" b="1" dirty="0"/>
              <a:t>第二大題</a:t>
            </a:r>
            <a:r>
              <a:rPr lang="zh-TW" altLang="en-US" sz="2400" dirty="0"/>
              <a:t>：把說明</a:t>
            </a:r>
            <a:r>
              <a:rPr lang="zh-TW" altLang="en-US" sz="2400" dirty="0">
                <a:solidFill>
                  <a:srgbClr val="FF0000"/>
                </a:solidFill>
              </a:rPr>
              <a:t>該學群</a:t>
            </a:r>
            <a:r>
              <a:rPr lang="zh-TW" altLang="en-US" sz="2400" dirty="0"/>
              <a:t>包含哪些</a:t>
            </a:r>
            <a:r>
              <a:rPr lang="zh-TW" altLang="en-US" sz="2400" dirty="0">
                <a:solidFill>
                  <a:srgbClr val="FF0000"/>
                </a:solidFill>
              </a:rPr>
              <a:t>學類</a:t>
            </a:r>
            <a:r>
              <a:rPr lang="zh-TW" altLang="en-US" sz="2400" dirty="0"/>
              <a:t>，「全部學類」都列出來並舉出公立及私立大學各一間校系</a:t>
            </a:r>
          </a:p>
          <a:p>
            <a:pPr marL="457200" indent="-45720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sz="2400" b="1" dirty="0"/>
              <a:t>第三大題</a:t>
            </a:r>
            <a:r>
              <a:rPr lang="zh-TW" altLang="en-US" sz="2400" dirty="0"/>
              <a:t>：有</a:t>
            </a:r>
            <a:r>
              <a:rPr lang="en-US" altLang="zh-TW" sz="2400" dirty="0"/>
              <a:t>4</a:t>
            </a:r>
            <a:r>
              <a:rPr lang="zh-TW" altLang="en-US" sz="2400" dirty="0"/>
              <a:t>小題，請至少舉例</a:t>
            </a:r>
            <a:r>
              <a:rPr lang="zh-TW" altLang="en-US" sz="2400" u="sng" dirty="0">
                <a:solidFill>
                  <a:srgbClr val="FF0000"/>
                </a:solidFill>
              </a:rPr>
              <a:t>一個公立、一個私立</a:t>
            </a:r>
            <a:r>
              <a:rPr lang="zh-TW" altLang="en-US" sz="2400" dirty="0"/>
              <a:t>大學校系，並說明他是哪一學群的科系。</a:t>
            </a:r>
            <a:r>
              <a:rPr lang="zh-TW" altLang="en-US" sz="2400" dirty="0">
                <a:sym typeface="Wingdings" panose="05000000000000000000" pitchFamily="2" charset="2"/>
              </a:rPr>
              <a:t> 這題要上大學科系網頁查詢</a:t>
            </a:r>
            <a:endParaRPr lang="zh-TW" altLang="en-US" sz="2400" dirty="0"/>
          </a:p>
          <a:p>
            <a:pPr marL="731838" lvl="1" indent="-45720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zh-TW" altLang="en-US" dirty="0">
                <a:solidFill>
                  <a:srgbClr val="0000FF"/>
                </a:solidFill>
              </a:rPr>
              <a:t>該校系教育目標或特色：重點說明就好</a:t>
            </a:r>
            <a:endParaRPr lang="en-US" altLang="zh-TW" dirty="0">
              <a:solidFill>
                <a:srgbClr val="0000FF"/>
              </a:solidFill>
            </a:endParaRPr>
          </a:p>
          <a:p>
            <a:pPr marL="731838" lvl="1" indent="-45720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zh-TW" altLang="en-US" dirty="0">
                <a:solidFill>
                  <a:srgbClr val="0000FF"/>
                </a:solidFill>
              </a:rPr>
              <a:t>該校系</a:t>
            </a:r>
            <a:r>
              <a:rPr lang="zh-TW" altLang="en-US" b="1" dirty="0">
                <a:solidFill>
                  <a:srgbClr val="0000FF"/>
                </a:solidFill>
              </a:rPr>
              <a:t>列舉</a:t>
            </a:r>
            <a:r>
              <a:rPr lang="zh-TW" altLang="en-US" dirty="0">
                <a:solidFill>
                  <a:srgbClr val="0000FF"/>
                </a:solidFill>
              </a:rPr>
              <a:t>必修、選修專業課程：必修至少</a:t>
            </a:r>
            <a:r>
              <a:rPr lang="en-US" altLang="zh-TW" dirty="0">
                <a:solidFill>
                  <a:srgbClr val="0000FF"/>
                </a:solidFill>
              </a:rPr>
              <a:t>3</a:t>
            </a:r>
            <a:r>
              <a:rPr lang="zh-TW" altLang="en-US" dirty="0">
                <a:solidFill>
                  <a:srgbClr val="0000FF"/>
                </a:solidFill>
              </a:rPr>
              <a:t>科目（排除國、英文）、選修至少</a:t>
            </a:r>
            <a:r>
              <a:rPr lang="en-US" altLang="zh-TW" dirty="0">
                <a:solidFill>
                  <a:srgbClr val="0000FF"/>
                </a:solidFill>
              </a:rPr>
              <a:t>3</a:t>
            </a:r>
            <a:r>
              <a:rPr lang="zh-TW" altLang="en-US" dirty="0">
                <a:solidFill>
                  <a:srgbClr val="0000FF"/>
                </a:solidFill>
              </a:rPr>
              <a:t>科目，大學校系如有分組請分組介紹。</a:t>
            </a:r>
            <a:endParaRPr lang="en-US" altLang="zh-TW" dirty="0">
              <a:solidFill>
                <a:srgbClr val="0000FF"/>
              </a:solidFill>
            </a:endParaRPr>
          </a:p>
          <a:p>
            <a:pPr marL="731838" lvl="1" indent="-45720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zh-TW" altLang="en-US" dirty="0">
                <a:solidFill>
                  <a:srgbClr val="0000FF"/>
                </a:solidFill>
              </a:rPr>
              <a:t>該校系畢業出路：就業與進修管道為何？列舉</a:t>
            </a:r>
            <a:r>
              <a:rPr lang="en-US" altLang="zh-TW" dirty="0">
                <a:solidFill>
                  <a:srgbClr val="0000FF"/>
                </a:solidFill>
              </a:rPr>
              <a:t>1-2</a:t>
            </a:r>
            <a:r>
              <a:rPr lang="zh-TW" altLang="en-US" dirty="0">
                <a:solidFill>
                  <a:srgbClr val="0000FF"/>
                </a:solidFill>
              </a:rPr>
              <a:t>個。</a:t>
            </a:r>
            <a:endParaRPr lang="en-US" altLang="zh-TW" dirty="0">
              <a:solidFill>
                <a:srgbClr val="0000FF"/>
              </a:solidFill>
            </a:endParaRPr>
          </a:p>
          <a:p>
            <a:pPr marL="731838" lvl="1" indent="-45720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zh-TW" altLang="en-US" dirty="0">
                <a:solidFill>
                  <a:srgbClr val="0000FF"/>
                </a:solidFill>
              </a:rPr>
              <a:t>該校系系上</a:t>
            </a:r>
            <a:r>
              <a:rPr lang="en-US" altLang="zh-TW" dirty="0">
                <a:solidFill>
                  <a:srgbClr val="0000FF"/>
                </a:solidFill>
              </a:rPr>
              <a:t>2</a:t>
            </a:r>
            <a:r>
              <a:rPr lang="zh-TW" altLang="en-US" dirty="0">
                <a:solidFill>
                  <a:srgbClr val="0000FF"/>
                </a:solidFill>
              </a:rPr>
              <a:t>位老師的畢業背景、專長為何或教什麼科目。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9F1AF0D-5F8A-4E01-B6B2-7A42175C38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以 社會心理學群 為例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4E1AB0A-906B-41C6-B9BF-DCC301796360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solidFill>
                  <a:srgbClr val="0000FF"/>
                </a:solidFill>
              </a:rPr>
              <a:t>1</a:t>
            </a:r>
            <a:r>
              <a:rPr lang="zh-TW" altLang="en-US" dirty="0">
                <a:solidFill>
                  <a:srgbClr val="0000FF"/>
                </a:solidFill>
              </a:rPr>
              <a:t>、第一大題：該學群學習內容：</a:t>
            </a:r>
            <a:br>
              <a:rPr lang="zh-TW" altLang="en-US" dirty="0">
                <a:solidFill>
                  <a:srgbClr val="0000FF"/>
                </a:solidFill>
              </a:rPr>
            </a:br>
            <a:r>
              <a:rPr lang="zh-TW" altLang="en-US" dirty="0"/>
              <a:t>社會與心理學群著重</a:t>
            </a:r>
            <a:r>
              <a:rPr lang="zh-TW" altLang="en-US" dirty="0">
                <a:solidFill>
                  <a:srgbClr val="FF0000"/>
                </a:solidFill>
              </a:rPr>
              <a:t>社會結構</a:t>
            </a:r>
            <a:r>
              <a:rPr lang="zh-TW" altLang="en-US" dirty="0"/>
              <a:t>及</a:t>
            </a:r>
            <a:r>
              <a:rPr lang="zh-TW" altLang="en-US" dirty="0">
                <a:solidFill>
                  <a:srgbClr val="FF0000"/>
                </a:solidFill>
              </a:rPr>
              <a:t>社會現象的觀察、分析批判</a:t>
            </a:r>
            <a:r>
              <a:rPr lang="zh-TW" altLang="en-US" dirty="0"/>
              <a:t>，對人類行為的探討及因而衍生的助人專業訓練，以提升眾人的生活福祉，其中心思想為</a:t>
            </a:r>
            <a:r>
              <a:rPr lang="zh-TW" altLang="en-US" dirty="0">
                <a:solidFill>
                  <a:srgbClr val="FF0000"/>
                </a:solidFill>
              </a:rPr>
              <a:t>對人的關懷</a:t>
            </a:r>
            <a:r>
              <a:rPr lang="zh-TW" altLang="en-US" dirty="0"/>
              <a:t>。</a:t>
            </a:r>
            <a:endParaRPr lang="en-US" altLang="zh-TW" dirty="0"/>
          </a:p>
          <a:p>
            <a:pPr eaLnBrk="1" hangingPunct="1"/>
            <a:endParaRPr lang="en-US" altLang="zh-TW" dirty="0"/>
          </a:p>
          <a:p>
            <a:pPr marL="0" indent="0" algn="ctr" eaLnBrk="1" hangingPunct="1">
              <a:buNone/>
            </a:pPr>
            <a:r>
              <a:rPr lang="en-US" altLang="zh-TW" dirty="0"/>
              <a:t>….</a:t>
            </a:r>
            <a:r>
              <a:rPr lang="zh-TW" altLang="en-US" dirty="0"/>
              <a:t>可以多做說明</a:t>
            </a:r>
            <a:r>
              <a:rPr lang="en-US" altLang="zh-TW" dirty="0"/>
              <a:t>….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E4C16AA-DEE6-4758-859E-C73D5ACC7D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211138"/>
            <a:ext cx="5816897" cy="914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800" dirty="0">
                <a:solidFill>
                  <a:srgbClr val="0000FF"/>
                </a:solidFill>
              </a:rPr>
              <a:t>2</a:t>
            </a:r>
            <a:r>
              <a:rPr lang="zh-TW" altLang="en-US" sz="2800" dirty="0">
                <a:solidFill>
                  <a:srgbClr val="0000FF"/>
                </a:solidFill>
              </a:rPr>
              <a:t>、第二大題：社會心理學群，</a:t>
            </a:r>
            <a:br>
              <a:rPr lang="en-US" altLang="zh-TW" sz="2800" dirty="0">
                <a:solidFill>
                  <a:srgbClr val="0000FF"/>
                </a:solidFill>
              </a:rPr>
            </a:br>
            <a:r>
              <a:rPr lang="zh-TW" altLang="en-US" sz="2800" dirty="0">
                <a:solidFill>
                  <a:srgbClr val="0000FF"/>
                </a:solidFill>
              </a:rPr>
              <a:t>包含的</a:t>
            </a:r>
            <a:r>
              <a:rPr lang="en-US" altLang="zh-TW" sz="2800" b="1" dirty="0">
                <a:solidFill>
                  <a:srgbClr val="0000FF"/>
                </a:solidFill>
              </a:rPr>
              <a:t>9</a:t>
            </a:r>
            <a:r>
              <a:rPr lang="zh-TW" altLang="en-US" sz="2800" b="1" dirty="0">
                <a:solidFill>
                  <a:srgbClr val="0000FF"/>
                </a:solidFill>
              </a:rPr>
              <a:t>個學類</a:t>
            </a:r>
            <a:r>
              <a:rPr lang="zh-TW" altLang="en-US" sz="2800" dirty="0">
                <a:solidFill>
                  <a:srgbClr val="0000FF"/>
                </a:solidFill>
              </a:rPr>
              <a:t>公、私立校系如下表：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8F4C9A6-5B96-455C-906E-FB25C21D463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altLang="zh-TW" sz="2800"/>
          </a:p>
          <a:p>
            <a:pPr lvl="1" eaLnBrk="1" hangingPunct="1"/>
            <a:endParaRPr lang="en-US" altLang="zh-TW" sz="2600"/>
          </a:p>
          <a:p>
            <a:pPr lvl="1" eaLnBrk="1" hangingPunct="1"/>
            <a:endParaRPr lang="en-US" altLang="zh-TW" sz="2600"/>
          </a:p>
          <a:p>
            <a:pPr lvl="1" eaLnBrk="1" hangingPunct="1"/>
            <a:endParaRPr lang="en-US" altLang="zh-TW" sz="2600"/>
          </a:p>
          <a:p>
            <a:pPr lvl="1" eaLnBrk="1" hangingPunct="1"/>
            <a:endParaRPr lang="en-US" altLang="zh-TW" sz="26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sz="2800"/>
          </a:p>
          <a:p>
            <a:pPr eaLnBrk="1" hangingPunct="1"/>
            <a:endParaRPr lang="en-US" altLang="zh-TW" sz="2800"/>
          </a:p>
        </p:txBody>
      </p:sp>
      <p:graphicFrame>
        <p:nvGraphicFramePr>
          <p:cNvPr id="21660" name="Group 156">
            <a:extLst>
              <a:ext uri="{FF2B5EF4-FFF2-40B4-BE49-F238E27FC236}">
                <a16:creationId xmlns:a16="http://schemas.microsoft.com/office/drawing/2014/main" id="{89E99CF3-D036-4CC2-9742-DDA0B05473B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80066595"/>
              </p:ext>
            </p:extLst>
          </p:nvPr>
        </p:nvGraphicFramePr>
        <p:xfrm>
          <a:off x="468313" y="1125538"/>
          <a:ext cx="8424862" cy="5238752"/>
        </p:xfrm>
        <a:graphic>
          <a:graphicData uri="http://schemas.openxmlformats.org/drawingml/2006/table">
            <a:tbl>
              <a:tblPr/>
              <a:tblGrid>
                <a:gridCol w="2376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3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社會心理學群，共分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9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個學類，如下表</a:t>
                      </a:r>
                      <a:endParaRPr kumimoji="1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39" marR="914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公立</a:t>
                      </a: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私立</a:t>
                      </a: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1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1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、心理學類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中正大學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心理系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高醫大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心理系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5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2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、社會學學類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台北大學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社會學系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元智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社會暨政策科學系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3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、社會工作學類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金門大學</a:t>
                      </a: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zh-TW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社會工作學系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輔仁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社會工作學系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4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、人類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/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民族學學類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政大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民族學系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慈濟大學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人類發展學系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5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、兒童與家庭學類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台灣師大</a:t>
                      </a: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zh-TW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人類發展與家庭學系營養科學與教育組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靜宜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社會工作與兒童少年福利學系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6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、宗教學類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--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輔仁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宗教學系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1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7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、輔導與諮商學類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彰化師大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輔導與諮商學系學校輔導與諮商組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文化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心理輔導學系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5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8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、犯罪防治學類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中正</a:t>
                      </a: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zh-TW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犯罪防治學系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銘傳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社會與安全管理學系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9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、勞工關係學類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中正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勞工關係學系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文化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勞工關係學系人力資源組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1DB2B2C-208A-42FD-9E77-F192543CFE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9592" y="260648"/>
            <a:ext cx="8015288" cy="1152525"/>
          </a:xfrm>
        </p:spPr>
        <p:txBody>
          <a:bodyPr/>
          <a:lstStyle/>
          <a:p>
            <a:pPr eaLnBrk="1" hangingPunct="1"/>
            <a:r>
              <a:rPr lang="en-US" altLang="zh-TW" sz="2400" dirty="0">
                <a:solidFill>
                  <a:srgbClr val="0000FF"/>
                </a:solidFill>
              </a:rPr>
              <a:t>3.</a:t>
            </a:r>
            <a:r>
              <a:rPr lang="zh-TW" altLang="en-US" sz="2400" dirty="0">
                <a:solidFill>
                  <a:srgbClr val="0000FF"/>
                </a:solidFill>
              </a:rPr>
              <a:t>第三大題：有</a:t>
            </a:r>
            <a:r>
              <a:rPr lang="en-US" altLang="zh-TW" sz="2400" dirty="0">
                <a:solidFill>
                  <a:srgbClr val="0000FF"/>
                </a:solidFill>
              </a:rPr>
              <a:t>4</a:t>
            </a:r>
            <a:r>
              <a:rPr lang="zh-TW" altLang="en-US" sz="2400" dirty="0">
                <a:solidFill>
                  <a:srgbClr val="0000FF"/>
                </a:solidFill>
              </a:rPr>
              <a:t>小題，請至少舉例</a:t>
            </a:r>
            <a:r>
              <a:rPr lang="zh-TW" altLang="en-US" sz="2400" u="sng" dirty="0">
                <a:solidFill>
                  <a:srgbClr val="FF0000"/>
                </a:solidFill>
              </a:rPr>
              <a:t>一個公立、一個私立</a:t>
            </a:r>
            <a:br>
              <a:rPr lang="en-US" altLang="zh-TW" sz="2400" u="sng" dirty="0">
                <a:solidFill>
                  <a:srgbClr val="FF0000"/>
                </a:solidFill>
              </a:rPr>
            </a:br>
            <a:r>
              <a:rPr lang="zh-TW" altLang="en-US" sz="2400" dirty="0">
                <a:solidFill>
                  <a:srgbClr val="0000FF"/>
                </a:solidFill>
              </a:rPr>
              <a:t>大學校系，並說明他是哪一學群的科系</a:t>
            </a:r>
            <a:endParaRPr lang="en-US" altLang="zh-TW" sz="2000" dirty="0">
              <a:solidFill>
                <a:srgbClr val="0000FF"/>
              </a:solidFill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973F970-7232-4BAF-8F47-649036A1C041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7924800" cy="4637088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defRPr/>
            </a:pPr>
            <a:r>
              <a:rPr lang="zh-TW" altLang="en-US" sz="2800" dirty="0"/>
              <a:t>以「國立彰化師大</a:t>
            </a:r>
            <a:r>
              <a:rPr lang="en-US" altLang="zh-TW" sz="2800" dirty="0"/>
              <a:t>-</a:t>
            </a:r>
            <a:r>
              <a:rPr lang="zh-TW" altLang="en-US" sz="2800" dirty="0"/>
              <a:t>輔導與諮商學系」為例：</a:t>
            </a:r>
            <a:endParaRPr lang="en-US" altLang="zh-TW" dirty="0"/>
          </a:p>
          <a:p>
            <a:pPr marL="788988" lvl="1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zh-TW" altLang="en-US" dirty="0"/>
              <a:t>第</a:t>
            </a:r>
            <a:r>
              <a:rPr lang="en-US" altLang="zh-TW" dirty="0"/>
              <a:t>1</a:t>
            </a:r>
            <a:r>
              <a:rPr lang="zh-TW" altLang="en-US" dirty="0"/>
              <a:t>小題：請說明該校系的教育特色：簡要說明就好。*******************************</a:t>
            </a:r>
          </a:p>
          <a:p>
            <a:pPr marL="788988" lvl="1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zh-TW" altLang="en-US" dirty="0"/>
              <a:t>第</a:t>
            </a:r>
            <a:r>
              <a:rPr lang="en-US" altLang="zh-TW" dirty="0"/>
              <a:t>2</a:t>
            </a:r>
            <a:r>
              <a:rPr lang="zh-TW" altLang="en-US" dirty="0"/>
              <a:t>小題：請舉出該校系必、選修學分：各三個科目：</a:t>
            </a:r>
            <a:br>
              <a:rPr lang="en-US" altLang="zh-TW" dirty="0"/>
            </a:br>
            <a:r>
              <a:rPr lang="zh-TW" altLang="en-US" sz="2600" dirty="0"/>
              <a:t>必修：*******、********、*********</a:t>
            </a:r>
            <a:br>
              <a:rPr lang="en-US" altLang="zh-TW" sz="2600" dirty="0"/>
            </a:br>
            <a:r>
              <a:rPr lang="zh-TW" altLang="en-US" sz="2600" dirty="0"/>
              <a:t>選修：</a:t>
            </a:r>
            <a:r>
              <a:rPr lang="en-US" altLang="zh-TW" sz="2600" dirty="0"/>
              <a:t>*******</a:t>
            </a:r>
            <a:r>
              <a:rPr lang="zh-TW" altLang="en-US" sz="2600" dirty="0"/>
              <a:t>、</a:t>
            </a:r>
            <a:r>
              <a:rPr lang="en-US" altLang="zh-TW" sz="2600" dirty="0"/>
              <a:t>********</a:t>
            </a:r>
            <a:r>
              <a:rPr lang="zh-TW" altLang="en-US" sz="2600" dirty="0"/>
              <a:t>、</a:t>
            </a:r>
            <a:r>
              <a:rPr lang="en-US" altLang="zh-TW" sz="2600" dirty="0"/>
              <a:t>*********</a:t>
            </a:r>
            <a:endParaRPr lang="zh-TW" altLang="en-US" sz="2600" dirty="0"/>
          </a:p>
          <a:p>
            <a:pPr marL="788988" lvl="1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zh-TW" altLang="en-US" dirty="0"/>
              <a:t>第</a:t>
            </a:r>
            <a:r>
              <a:rPr lang="en-US" altLang="zh-TW" dirty="0"/>
              <a:t>3</a:t>
            </a:r>
            <a:r>
              <a:rPr lang="zh-TW" altLang="en-US" dirty="0"/>
              <a:t>小題：請說明該校系升學進修或就業領域：心理師或輔導教師</a:t>
            </a:r>
            <a:endParaRPr lang="en-US" altLang="zh-TW" dirty="0"/>
          </a:p>
          <a:p>
            <a:pPr marL="788988" lvl="1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zh-TW" altLang="en-US" dirty="0"/>
              <a:t>第</a:t>
            </a:r>
            <a:r>
              <a:rPr lang="en-US" altLang="zh-TW" dirty="0"/>
              <a:t>4</a:t>
            </a:r>
            <a:r>
              <a:rPr lang="zh-TW" altLang="en-US" dirty="0"/>
              <a:t>小題：該校系系上</a:t>
            </a:r>
            <a:r>
              <a:rPr lang="en-US" altLang="zh-TW" dirty="0"/>
              <a:t>2</a:t>
            </a:r>
            <a:r>
              <a:rPr lang="zh-TW" altLang="en-US" dirty="0"/>
              <a:t>位老師的畢業背景、專長為何或教什麼科目：</a:t>
            </a:r>
          </a:p>
          <a:p>
            <a:pPr marL="788988" lvl="1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arenR"/>
              <a:defRPr/>
            </a:pPr>
            <a:endParaRPr lang="zh-TW" altLang="en-US" dirty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zh-TW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6E13CC07-9D64-4DD8-996D-B14611BF332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3200400"/>
            <a:ext cx="6400800" cy="2604864"/>
          </a:xfrm>
        </p:spPr>
        <p:txBody>
          <a:bodyPr/>
          <a:lstStyle/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zh-TW" altLang="en-US" b="1" dirty="0"/>
              <a:t>提醒同學們要</a:t>
            </a:r>
            <a:r>
              <a:rPr lang="zh-TW" altLang="en-US" b="1" dirty="0">
                <a:solidFill>
                  <a:srgbClr val="FF0000"/>
                </a:solidFill>
              </a:rPr>
              <a:t>提早做準備</a:t>
            </a:r>
            <a:r>
              <a:rPr lang="zh-TW" altLang="en-US" b="1" dirty="0"/>
              <a:t>，</a:t>
            </a:r>
            <a:br>
              <a:rPr lang="en-US" altLang="zh-TW" b="1" dirty="0"/>
            </a:br>
            <a:r>
              <a:rPr lang="zh-TW" altLang="en-US" b="1" dirty="0"/>
              <a:t>不要等到要報告了，才匆忙準備</a:t>
            </a:r>
            <a:endParaRPr lang="en-US" altLang="zh-TW" b="1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zh-TW" altLang="en-US" b="1" dirty="0"/>
              <a:t>請組長彙整報告，於報告</a:t>
            </a:r>
            <a:r>
              <a:rPr lang="zh-TW" altLang="en-US" b="1" dirty="0">
                <a:solidFill>
                  <a:srgbClr val="FF0000"/>
                </a:solidFill>
              </a:rPr>
              <a:t>前一週</a:t>
            </a:r>
            <a:r>
              <a:rPr lang="zh-TW" altLang="en-US" b="1" dirty="0">
                <a:solidFill>
                  <a:srgbClr val="0000FF"/>
                </a:solidFill>
              </a:rPr>
              <a:t>星期一以前</a:t>
            </a:r>
            <a:r>
              <a:rPr lang="zh-TW" altLang="en-US" b="1" dirty="0"/>
              <a:t>寄</a:t>
            </a:r>
            <a:r>
              <a:rPr lang="en-US" altLang="zh-TW" b="1" dirty="0"/>
              <a:t>mail</a:t>
            </a:r>
            <a:r>
              <a:rPr lang="zh-TW" altLang="en-US" b="1" dirty="0"/>
              <a:t>給又華老師</a:t>
            </a:r>
            <a:r>
              <a:rPr lang="en-US" altLang="zh-TW" b="1" dirty="0">
                <a:hlinkClick r:id="rId2"/>
              </a:rPr>
              <a:t>chenyoyo0526@gmail.com</a:t>
            </a:r>
            <a:r>
              <a:rPr lang="en-US" altLang="zh-TW" b="1" dirty="0"/>
              <a:t> </a:t>
            </a:r>
            <a:endParaRPr lang="zh-TW" altLang="en-US" b="1" dirty="0"/>
          </a:p>
        </p:txBody>
      </p:sp>
      <p:sp>
        <p:nvSpPr>
          <p:cNvPr id="22531" name="標題 1">
            <a:extLst>
              <a:ext uri="{FF2B5EF4-FFF2-40B4-BE49-F238E27FC236}">
                <a16:creationId xmlns:a16="http://schemas.microsoft.com/office/drawing/2014/main" id="{AF01F764-7A67-4A93-931C-39BBCD3E61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zh-TW" altLang="en-US"/>
              <a:t>感謝大家聆聽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1619</TotalTime>
  <Words>1155</Words>
  <Application>Microsoft Office PowerPoint</Application>
  <PresentationFormat>如螢幕大小 (4:3)</PresentationFormat>
  <Paragraphs>97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7" baseType="lpstr">
      <vt:lpstr>微軟正黑體</vt:lpstr>
      <vt:lpstr>新細明體</vt:lpstr>
      <vt:lpstr>Arial</vt:lpstr>
      <vt:lpstr>Franklin Gothic Book</vt:lpstr>
      <vt:lpstr>Perpetua</vt:lpstr>
      <vt:lpstr>Wingdings</vt:lpstr>
      <vt:lpstr>Wingdings 2</vt:lpstr>
      <vt:lpstr>公正</vt:lpstr>
      <vt:lpstr>第一組報告 「認識學群-學類-學系」 小組報告  規則說明</vt:lpstr>
      <vt:lpstr>請搭配課本或使用網路資源查詢</vt:lpstr>
      <vt:lpstr>什麼是學群的概念？學群→學類→學系</vt:lpstr>
      <vt:lpstr>報告題目總共有「三大題」</vt:lpstr>
      <vt:lpstr>要報告內容題目</vt:lpstr>
      <vt:lpstr>以 社會心理學群 為例</vt:lpstr>
      <vt:lpstr>2、第二大題：社會心理學群， 包含的9個學類公、私立校系如下表：</vt:lpstr>
      <vt:lpstr>3.第三大題：有4小題，請至少舉例一個公立、一個私立 大學校系，並說明他是哪一學群的科系</vt:lpstr>
      <vt:lpstr>感謝大家聆聽</vt:lpstr>
    </vt:vector>
  </TitlesOfParts>
  <Company>SYNNEX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認識學群 小組報告 規定</dc:title>
  <dc:creator>user</dc:creator>
  <cp:lastModifiedBy>khedu</cp:lastModifiedBy>
  <cp:revision>110</cp:revision>
  <dcterms:created xsi:type="dcterms:W3CDTF">2014-02-12T01:56:15Z</dcterms:created>
  <dcterms:modified xsi:type="dcterms:W3CDTF">2020-04-14T08:20:46Z</dcterms:modified>
</cp:coreProperties>
</file>