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94" r:id="rId3"/>
    <p:sldId id="258" r:id="rId4"/>
    <p:sldId id="259" r:id="rId5"/>
    <p:sldId id="261" r:id="rId6"/>
    <p:sldId id="262" r:id="rId7"/>
    <p:sldId id="264" r:id="rId8"/>
    <p:sldId id="271" r:id="rId9"/>
    <p:sldId id="272" r:id="rId10"/>
    <p:sldId id="273" r:id="rId11"/>
    <p:sldId id="274" r:id="rId12"/>
    <p:sldId id="290" r:id="rId13"/>
    <p:sldId id="281" r:id="rId14"/>
    <p:sldId id="304" r:id="rId15"/>
    <p:sldId id="405" r:id="rId16"/>
    <p:sldId id="406" r:id="rId17"/>
    <p:sldId id="422" r:id="rId18"/>
    <p:sldId id="409" r:id="rId19"/>
    <p:sldId id="410" r:id="rId20"/>
    <p:sldId id="411" r:id="rId21"/>
    <p:sldId id="412" r:id="rId22"/>
    <p:sldId id="420" r:id="rId23"/>
    <p:sldId id="418" r:id="rId24"/>
    <p:sldId id="419" r:id="rId25"/>
    <p:sldId id="313" r:id="rId26"/>
    <p:sldId id="324" r:id="rId27"/>
    <p:sldId id="393" r:id="rId28"/>
    <p:sldId id="326" r:id="rId29"/>
    <p:sldId id="399" r:id="rId30"/>
    <p:sldId id="401" r:id="rId31"/>
    <p:sldId id="403" r:id="rId32"/>
    <p:sldId id="400" r:id="rId33"/>
    <p:sldId id="295" r:id="rId34"/>
    <p:sldId id="417" r:id="rId35"/>
    <p:sldId id="260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50C8AE"/>
    <a:srgbClr val="8599A7"/>
    <a:srgbClr val="FFFFFB"/>
    <a:srgbClr val="FFFFFF"/>
    <a:srgbClr val="4D3F82"/>
    <a:srgbClr val="CC0066"/>
    <a:srgbClr val="E0DEE9"/>
    <a:srgbClr val="BEC7D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24" autoAdjust="0"/>
    <p:restoredTop sz="96149" autoAdjust="0"/>
  </p:normalViewPr>
  <p:slideViewPr>
    <p:cSldViewPr snapToGrid="0">
      <p:cViewPr varScale="1">
        <p:scale>
          <a:sx n="114" d="100"/>
          <a:sy n="114" d="100"/>
        </p:scale>
        <p:origin x="9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0401C-A24E-485B-AA99-A805C6D5FA19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4C9EC-0FB2-4CB8-9945-B79BCD7A3E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821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4231-341A-4494-A435-F65A04D767E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F6D6A-05D5-4C86-81F2-7CE8D8114F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33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8219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9852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65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9918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033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F6D6A-05D5-4C86-81F2-7CE8D8114FA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443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影像版面配置區 1">
            <a:extLst>
              <a:ext uri="{FF2B5EF4-FFF2-40B4-BE49-F238E27FC236}">
                <a16:creationId xmlns:a16="http://schemas.microsoft.com/office/drawing/2014/main" id="{25DF6995-ED6D-480E-A430-336A0882F7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>
            <a:extLst>
              <a:ext uri="{FF2B5EF4-FFF2-40B4-BE49-F238E27FC236}">
                <a16:creationId xmlns:a16="http://schemas.microsoft.com/office/drawing/2014/main" id="{62D3EDFD-386A-4A19-BC67-182C06B78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6628" name="投影片編號版面配置區 3">
            <a:extLst>
              <a:ext uri="{FF2B5EF4-FFF2-40B4-BE49-F238E27FC236}">
                <a16:creationId xmlns:a16="http://schemas.microsoft.com/office/drawing/2014/main" id="{8DECECD0-484A-49DD-89AE-486E46A878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fld id="{073ACAEB-E8ED-45ED-BA45-858B57234BBB}" type="slidenum">
              <a:rPr lang="zh-TW" altLang="en-US" smtClean="0">
                <a:solidFill>
                  <a:srgbClr val="000000"/>
                </a:solidFill>
              </a:rPr>
              <a:pPr defTabSz="914400" eaLnBrk="1" hangingPunct="1"/>
              <a:t>16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96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影像版面配置區 1">
            <a:extLst>
              <a:ext uri="{FF2B5EF4-FFF2-40B4-BE49-F238E27FC236}">
                <a16:creationId xmlns:a16="http://schemas.microsoft.com/office/drawing/2014/main" id="{25DF6995-ED6D-480E-A430-336A0882F7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>
            <a:extLst>
              <a:ext uri="{FF2B5EF4-FFF2-40B4-BE49-F238E27FC236}">
                <a16:creationId xmlns:a16="http://schemas.microsoft.com/office/drawing/2014/main" id="{62D3EDFD-386A-4A19-BC67-182C06B78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6628" name="投影片編號版面配置區 3">
            <a:extLst>
              <a:ext uri="{FF2B5EF4-FFF2-40B4-BE49-F238E27FC236}">
                <a16:creationId xmlns:a16="http://schemas.microsoft.com/office/drawing/2014/main" id="{8DECECD0-484A-49DD-89AE-486E46A878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fld id="{073ACAEB-E8ED-45ED-BA45-858B57234BBB}" type="slidenum">
              <a:rPr lang="zh-TW" altLang="en-US" smtClean="0">
                <a:solidFill>
                  <a:srgbClr val="000000"/>
                </a:solidFill>
              </a:rPr>
              <a:pPr defTabSz="914400" eaLnBrk="1" hangingPunct="1"/>
              <a:t>17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95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F6D6A-05D5-4C86-81F2-7CE8D8114FA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036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E2476-6804-4BA4-B592-42FB9ACF3C39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8798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E2476-6804-4BA4-B592-42FB9ACF3C3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566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05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E2476-6804-4BA4-B592-42FB9ACF3C3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45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F6D6A-05D5-4C86-81F2-7CE8D8114FA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571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9068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096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183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84486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716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249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431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843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6453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893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641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4082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6D6A-05D5-4C86-81F2-7CE8D8114FA3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44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1920-8B4C-4CD7-BA0A-2A50267A7C13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724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AAF7-826B-42C5-8A30-1E21386D1C62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055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B8B4-4456-4C7B-AE0E-FCD43FD33863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672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3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12DE-3ADF-40C8-A3BB-101C2923DC64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40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A1B4-9F86-4497-9340-D331790818A8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456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C2C6-4A1E-47E0-B49C-44740871F509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14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98D-B524-4415-A727-745EF7D83BA7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984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0388-3061-451F-ADD1-052304F76B6F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12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1A9A-7802-4E09-8259-40DA170A1EDA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9944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14B0-067A-4014-8D8A-5E69D30B0966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4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8F6C-F463-4484-8F41-F2B728FBF864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730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7F200-5430-49BD-A19D-D7F12814E2D1}" type="datetime1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75700-495C-42D5-82E3-50D70CB16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991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ccet.nkust.edu.tw/p/412-1135-7644.php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cet.nkust.edu.tw/p/412-1135-7647.php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hyperlink" Target="https://www.youtube.com/watch?v=2JeuYkNPJkI" TargetMode="External"/><Relationship Id="rId4" Type="http://schemas.openxmlformats.org/officeDocument/2006/relationships/hyperlink" Target="https://ccet.nkust.edu.tw/p/412-1135-7645.php" TargetMode="Externa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ailytipsndtricks.blogspot.com/2014/02/4-best-websites-to-learn-software.htm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82229932@N07/48688109908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s://creativecommons.org/licenses/by/3.0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7.pn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44.emf"/><Relationship Id="rId4" Type="http://schemas.openxmlformats.org/officeDocument/2006/relationships/image" Target="../media/image45.svg"/><Relationship Id="rId9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hyperlink" Target="https://ada.nkust.edu.tw/" TargetMode="Externa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9044306">
            <a:off x="11241086" y="4091705"/>
            <a:ext cx="170002" cy="146553"/>
          </a:xfrm>
          <a:prstGeom prst="triangle">
            <a:avLst/>
          </a:prstGeom>
          <a:solidFill>
            <a:srgbClr val="0CB692"/>
          </a:solidFill>
          <a:ln w="12700" cap="flat" cmpd="sng" algn="ctr">
            <a:solidFill>
              <a:srgbClr val="0CB692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5" name="等腰三角形 4"/>
          <p:cNvSpPr/>
          <p:nvPr/>
        </p:nvSpPr>
        <p:spPr>
          <a:xfrm rot="4836188">
            <a:off x="11395188" y="2857377"/>
            <a:ext cx="236683" cy="204036"/>
          </a:xfrm>
          <a:prstGeom prst="triangle">
            <a:avLst/>
          </a:prstGeom>
          <a:solidFill>
            <a:srgbClr val="0CB692"/>
          </a:solidFill>
          <a:ln w="12700" cap="flat" cmpd="sng" algn="ctr">
            <a:solidFill>
              <a:srgbClr val="0CB692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6" name="等腰三角形 5"/>
          <p:cNvSpPr/>
          <p:nvPr/>
        </p:nvSpPr>
        <p:spPr>
          <a:xfrm rot="4836188">
            <a:off x="11235406" y="3555778"/>
            <a:ext cx="236683" cy="204036"/>
          </a:xfrm>
          <a:prstGeom prst="triangle">
            <a:avLst/>
          </a:prstGeom>
          <a:solidFill>
            <a:srgbClr val="0CB692"/>
          </a:solidFill>
          <a:ln w="12700" cap="flat" cmpd="sng" algn="ctr">
            <a:solidFill>
              <a:srgbClr val="0CB692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7" name="组合 5"/>
          <p:cNvGrpSpPr/>
          <p:nvPr/>
        </p:nvGrpSpPr>
        <p:grpSpPr>
          <a:xfrm flipV="1">
            <a:off x="20401" y="2181613"/>
            <a:ext cx="4616253" cy="3089571"/>
            <a:chOff x="2576524" y="1970313"/>
            <a:chExt cx="6001366" cy="4561115"/>
          </a:xfrm>
        </p:grpSpPr>
        <p:sp>
          <p:nvSpPr>
            <p:cNvPr id="8" name="等腰三角形 7"/>
            <p:cNvSpPr/>
            <p:nvPr/>
          </p:nvSpPr>
          <p:spPr>
            <a:xfrm rot="10800000">
              <a:off x="3570462" y="1970313"/>
              <a:ext cx="5007428" cy="4316748"/>
            </a:xfrm>
            <a:prstGeom prst="triangle">
              <a:avLst/>
            </a:prstGeom>
            <a:noFill/>
            <a:ln w="12700" cap="flat" cmpd="sng" algn="ctr">
              <a:solidFill>
                <a:srgbClr val="0CB692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10800000">
              <a:off x="2576524" y="2838169"/>
              <a:ext cx="427880" cy="368862"/>
            </a:xfrm>
            <a:prstGeom prst="triangle">
              <a:avLst/>
            </a:prstGeom>
            <a:solidFill>
              <a:srgbClr val="0CB692"/>
            </a:solidFill>
            <a:ln w="12700" cap="flat" cmpd="sng" algn="ctr">
              <a:solidFill>
                <a:srgbClr val="0CB692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>
              <a:off x="2777399" y="3667859"/>
              <a:ext cx="2759747" cy="2379090"/>
            </a:xfrm>
            <a:prstGeom prst="triangle">
              <a:avLst/>
            </a:prstGeom>
            <a:noFill/>
            <a:ln w="12700" cap="flat" cmpd="sng" algn="ctr">
              <a:solidFill>
                <a:srgbClr val="0CB692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>
              <a:off x="4942060" y="6131971"/>
              <a:ext cx="413658" cy="399457"/>
            </a:xfrm>
            <a:prstGeom prst="triangle">
              <a:avLst/>
            </a:prstGeom>
            <a:solidFill>
              <a:srgbClr val="0CB692"/>
            </a:solidFill>
            <a:ln w="12700" cap="flat" cmpd="sng" algn="ctr">
              <a:solidFill>
                <a:srgbClr val="0CB692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6241382" y="4266574"/>
              <a:ext cx="427880" cy="368862"/>
            </a:xfrm>
            <a:prstGeom prst="triangle">
              <a:avLst/>
            </a:prstGeom>
            <a:solidFill>
              <a:srgbClr val="0CB692"/>
            </a:solidFill>
            <a:ln w="12700" cap="flat" cmpd="sng" algn="ctr">
              <a:solidFill>
                <a:srgbClr val="0CB692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>
              <a:off x="3425867" y="4188494"/>
              <a:ext cx="1462810" cy="1337820"/>
            </a:xfrm>
            <a:prstGeom prst="triangle">
              <a:avLst/>
            </a:prstGeom>
            <a:solidFill>
              <a:srgbClr val="516D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6" name="KSO_FT"/>
          <p:cNvSpPr>
            <a:spLocks noGrp="1"/>
          </p:cNvSpPr>
          <p:nvPr/>
        </p:nvSpPr>
        <p:spPr>
          <a:xfrm>
            <a:off x="403854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18" name="任意多边形 82"/>
          <p:cNvSpPr/>
          <p:nvPr/>
        </p:nvSpPr>
        <p:spPr>
          <a:xfrm rot="10800000">
            <a:off x="9796758" y="-1"/>
            <a:ext cx="1981912" cy="1708545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19" name="任意多边形 83"/>
          <p:cNvSpPr/>
          <p:nvPr/>
        </p:nvSpPr>
        <p:spPr>
          <a:xfrm rot="10800000">
            <a:off x="10557563" y="71203"/>
            <a:ext cx="1634490" cy="1757883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0" name="等腰三角形 19"/>
          <p:cNvSpPr/>
          <p:nvPr/>
        </p:nvSpPr>
        <p:spPr>
          <a:xfrm rot="10800000">
            <a:off x="10824598" y="272314"/>
            <a:ext cx="1150082" cy="991450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1" name="等腰三角形 20"/>
          <p:cNvSpPr/>
          <p:nvPr/>
        </p:nvSpPr>
        <p:spPr>
          <a:xfrm rot="10800000">
            <a:off x="10099377" y="1533915"/>
            <a:ext cx="537399" cy="463275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2" name="等腰三角形 21"/>
          <p:cNvSpPr/>
          <p:nvPr/>
        </p:nvSpPr>
        <p:spPr>
          <a:xfrm rot="10800000">
            <a:off x="11675689" y="1953679"/>
            <a:ext cx="187125" cy="161315"/>
          </a:xfrm>
          <a:prstGeom prst="triangle">
            <a:avLst/>
          </a:pr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3" name="等腰三角形 22"/>
          <p:cNvSpPr/>
          <p:nvPr/>
        </p:nvSpPr>
        <p:spPr>
          <a:xfrm rot="10800000">
            <a:off x="10924617" y="2582852"/>
            <a:ext cx="230499" cy="198706"/>
          </a:xfrm>
          <a:prstGeom prst="triangle">
            <a:avLst/>
          </a:pr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4" name="等腰三角形 23"/>
          <p:cNvSpPr/>
          <p:nvPr/>
        </p:nvSpPr>
        <p:spPr>
          <a:xfrm rot="10800000">
            <a:off x="10922921" y="2071208"/>
            <a:ext cx="187125" cy="161315"/>
          </a:xfrm>
          <a:prstGeom prst="triangle">
            <a:avLst/>
          </a:pr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5" name="等腰三角形 24"/>
          <p:cNvSpPr/>
          <p:nvPr/>
        </p:nvSpPr>
        <p:spPr>
          <a:xfrm rot="10800000">
            <a:off x="11230640" y="2203504"/>
            <a:ext cx="325834" cy="280891"/>
          </a:xfrm>
          <a:prstGeom prst="triangle">
            <a:avLst/>
          </a:pr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9655496" y="1054524"/>
            <a:ext cx="187125" cy="161315"/>
          </a:xfrm>
          <a:prstGeom prst="triangle">
            <a:avLst/>
          </a:pr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3" y="189807"/>
            <a:ext cx="3120595" cy="578232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44825" y="5294941"/>
            <a:ext cx="5504873" cy="1555348"/>
            <a:chOff x="472866" y="5331021"/>
            <a:chExt cx="4410198" cy="142253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/>
            <a:srcRect t="50766"/>
            <a:stretch/>
          </p:blipFill>
          <p:spPr>
            <a:xfrm>
              <a:off x="2716964" y="5343927"/>
              <a:ext cx="2166100" cy="1391345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4"/>
            <a:srcRect b="49981"/>
            <a:stretch/>
          </p:blipFill>
          <p:spPr>
            <a:xfrm>
              <a:off x="472866" y="5331021"/>
              <a:ext cx="2179900" cy="1422533"/>
            </a:xfrm>
            <a:prstGeom prst="rect">
              <a:avLst/>
            </a:prstGeom>
          </p:spPr>
        </p:pic>
      </p:grpSp>
      <p:sp>
        <p:nvSpPr>
          <p:cNvPr id="31" name="TextBox 32"/>
          <p:cNvSpPr txBox="1"/>
          <p:nvPr/>
        </p:nvSpPr>
        <p:spPr>
          <a:xfrm>
            <a:off x="6467474" y="5236269"/>
            <a:ext cx="4886273" cy="1134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2400" b="1" dirty="0">
                <a:solidFill>
                  <a:srgbClr val="516D82"/>
                </a:solidFill>
                <a:latin typeface="Arial"/>
                <a:ea typeface="Microsoft YaHei"/>
                <a:cs typeface="+mn-ea"/>
                <a:sym typeface="+mn-lt"/>
              </a:rPr>
              <a:t>報告人  許鎧麟</a:t>
            </a:r>
            <a:endParaRPr lang="en-US" altLang="zh-TW" sz="2400" b="1" dirty="0">
              <a:solidFill>
                <a:srgbClr val="516D82"/>
              </a:solidFill>
              <a:latin typeface="Arial"/>
              <a:ea typeface="Microsoft YaHei"/>
              <a:cs typeface="+mn-ea"/>
              <a:sym typeface="+mn-lt"/>
            </a:endParaRPr>
          </a:p>
          <a:p>
            <a:pPr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516D82"/>
                </a:solidFill>
                <a:latin typeface="Arial"/>
                <a:ea typeface="Microsoft YaHei"/>
                <a:cs typeface="+mn-ea"/>
                <a:sym typeface="+mn-lt"/>
              </a:rPr>
              <a:t>高科大 副教務長暨不分系學程主任</a:t>
            </a:r>
            <a:endParaRPr lang="en-US" altLang="zh-TW" sz="2400" b="1" dirty="0">
              <a:solidFill>
                <a:srgbClr val="516D82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32" name="TextBox 26"/>
          <p:cNvSpPr txBox="1"/>
          <p:nvPr/>
        </p:nvSpPr>
        <p:spPr>
          <a:xfrm>
            <a:off x="2559715" y="1725935"/>
            <a:ext cx="8222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  <a:cs typeface="+mn-ea"/>
                <a:sym typeface="+mn-lt"/>
              </a:rPr>
              <a:t>高科大</a:t>
            </a:r>
            <a:endParaRPr lang="en-US" altLang="zh-TW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crosoft YaHei"/>
              <a:cs typeface="+mn-ea"/>
              <a:sym typeface="+mn-lt"/>
            </a:endParaRPr>
          </a:p>
          <a:p>
            <a:pPr algn="ctr"/>
            <a:r>
              <a:rPr lang="zh-TW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  <a:cs typeface="+mn-ea"/>
                <a:sym typeface="+mn-lt"/>
              </a:rPr>
              <a:t>高瞻科技不分系學士學位學程</a:t>
            </a:r>
            <a:endParaRPr lang="en-US" altLang="zh-TW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crosoft YaHei"/>
              <a:cs typeface="+mn-ea"/>
              <a:sym typeface="+mn-lt"/>
            </a:endParaRPr>
          </a:p>
          <a:p>
            <a:pPr algn="ctr"/>
            <a:r>
              <a:rPr lang="zh-TW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  <a:cs typeface="+mn-ea"/>
                <a:sym typeface="+mn-lt"/>
              </a:rPr>
              <a:t>招生宣導說明會</a:t>
            </a:r>
            <a:endParaRPr lang="en-US" altLang="zh-TW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0425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095560" y="603214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5" name="文本框 6"/>
          <p:cNvSpPr txBox="1"/>
          <p:nvPr/>
        </p:nvSpPr>
        <p:spPr>
          <a:xfrm>
            <a:off x="1503069" y="65417"/>
            <a:ext cx="838436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rPr>
              <a:t>、全方位跨領域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0F0F0">
                  <a:lumMod val="50000"/>
                </a:srgbClr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316173" y="990445"/>
            <a:ext cx="1139410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強化學生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創造與創新、團隊共創、有效溝通、批判性思考與問題解決能力</a:t>
            </a:r>
            <a:endParaRPr lang="en-US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深化專業能力、博雅素養及</a:t>
            </a:r>
            <a:r>
              <a:rPr lang="en-US" altLang="zh-TW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4C</a:t>
            </a: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能力</a:t>
            </a:r>
            <a:endParaRPr lang="en-US" altLang="zh-TW" sz="2400" dirty="0">
              <a:solidFill>
                <a:srgbClr val="E7E6E6">
                  <a:lumMod val="5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362" y="2058442"/>
            <a:ext cx="4308759" cy="437075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27" y="2013286"/>
            <a:ext cx="6145674" cy="47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39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095560" y="603214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5" name="文本框 6"/>
          <p:cNvSpPr txBox="1"/>
          <p:nvPr/>
        </p:nvSpPr>
        <p:spPr>
          <a:xfrm>
            <a:off x="1503069" y="109339"/>
            <a:ext cx="8384364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rPr>
              <a:t>、</a:t>
            </a:r>
            <a:r>
              <a:rPr lang="zh-TW" altLang="en-US" sz="3200" b="1" noProof="0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國際移動力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0F0F0">
                  <a:lumMod val="50000"/>
                </a:srgbClr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310652" y="1004556"/>
            <a:ext cx="837625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延伸學生學習界域，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拓展國際視野及增加環境適應能力</a:t>
            </a:r>
            <a:endParaRPr lang="en-US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開擴心胸與培養宏觀思維，厚植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個人競爭力</a:t>
            </a:r>
            <a:endParaRPr lang="en-US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90" name="群組 189"/>
          <p:cNvGrpSpPr/>
          <p:nvPr/>
        </p:nvGrpSpPr>
        <p:grpSpPr>
          <a:xfrm>
            <a:off x="330038" y="2168840"/>
            <a:ext cx="11648842" cy="4826435"/>
            <a:chOff x="330038" y="2168840"/>
            <a:chExt cx="11648842" cy="4826435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7368" y="4205164"/>
              <a:ext cx="7189807" cy="2790111"/>
            </a:xfrm>
            <a:prstGeom prst="rect">
              <a:avLst/>
            </a:prstGeom>
          </p:spPr>
        </p:pic>
        <p:grpSp>
          <p:nvGrpSpPr>
            <p:cNvPr id="188" name="群組 187"/>
            <p:cNvGrpSpPr/>
            <p:nvPr/>
          </p:nvGrpSpPr>
          <p:grpSpPr>
            <a:xfrm>
              <a:off x="330038" y="2168840"/>
              <a:ext cx="11648842" cy="1656933"/>
              <a:chOff x="326551" y="2295539"/>
              <a:chExt cx="11648842" cy="1656933"/>
            </a:xfrm>
          </p:grpSpPr>
          <p:cxnSp>
            <p:nvCxnSpPr>
              <p:cNvPr id="32" name="直線接點 31"/>
              <p:cNvCxnSpPr/>
              <p:nvPr/>
            </p:nvCxnSpPr>
            <p:spPr>
              <a:xfrm>
                <a:off x="326551" y="3952472"/>
                <a:ext cx="11648842" cy="0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群組 35"/>
              <p:cNvGrpSpPr/>
              <p:nvPr/>
            </p:nvGrpSpPr>
            <p:grpSpPr>
              <a:xfrm>
                <a:off x="696322" y="2295539"/>
                <a:ext cx="3601930" cy="1528455"/>
                <a:chOff x="188322" y="2133600"/>
                <a:chExt cx="3601930" cy="1528455"/>
              </a:xfrm>
            </p:grpSpPr>
            <p:grpSp>
              <p:nvGrpSpPr>
                <p:cNvPr id="166" name="Group 6"/>
                <p:cNvGrpSpPr/>
                <p:nvPr/>
              </p:nvGrpSpPr>
              <p:grpSpPr>
                <a:xfrm>
                  <a:off x="188322" y="2133600"/>
                  <a:ext cx="3601930" cy="1528455"/>
                  <a:chOff x="1943100" y="489665"/>
                  <a:chExt cx="6597163" cy="3238279"/>
                </a:xfrm>
              </p:grpSpPr>
              <p:sp>
                <p:nvSpPr>
                  <p:cNvPr id="170" name="Rectangle: Top Corners Rounded 2"/>
                  <p:cNvSpPr/>
                  <p:nvPr/>
                </p:nvSpPr>
                <p:spPr>
                  <a:xfrm rot="16200000">
                    <a:off x="1629619" y="803146"/>
                    <a:ext cx="2754699" cy="2127738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1" name="Rectangle: Top Corners Rounded 3"/>
                  <p:cNvSpPr/>
                  <p:nvPr/>
                </p:nvSpPr>
                <p:spPr>
                  <a:xfrm rot="5400000">
                    <a:off x="4667564" y="-144755"/>
                    <a:ext cx="2856871" cy="4888527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chemeClr val="bg1"/>
                  </a:solidFill>
                  <a:ln w="762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73" name="矩形 172"/>
                <p:cNvSpPr/>
                <p:nvPr/>
              </p:nvSpPr>
              <p:spPr>
                <a:xfrm>
                  <a:off x="389435" y="2313620"/>
                  <a:ext cx="1030879" cy="919155"/>
                </a:xfrm>
                <a:prstGeom prst="rect">
                  <a:avLst/>
                </a:prstGeom>
              </p:spPr>
              <p:txBody>
                <a:bodyPr wrap="square" lIns="87305" tIns="43653" rIns="87305" bIns="43653">
                  <a:spAutoFit/>
                </a:bodyPr>
                <a:lstStyle/>
                <a:p>
                  <a:r>
                    <a:rPr lang="zh-TW" altLang="en-US" b="1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多元</a:t>
                  </a:r>
                  <a:endParaRPr lang="en-US" altLang="zh-TW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r>
                    <a:rPr lang="zh-TW" altLang="en-US" b="1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語文</a:t>
                  </a:r>
                  <a:endParaRPr lang="en-US" altLang="zh-TW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r>
                    <a:rPr lang="zh-TW" altLang="en-US" b="1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能力</a:t>
                  </a:r>
                  <a:endParaRPr lang="en-US" altLang="zh-CN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1355202" y="2363489"/>
                  <a:ext cx="2332606" cy="12741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ct val="0"/>
                    </a:spcBef>
                    <a:buNone/>
                  </a:pPr>
                  <a:r>
                    <a:rPr lang="zh-TW" altLang="en-US" sz="1600" dirty="0">
                      <a:solidFill>
                        <a:schemeClr val="bg1">
                          <a:lumMod val="50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國際溝通力以英語為核心，開設英檢證照訓班、推動線上學習平台，培育外語能力專業人才</a:t>
                  </a:r>
                  <a:endPara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sym typeface="微软雅黑" pitchFamily="34" charset="-122"/>
                  </a:endParaRPr>
                </a:p>
              </p:txBody>
            </p:sp>
          </p:grpSp>
          <p:grpSp>
            <p:nvGrpSpPr>
              <p:cNvPr id="174" name="群組 173"/>
              <p:cNvGrpSpPr/>
              <p:nvPr/>
            </p:nvGrpSpPr>
            <p:grpSpPr>
              <a:xfrm>
                <a:off x="4402286" y="2295606"/>
                <a:ext cx="3601930" cy="1533112"/>
                <a:chOff x="188322" y="2133600"/>
                <a:chExt cx="3601930" cy="1533112"/>
              </a:xfrm>
            </p:grpSpPr>
            <p:grpSp>
              <p:nvGrpSpPr>
                <p:cNvPr id="175" name="Group 6"/>
                <p:cNvGrpSpPr/>
                <p:nvPr/>
              </p:nvGrpSpPr>
              <p:grpSpPr>
                <a:xfrm>
                  <a:off x="188322" y="2133600"/>
                  <a:ext cx="3601930" cy="1528455"/>
                  <a:chOff x="1943100" y="489665"/>
                  <a:chExt cx="6597163" cy="3238279"/>
                </a:xfrm>
              </p:grpSpPr>
              <p:sp>
                <p:nvSpPr>
                  <p:cNvPr id="178" name="Rectangle: Top Corners Rounded 2"/>
                  <p:cNvSpPr/>
                  <p:nvPr/>
                </p:nvSpPr>
                <p:spPr>
                  <a:xfrm rot="16200000">
                    <a:off x="1629619" y="803146"/>
                    <a:ext cx="2754699" cy="2127738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9" name="Rectangle: Top Corners Rounded 3"/>
                  <p:cNvSpPr/>
                  <p:nvPr/>
                </p:nvSpPr>
                <p:spPr>
                  <a:xfrm rot="5400000">
                    <a:off x="4667564" y="-144755"/>
                    <a:ext cx="2856871" cy="4888527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chemeClr val="bg1"/>
                  </a:solidFill>
                  <a:ln w="762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76" name="矩形 175"/>
                <p:cNvSpPr/>
                <p:nvPr/>
              </p:nvSpPr>
              <p:spPr>
                <a:xfrm>
                  <a:off x="389435" y="2313620"/>
                  <a:ext cx="1030879" cy="919155"/>
                </a:xfrm>
                <a:prstGeom prst="rect">
                  <a:avLst/>
                </a:prstGeom>
              </p:spPr>
              <p:txBody>
                <a:bodyPr wrap="square" lIns="87305" tIns="43653" rIns="87305" bIns="43653">
                  <a:spAutoFit/>
                </a:bodyPr>
                <a:lstStyle/>
                <a:p>
                  <a:r>
                    <a:rPr lang="zh-TW" altLang="en-US" b="1" dirty="0">
                      <a:solidFill>
                        <a:schemeClr val="accent2">
                          <a:lumMod val="7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國際</a:t>
                  </a:r>
                  <a:endParaRPr lang="en-US" altLang="zh-TW" b="1" dirty="0">
                    <a:solidFill>
                      <a:schemeClr val="accent2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r>
                    <a:rPr lang="zh-TW" altLang="en-US" b="1" dirty="0">
                      <a:solidFill>
                        <a:schemeClr val="accent2">
                          <a:lumMod val="7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多元</a:t>
                  </a:r>
                  <a:endParaRPr lang="en-US" altLang="zh-TW" b="1" dirty="0">
                    <a:solidFill>
                      <a:schemeClr val="accent2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r>
                    <a:rPr lang="zh-TW" altLang="en-US" b="1" dirty="0">
                      <a:solidFill>
                        <a:schemeClr val="accent2">
                          <a:lumMod val="7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視野</a:t>
                  </a:r>
                  <a:endPara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77" name="矩形 176"/>
                <p:cNvSpPr/>
                <p:nvPr/>
              </p:nvSpPr>
              <p:spPr>
                <a:xfrm>
                  <a:off x="1340688" y="2392517"/>
                  <a:ext cx="2332606" cy="12741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ct val="0"/>
                    </a:spcBef>
                    <a:buNone/>
                  </a:pPr>
                  <a:r>
                    <a:rPr lang="zh-TW" altLang="en-US" sz="1600" spc="-70" dirty="0">
                      <a:solidFill>
                        <a:schemeClr val="bg1">
                          <a:lumMod val="50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鼓勵境外研修及多元交流，薦送學生至菲律賓姐妹校學習，親身國外實地感受，開拓國際視野</a:t>
                  </a:r>
                </a:p>
              </p:txBody>
            </p:sp>
          </p:grpSp>
          <p:grpSp>
            <p:nvGrpSpPr>
              <p:cNvPr id="181" name="群組 180"/>
              <p:cNvGrpSpPr/>
              <p:nvPr/>
            </p:nvGrpSpPr>
            <p:grpSpPr>
              <a:xfrm>
                <a:off x="8148176" y="2295540"/>
                <a:ext cx="3601930" cy="1528455"/>
                <a:chOff x="188322" y="2133600"/>
                <a:chExt cx="3601930" cy="1528455"/>
              </a:xfrm>
            </p:grpSpPr>
            <p:grpSp>
              <p:nvGrpSpPr>
                <p:cNvPr id="182" name="Group 6"/>
                <p:cNvGrpSpPr/>
                <p:nvPr/>
              </p:nvGrpSpPr>
              <p:grpSpPr>
                <a:xfrm>
                  <a:off x="188322" y="2133600"/>
                  <a:ext cx="3601930" cy="1528455"/>
                  <a:chOff x="1943100" y="489665"/>
                  <a:chExt cx="6597163" cy="3238279"/>
                </a:xfrm>
              </p:grpSpPr>
              <p:sp>
                <p:nvSpPr>
                  <p:cNvPr id="185" name="Rectangle: Top Corners Rounded 2"/>
                  <p:cNvSpPr/>
                  <p:nvPr/>
                </p:nvSpPr>
                <p:spPr>
                  <a:xfrm rot="16200000">
                    <a:off x="1629619" y="803146"/>
                    <a:ext cx="2754699" cy="2127738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6" name="Rectangle: Top Corners Rounded 3"/>
                  <p:cNvSpPr/>
                  <p:nvPr/>
                </p:nvSpPr>
                <p:spPr>
                  <a:xfrm rot="5400000">
                    <a:off x="4667564" y="-144755"/>
                    <a:ext cx="2856871" cy="4888527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chemeClr val="bg1"/>
                  </a:solidFill>
                  <a:ln w="762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solidFill>
                        <a:schemeClr val="bg1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83" name="矩形 182"/>
                <p:cNvSpPr/>
                <p:nvPr/>
              </p:nvSpPr>
              <p:spPr>
                <a:xfrm>
                  <a:off x="389435" y="2313620"/>
                  <a:ext cx="691845" cy="919155"/>
                </a:xfrm>
                <a:prstGeom prst="rect">
                  <a:avLst/>
                </a:prstGeom>
              </p:spPr>
              <p:txBody>
                <a:bodyPr wrap="square" lIns="87305" tIns="43653" rIns="87305" bIns="43653">
                  <a:spAutoFit/>
                </a:bodyPr>
                <a:lstStyle/>
                <a:p>
                  <a:r>
                    <a:rPr lang="zh-TW" altLang="en-US" b="1" dirty="0">
                      <a:solidFill>
                        <a:schemeClr val="accent6">
                          <a:lumMod val="5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文化融整素養</a:t>
                  </a:r>
                  <a:endParaRPr lang="en-US" altLang="zh-CN" b="1" dirty="0">
                    <a:solidFill>
                      <a:schemeClr val="accent6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>
                  <a:off x="1355202" y="2363489"/>
                  <a:ext cx="2165744" cy="12741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ct val="0"/>
                    </a:spcBef>
                    <a:buNone/>
                  </a:pPr>
                  <a:r>
                    <a:rPr lang="zh-TW" altLang="en-US" sz="1600" dirty="0">
                      <a:solidFill>
                        <a:schemeClr val="bg1">
                          <a:lumMod val="50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寒暑假期間赴國際體驗與自主學習，尊重多元文化與包容力、感受全球公民責任</a:t>
                  </a:r>
                </a:p>
              </p:txBody>
            </p:sp>
          </p:grpSp>
        </p:grpSp>
        <p:sp>
          <p:nvSpPr>
            <p:cNvPr id="189" name="燕尾形向右箭號 188"/>
            <p:cNvSpPr/>
            <p:nvPr/>
          </p:nvSpPr>
          <p:spPr>
            <a:xfrm rot="5400000">
              <a:off x="5821058" y="3507224"/>
              <a:ext cx="605731" cy="1193800"/>
            </a:xfrm>
            <a:prstGeom prst="notchedRightArrow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0262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4" name="文本框 6"/>
          <p:cNvSpPr txBox="1"/>
          <p:nvPr/>
        </p:nvSpPr>
        <p:spPr>
          <a:xfrm>
            <a:off x="1503069" y="109339"/>
            <a:ext cx="8384364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四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rPr>
              <a:t>、</a:t>
            </a:r>
            <a:r>
              <a:rPr lang="zh-TW" altLang="en-US" sz="3200" b="1" noProof="0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永續學習力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0F0F0">
                  <a:lumMod val="50000"/>
                </a:srgbClr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23986FA-1677-405D-B28E-80D174ACCF17}"/>
              </a:ext>
            </a:extLst>
          </p:cNvPr>
          <p:cNvSpPr/>
          <p:nvPr/>
        </p:nvSpPr>
        <p:spPr>
          <a:xfrm>
            <a:off x="2984921" y="5135265"/>
            <a:ext cx="5279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學生學習為主體的課程規劃</a:t>
            </a: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，針對興趣主題提出自主學習計畫，系統化引導學生主動參與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學習、應用及修正</a:t>
            </a:r>
            <a:r>
              <a:rPr kumimoji="1" lang="zh-TW" altLang="en-US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。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A378224-2BDE-48DA-AE50-BD38E7CEF383}"/>
              </a:ext>
            </a:extLst>
          </p:cNvPr>
          <p:cNvSpPr/>
          <p:nvPr/>
        </p:nvSpPr>
        <p:spPr>
          <a:xfrm>
            <a:off x="2926251" y="3353427"/>
            <a:ext cx="337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透過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教師增能、文學活動、競賽及課程</a:t>
            </a: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等，培養學生閱讀與書寫能力。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AEB3CF8-A173-4381-ADDA-EBE0FC0E7EEC}"/>
              </a:ext>
            </a:extLst>
          </p:cNvPr>
          <p:cNvSpPr/>
          <p:nvPr/>
        </p:nvSpPr>
        <p:spPr>
          <a:xfrm>
            <a:off x="2933551" y="1526446"/>
            <a:ext cx="7827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引導學生從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問題洞察及分解問題結構</a:t>
            </a: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，進而找到解決問題方向，訓練學生批判性思考、溝通表達能力，養成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主動學習態度及終身學習能力</a:t>
            </a: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lt"/>
              </a:rPr>
              <a:t>。</a:t>
            </a: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54D81A93-DE2A-4015-BE63-0F3FB887DE9B}"/>
              </a:ext>
            </a:extLst>
          </p:cNvPr>
          <p:cNvGrpSpPr/>
          <p:nvPr/>
        </p:nvGrpSpPr>
        <p:grpSpPr>
          <a:xfrm>
            <a:off x="476713" y="1685852"/>
            <a:ext cx="2517719" cy="4699828"/>
            <a:chOff x="476713" y="1306286"/>
            <a:chExt cx="2517719" cy="4699828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F3167A4E-B14A-4465-96B7-8740D8B54E09}"/>
                </a:ext>
              </a:extLst>
            </p:cNvPr>
            <p:cNvGrpSpPr/>
            <p:nvPr/>
          </p:nvGrpSpPr>
          <p:grpSpPr>
            <a:xfrm>
              <a:off x="476713" y="1306286"/>
              <a:ext cx="2185214" cy="4699828"/>
              <a:chOff x="1503068" y="1306286"/>
              <a:chExt cx="2185214" cy="4699828"/>
            </a:xfrm>
          </p:grpSpPr>
          <p:sp>
            <p:nvSpPr>
              <p:cNvPr id="43" name="圓角矩形 4">
                <a:extLst>
                  <a:ext uri="{FF2B5EF4-FFF2-40B4-BE49-F238E27FC236}">
                    <a16:creationId xmlns:a16="http://schemas.microsoft.com/office/drawing/2014/main" id="{9EB5B30F-7F26-486A-A0F0-172397437CEC}"/>
                  </a:ext>
                </a:extLst>
              </p:cNvPr>
              <p:cNvSpPr/>
              <p:nvPr/>
            </p:nvSpPr>
            <p:spPr>
              <a:xfrm>
                <a:off x="1503069" y="1306286"/>
                <a:ext cx="2183363" cy="1063690"/>
              </a:xfrm>
              <a:prstGeom prst="roundRect">
                <a:avLst/>
              </a:prstGeom>
              <a:noFill/>
              <a:ln w="28575">
                <a:solidFill>
                  <a:srgbClr val="50C8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 sz="3000" b="1" dirty="0">
                  <a:solidFill>
                    <a:srgbClr val="0000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44" name="圓角矩形 5">
                <a:extLst>
                  <a:ext uri="{FF2B5EF4-FFF2-40B4-BE49-F238E27FC236}">
                    <a16:creationId xmlns:a16="http://schemas.microsoft.com/office/drawing/2014/main" id="{D8575E7C-69FD-42C2-99E6-E392790CB763}"/>
                  </a:ext>
                </a:extLst>
              </p:cNvPr>
              <p:cNvSpPr/>
              <p:nvPr/>
            </p:nvSpPr>
            <p:spPr>
              <a:xfrm>
                <a:off x="1503069" y="3132742"/>
                <a:ext cx="2183363" cy="1063690"/>
              </a:xfrm>
              <a:prstGeom prst="roundRect">
                <a:avLst/>
              </a:prstGeom>
              <a:noFill/>
              <a:ln w="28575">
                <a:solidFill>
                  <a:srgbClr val="50C8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000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" name="圓角矩形 6">
                <a:extLst>
                  <a:ext uri="{FF2B5EF4-FFF2-40B4-BE49-F238E27FC236}">
                    <a16:creationId xmlns:a16="http://schemas.microsoft.com/office/drawing/2014/main" id="{45487249-CAA9-4B5D-8537-CD57C2ABA29E}"/>
                  </a:ext>
                </a:extLst>
              </p:cNvPr>
              <p:cNvSpPr/>
              <p:nvPr/>
            </p:nvSpPr>
            <p:spPr>
              <a:xfrm>
                <a:off x="1503068" y="4942424"/>
                <a:ext cx="2183363" cy="1063690"/>
              </a:xfrm>
              <a:prstGeom prst="roundRect">
                <a:avLst/>
              </a:prstGeom>
              <a:noFill/>
              <a:ln w="28575">
                <a:solidFill>
                  <a:srgbClr val="50C8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000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E7ADE73B-D711-4A8D-8564-7369327E64DF}"/>
                  </a:ext>
                </a:extLst>
              </p:cNvPr>
              <p:cNvSpPr/>
              <p:nvPr/>
            </p:nvSpPr>
            <p:spPr>
              <a:xfrm>
                <a:off x="1732974" y="3170064"/>
                <a:ext cx="172354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3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強化</a:t>
                </a:r>
                <a:endParaRPr lang="en-US" altLang="zh-TW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/>
                <a:r>
                  <a:rPr lang="zh-TW" altLang="en-US" sz="3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中文能力</a:t>
                </a:r>
                <a:endParaRPr lang="zh-TW" alt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C6EAEC19-9348-4855-A3BC-DC5708F87218}"/>
                  </a:ext>
                </a:extLst>
              </p:cNvPr>
              <p:cNvSpPr/>
              <p:nvPr/>
            </p:nvSpPr>
            <p:spPr>
              <a:xfrm>
                <a:off x="1732975" y="5018522"/>
                <a:ext cx="1723549" cy="70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zh-TW" altLang="en-US" sz="3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自主學習</a:t>
                </a:r>
                <a:endParaRPr lang="zh-CN" alt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99321D72-F6C3-4A4A-BD47-75E5FAFE1B89}"/>
                  </a:ext>
                </a:extLst>
              </p:cNvPr>
              <p:cNvSpPr/>
              <p:nvPr/>
            </p:nvSpPr>
            <p:spPr>
              <a:xfrm>
                <a:off x="1580013" y="1354313"/>
                <a:ext cx="210826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zh-TW" altLang="en-US" sz="3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學習解決</a:t>
                </a:r>
                <a:endParaRPr lang="en-US" altLang="zh-TW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lvl="0" algn="ctr"/>
                <a:r>
                  <a:rPr lang="zh-TW" altLang="en-US" sz="3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問題的能力</a:t>
                </a:r>
                <a:endParaRPr lang="zh-CN" altLang="en-US" sz="3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5FC0DCDC-E74C-4E8C-B539-EDEBD5D5D1AB}"/>
                </a:ext>
              </a:extLst>
            </p:cNvPr>
            <p:cNvCxnSpPr>
              <a:stCxn id="43" idx="3"/>
            </p:cNvCxnSpPr>
            <p:nvPr/>
          </p:nvCxnSpPr>
          <p:spPr>
            <a:xfrm>
              <a:off x="2660077" y="1838131"/>
              <a:ext cx="332505" cy="0"/>
            </a:xfrm>
            <a:prstGeom prst="line">
              <a:avLst/>
            </a:prstGeom>
            <a:ln w="28575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F5B478A0-E3C6-422A-9D49-D9639F9234F5}"/>
                </a:ext>
              </a:extLst>
            </p:cNvPr>
            <p:cNvCxnSpPr/>
            <p:nvPr/>
          </p:nvCxnSpPr>
          <p:spPr>
            <a:xfrm>
              <a:off x="2646224" y="3719327"/>
              <a:ext cx="332505" cy="0"/>
            </a:xfrm>
            <a:prstGeom prst="line">
              <a:avLst/>
            </a:prstGeom>
            <a:ln w="28575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E714722C-BD7C-4BBA-8192-BBF3A3F57E63}"/>
                </a:ext>
              </a:extLst>
            </p:cNvPr>
            <p:cNvCxnSpPr/>
            <p:nvPr/>
          </p:nvCxnSpPr>
          <p:spPr>
            <a:xfrm>
              <a:off x="2661927" y="5474269"/>
              <a:ext cx="332505" cy="0"/>
            </a:xfrm>
            <a:prstGeom prst="line">
              <a:avLst/>
            </a:prstGeom>
            <a:ln w="28575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287418B3-0581-4F01-8105-E1187D58AA40}"/>
              </a:ext>
            </a:extLst>
          </p:cNvPr>
          <p:cNvGrpSpPr/>
          <p:nvPr/>
        </p:nvGrpSpPr>
        <p:grpSpPr>
          <a:xfrm>
            <a:off x="8434244" y="4911338"/>
            <a:ext cx="2906378" cy="1648181"/>
            <a:chOff x="8441226" y="5069004"/>
            <a:chExt cx="2906378" cy="1648181"/>
          </a:xfrm>
        </p:grpSpPr>
        <p:pic>
          <p:nvPicPr>
            <p:cNvPr id="50" name="Picture 5" descr="D:\個人資料\Desktop\0603-0605通識成果展\新增資料夾\(自主學習)布袋戲展演之實踐 OK\學生製作展演使用兵器、道具.JPG">
              <a:extLst>
                <a:ext uri="{FF2B5EF4-FFF2-40B4-BE49-F238E27FC236}">
                  <a16:creationId xmlns:a16="http://schemas.microsoft.com/office/drawing/2014/main" id="{49156877-F24B-4A3B-8644-11E41FCF7A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19" b="-407"/>
            <a:stretch/>
          </p:blipFill>
          <p:spPr bwMode="auto">
            <a:xfrm>
              <a:off x="8455191" y="5069004"/>
              <a:ext cx="2892413" cy="1648181"/>
            </a:xfrm>
            <a:prstGeom prst="rect">
              <a:avLst/>
            </a:prstGeom>
            <a:solidFill>
              <a:srgbClr val="5640F6"/>
            </a:solidFill>
          </p:spPr>
        </p:pic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F0EAC896-0524-4E8D-875B-1D020364B95F}"/>
                </a:ext>
              </a:extLst>
            </p:cNvPr>
            <p:cNvSpPr/>
            <p:nvPr/>
          </p:nvSpPr>
          <p:spPr>
            <a:xfrm>
              <a:off x="8441226" y="6385680"/>
              <a:ext cx="2892413" cy="318719"/>
            </a:xfrm>
            <a:prstGeom prst="rect">
              <a:avLst/>
            </a:prstGeom>
            <a:solidFill>
              <a:srgbClr val="0066FF">
                <a:alpha val="80000"/>
              </a:srgbClr>
            </a:solidFill>
          </p:spPr>
          <p:txBody>
            <a:bodyPr wrap="square" lIns="71799" tIns="35899" rIns="71799" bIns="35899">
              <a:spAutoFit/>
            </a:bodyPr>
            <a:lstStyle/>
            <a:p>
              <a:pPr algn="ctr" defTabSz="78777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600" b="1" dirty="0">
                  <a:solidFill>
                    <a:srgbClr val="FFFFFF"/>
                  </a:solidFill>
                  <a:latin typeface="Century Gothic" panose="020B0502020202020204" pitchFamily="34" charset="0"/>
                  <a:ea typeface="微软雅黑" pitchFamily="34" charset="-122"/>
                </a:rPr>
                <a:t>學生自製布袋戲道具</a:t>
              </a:r>
            </a:p>
          </p:txBody>
        </p:sp>
      </p:grpSp>
      <p:pic>
        <p:nvPicPr>
          <p:cNvPr id="52" name="圖片 51">
            <a:extLst>
              <a:ext uri="{FF2B5EF4-FFF2-40B4-BE49-F238E27FC236}">
                <a16:creationId xmlns:a16="http://schemas.microsoft.com/office/drawing/2014/main" id="{81008083-314B-4FC9-BFEE-9CF10D441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638" y="2501902"/>
            <a:ext cx="5011823" cy="234203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139222" y="6286953"/>
            <a:ext cx="2743200" cy="365125"/>
          </a:xfrm>
        </p:spPr>
        <p:txBody>
          <a:bodyPr/>
          <a:lstStyle/>
          <a:p>
            <a:fld id="{CB775700-495C-42D5-82E3-50D70CB1611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112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053556" y="625984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5" name="文本框 6"/>
          <p:cNvSpPr txBox="1"/>
          <p:nvPr/>
        </p:nvSpPr>
        <p:spPr>
          <a:xfrm>
            <a:off x="1503069" y="65417"/>
            <a:ext cx="838436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五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rPr>
              <a:t>、人本關懷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0F0F0">
                  <a:lumMod val="50000"/>
                </a:srgbClr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503069" y="1804918"/>
            <a:ext cx="9479255" cy="4886139"/>
            <a:chOff x="1691679" y="733926"/>
            <a:chExt cx="7737947" cy="5647402"/>
          </a:xfrm>
        </p:grpSpPr>
        <p:grpSp>
          <p:nvGrpSpPr>
            <p:cNvPr id="3" name="群組 2"/>
            <p:cNvGrpSpPr/>
            <p:nvPr/>
          </p:nvGrpSpPr>
          <p:grpSpPr>
            <a:xfrm>
              <a:off x="1691679" y="733926"/>
              <a:ext cx="7737947" cy="5647402"/>
              <a:chOff x="1691679" y="733926"/>
              <a:chExt cx="7737947" cy="5647402"/>
            </a:xfrm>
          </p:grpSpPr>
          <p:pic>
            <p:nvPicPr>
              <p:cNvPr id="29" name="图片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1679" y="733926"/>
                <a:ext cx="7737947" cy="1763296"/>
              </a:xfrm>
              <a:prstGeom prst="rect">
                <a:avLst/>
              </a:prstGeom>
              <a:solidFill>
                <a:srgbClr val="E6E6E6"/>
              </a:solidFill>
            </p:spPr>
          </p:pic>
          <p:pic>
            <p:nvPicPr>
              <p:cNvPr id="30" name="图片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1680" y="2689688"/>
                <a:ext cx="7737946" cy="1763296"/>
              </a:xfrm>
              <a:prstGeom prst="rect">
                <a:avLst/>
              </a:prstGeom>
              <a:solidFill>
                <a:srgbClr val="E6E6E6"/>
              </a:solidFill>
            </p:spPr>
          </p:pic>
          <p:pic>
            <p:nvPicPr>
              <p:cNvPr id="31" name="图片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3657" y="4618032"/>
                <a:ext cx="7725969" cy="1763296"/>
              </a:xfrm>
              <a:prstGeom prst="rect">
                <a:avLst/>
              </a:prstGeom>
              <a:solidFill>
                <a:srgbClr val="E6E6E6"/>
              </a:solidFill>
            </p:spPr>
          </p:pic>
        </p:grpSp>
        <p:sp>
          <p:nvSpPr>
            <p:cNvPr id="32" name="TextBox 15"/>
            <p:cNvSpPr txBox="1"/>
            <p:nvPr/>
          </p:nvSpPr>
          <p:spPr>
            <a:xfrm>
              <a:off x="3014066" y="1150918"/>
              <a:ext cx="1491495" cy="675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/>
              <a:r>
                <a:rPr lang="zh-TW" altLang="en-US" sz="2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生命關懷</a:t>
              </a:r>
              <a:endParaRPr lang="en-US" altLang="zh-TW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zh-TW" altLang="en-US" sz="20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素養</a:t>
              </a:r>
              <a:endPara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TextBox 16"/>
            <p:cNvSpPr txBox="1"/>
            <p:nvPr/>
          </p:nvSpPr>
          <p:spPr>
            <a:xfrm>
              <a:off x="3065589" y="3013937"/>
              <a:ext cx="1378202" cy="818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zh-TW" altLang="en-US" sz="2000" dirty="0">
                  <a:solidFill>
                    <a:sysClr val="window" lastClr="FFFFFF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itchFamily="18" charset="0"/>
                </a:rPr>
                <a:t>道德倫理</a:t>
              </a:r>
            </a:p>
            <a:p>
              <a:pPr algn="ctr">
                <a:lnSpc>
                  <a:spcPct val="100000"/>
                </a:lnSpc>
                <a:defRPr/>
              </a:pPr>
              <a:r>
                <a:rPr lang="zh-TW" altLang="en-US" sz="2000" dirty="0">
                  <a:solidFill>
                    <a:sysClr val="window" lastClr="FFFFFF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itchFamily="18" charset="0"/>
                </a:rPr>
                <a:t>素養</a:t>
              </a:r>
            </a:p>
          </p:txBody>
        </p:sp>
        <p:sp>
          <p:nvSpPr>
            <p:cNvPr id="34" name="TextBox 17"/>
            <p:cNvSpPr txBox="1"/>
            <p:nvPr/>
          </p:nvSpPr>
          <p:spPr>
            <a:xfrm>
              <a:off x="3199571" y="4921036"/>
              <a:ext cx="1142507" cy="818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zh-TW" altLang="en-US" sz="2000" dirty="0">
                  <a:solidFill>
                    <a:sysClr val="window" lastClr="FFFFFF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itchFamily="18" charset="0"/>
                </a:rPr>
                <a:t>人文美學</a:t>
              </a:r>
            </a:p>
            <a:p>
              <a:pPr algn="ctr">
                <a:lnSpc>
                  <a:spcPct val="100000"/>
                </a:lnSpc>
                <a:defRPr/>
              </a:pPr>
              <a:r>
                <a:rPr lang="zh-TW" altLang="en-US" sz="2000" dirty="0">
                  <a:solidFill>
                    <a:sysClr val="window" lastClr="FFFFFF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itchFamily="18" charset="0"/>
                </a:rPr>
                <a:t>素養</a:t>
              </a:r>
            </a:p>
          </p:txBody>
        </p:sp>
        <p:sp>
          <p:nvSpPr>
            <p:cNvPr id="35" name="TextBox 18"/>
            <p:cNvSpPr txBox="1"/>
            <p:nvPr/>
          </p:nvSpPr>
          <p:spPr>
            <a:xfrm>
              <a:off x="4544996" y="799389"/>
              <a:ext cx="4795397" cy="152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lang="zh-TW" altLang="en-US" sz="2000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藉由服務學習課程，透過師生共同討論，擬定</a:t>
              </a:r>
              <a:r>
                <a:rPr lang="zh-TW" altLang="en-US" sz="2000" b="1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服務教育課程計畫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lang="zh-TW" altLang="en-US" sz="2000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有目的性的</a:t>
              </a:r>
              <a:r>
                <a:rPr lang="zh-TW" altLang="en-US" sz="2000" b="1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公民學習</a:t>
              </a:r>
              <a:r>
                <a:rPr lang="zh-TW" altLang="en-US" sz="2000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於社區服務，進而強化課業學習</a:t>
              </a:r>
            </a:p>
          </p:txBody>
        </p:sp>
        <p:sp>
          <p:nvSpPr>
            <p:cNvPr id="36" name="TextBox 19"/>
            <p:cNvSpPr txBox="1"/>
            <p:nvPr/>
          </p:nvSpPr>
          <p:spPr>
            <a:xfrm>
              <a:off x="4544996" y="2711548"/>
              <a:ext cx="4759141" cy="152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lang="zh-TW" altLang="en-US" sz="2000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學生面對倫理抉擇與難題時，可能涉及價值、義務、角色等衝突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lang="zh-TW" altLang="en-US" sz="2000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藉通識課程之議題討論，強化學生</a:t>
              </a:r>
              <a:r>
                <a:rPr lang="zh-TW" altLang="en-US" sz="2000" b="1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運用道德推理等方式進行理性判斷</a:t>
              </a:r>
            </a:p>
          </p:txBody>
        </p:sp>
        <p:sp>
          <p:nvSpPr>
            <p:cNvPr id="37" name="TextBox 20"/>
            <p:cNvSpPr txBox="1"/>
            <p:nvPr/>
          </p:nvSpPr>
          <p:spPr>
            <a:xfrm>
              <a:off x="4544996" y="4655203"/>
              <a:ext cx="4759141" cy="152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lang="zh-TW" altLang="en-US" sz="2000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邀請各領域大師專家學者分享經驗及閱歷，</a:t>
              </a:r>
              <a:r>
                <a:rPr lang="zh-TW" altLang="en-US" sz="2000" b="1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增廣學生的人生視野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lang="zh-TW" altLang="en-US" sz="2000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結合多元之藝術展演，深化校園美學氛圍，強化學生</a:t>
              </a:r>
              <a:r>
                <a:rPr lang="zh-TW" altLang="en-US" sz="2000" b="1" kern="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人文藝術涵養</a:t>
              </a:r>
            </a:p>
          </p:txBody>
        </p:sp>
      </p:grpSp>
      <p:sp>
        <p:nvSpPr>
          <p:cNvPr id="25" name="矩形 24"/>
          <p:cNvSpPr/>
          <p:nvPr/>
        </p:nvSpPr>
        <p:spPr>
          <a:xfrm>
            <a:off x="2271811" y="842202"/>
            <a:ext cx="8710513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kumimoji="1" lang="zh-TW" altLang="en-US" sz="2400" kern="0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形塑學生生命關懷、道德倫理及人文美學涵養</a:t>
            </a:r>
            <a:endParaRPr kumimoji="1" lang="en-US" altLang="zh-TW" sz="2400" kern="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marL="342900" indent="-34290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kumimoji="1" lang="zh-TW" altLang="en-US" sz="2400" kern="0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強化</a:t>
            </a:r>
            <a:r>
              <a:rPr kumimoji="1" lang="zh-TW" altLang="en-US" sz="24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同理心、理解、尊重、包容</a:t>
            </a:r>
            <a:r>
              <a:rPr kumimoji="1" lang="zh-TW" altLang="en-US" sz="2400" kern="0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，厚植未來公民素養與深度</a:t>
            </a:r>
          </a:p>
        </p:txBody>
      </p:sp>
    </p:spTree>
    <p:extLst>
      <p:ext uri="{BB962C8B-B14F-4D97-AF65-F5344CB8AC3E}">
        <p14:creationId xmlns:p14="http://schemas.microsoft.com/office/powerpoint/2010/main" val="3037960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31"/>
          <p:cNvSpPr>
            <a:spLocks noGrp="1"/>
          </p:cNvSpPr>
          <p:nvPr>
            <p:ph type="sldNum" sz="quarter" idx="12"/>
          </p:nvPr>
        </p:nvSpPr>
        <p:spPr>
          <a:xfrm>
            <a:off x="8983376" y="62341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6" name="MH_Number_1"/>
          <p:cNvSpPr/>
          <p:nvPr/>
        </p:nvSpPr>
        <p:spPr>
          <a:xfrm>
            <a:off x="2426783" y="2337310"/>
            <a:ext cx="2184856" cy="2183380"/>
          </a:xfrm>
          <a:prstGeom prst="roundRect">
            <a:avLst>
              <a:gd name="adj" fmla="val 0"/>
            </a:avLst>
          </a:prstGeom>
          <a:solidFill>
            <a:srgbClr val="50C8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參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MH_Entry_1"/>
          <p:cNvSpPr/>
          <p:nvPr/>
        </p:nvSpPr>
        <p:spPr>
          <a:xfrm>
            <a:off x="4790496" y="2340236"/>
            <a:ext cx="7316044" cy="980897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rgbClr val="50C8AE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100" b="1" i="0" u="none" strike="noStrike" kern="1200" cap="none" spc="20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</a:rPr>
              <a:t>高科大的不分系學士學位學程</a:t>
            </a:r>
            <a:endParaRPr kumimoji="0" lang="zh-CN" altLang="en-US" sz="4100" b="1" i="0" u="none" strike="noStrike" kern="1200" cap="none" spc="200" normalizeH="0" baseline="0" noProof="0" dirty="0">
              <a:ln>
                <a:noFill/>
              </a:ln>
              <a:solidFill>
                <a:srgbClr val="50C8AE"/>
              </a:solidFill>
              <a:effectLst/>
              <a:uLnTx/>
              <a:uFillTx/>
              <a:latin typeface="Microsoft YaHei"/>
              <a:ea typeface="Microsoft YaHei"/>
              <a:cs typeface="+mn-cs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9858616" y="3321133"/>
            <a:ext cx="1894939" cy="1338867"/>
            <a:chOff x="285239" y="1328919"/>
            <a:chExt cx="1373473" cy="1002195"/>
          </a:xfrm>
        </p:grpSpPr>
        <p:sp>
          <p:nvSpPr>
            <p:cNvPr id="40" name="等腰三角形 39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805963" y="3500380"/>
            <a:ext cx="55937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一、人才核心素養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二、</a:t>
            </a: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學程發展特色</a:t>
            </a:r>
            <a:endParaRPr lang="en-US" altLang="zh-TW" sz="2400" b="1" dirty="0">
              <a:solidFill>
                <a:srgbClr val="44546A">
                  <a:lumMod val="60000"/>
                  <a:lumOff val="4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三、人才課程規畫與職涯規劃</a:t>
            </a:r>
          </a:p>
        </p:txBody>
      </p:sp>
    </p:spTree>
    <p:extLst>
      <p:ext uri="{BB962C8B-B14F-4D97-AF65-F5344CB8AC3E}">
        <p14:creationId xmlns:p14="http://schemas.microsoft.com/office/powerpoint/2010/main" val="33246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文本框 6"/>
          <p:cNvSpPr txBox="1"/>
          <p:nvPr/>
        </p:nvSpPr>
        <p:spPr>
          <a:xfrm>
            <a:off x="1503068" y="109340"/>
            <a:ext cx="10138069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zh-TW" altLang="en-US" sz="3200" b="1" i="0" u="none" strike="noStrike" kern="1200" cap="none" spc="0" normalizeH="0" baseline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rPr>
              <a:t>、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人才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</a:rPr>
              <a:t>核心素養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14</a:t>
            </a:fld>
            <a:endParaRPr lang="zh-CN" altLang="en-US"/>
          </a:p>
        </p:txBody>
      </p:sp>
      <p:grpSp>
        <p:nvGrpSpPr>
          <p:cNvPr id="25" name="íśľîḋê"/>
          <p:cNvGrpSpPr/>
          <p:nvPr/>
        </p:nvGrpSpPr>
        <p:grpSpPr>
          <a:xfrm>
            <a:off x="7336933" y="1721182"/>
            <a:ext cx="4576752" cy="4603970"/>
            <a:chOff x="4494824" y="2548990"/>
            <a:chExt cx="3223332" cy="3242501"/>
          </a:xfrm>
        </p:grpSpPr>
        <p:sp>
          <p:nvSpPr>
            <p:cNvPr id="26" name="íṣlíḑè"/>
            <p:cNvSpPr/>
            <p:nvPr/>
          </p:nvSpPr>
          <p:spPr bwMode="auto">
            <a:xfrm>
              <a:off x="4494824" y="2568052"/>
              <a:ext cx="3223332" cy="3223439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4000">
                  <a:schemeClr val="accent5">
                    <a:lumMod val="20000"/>
                    <a:lumOff val="80000"/>
                  </a:schemeClr>
                </a:gs>
                <a:gs pos="100000">
                  <a:schemeClr val="accent5"/>
                </a:gs>
              </a:gsLst>
              <a:lin ang="5400000" scaled="1"/>
            </a:gradFill>
            <a:ln w="3175" cap="flat" cmpd="sng">
              <a:solidFill>
                <a:srgbClr val="FFFFFF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lIns="121919" tIns="121919" rIns="121919" bIns="121919" anchor="ctr"/>
            <a:lstStyle>
              <a:lvl1pPr defTabSz="455930">
                <a:defRPr sz="2500">
                  <a:solidFill>
                    <a:srgbClr val="53585F"/>
                  </a:solidFill>
                </a:defRPr>
              </a:lvl1pPr>
              <a:lvl2pPr defTabSz="455930">
                <a:defRPr sz="2500">
                  <a:solidFill>
                    <a:srgbClr val="53585F"/>
                  </a:solidFill>
                </a:defRPr>
              </a:lvl2pPr>
              <a:lvl3pPr defTabSz="455930">
                <a:defRPr sz="2500">
                  <a:solidFill>
                    <a:srgbClr val="53585F"/>
                  </a:solidFill>
                </a:defRPr>
              </a:lvl3pPr>
              <a:lvl4pPr defTabSz="455930">
                <a:defRPr sz="2500">
                  <a:solidFill>
                    <a:srgbClr val="53585F"/>
                  </a:solidFill>
                </a:defRPr>
              </a:lvl4pPr>
              <a:lvl5pPr defTabSz="455930">
                <a:defRPr sz="2500">
                  <a:solidFill>
                    <a:srgbClr val="53585F"/>
                  </a:solidFill>
                </a:defRPr>
              </a:lvl5pPr>
              <a:lvl6pPr marL="457200" indent="914400" defTabSz="45593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rgbClr val="53585F"/>
                  </a:solidFill>
                </a:defRPr>
              </a:lvl6pPr>
              <a:lvl7pPr marL="914400" indent="914400" defTabSz="45593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rgbClr val="53585F"/>
                  </a:solidFill>
                </a:defRPr>
              </a:lvl7pPr>
              <a:lvl8pPr marL="1371600" indent="914400" defTabSz="45593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rgbClr val="53585F"/>
                  </a:solidFill>
                </a:defRPr>
              </a:lvl8pPr>
              <a:lvl9pPr marL="1828800" indent="914400" defTabSz="45593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rgbClr val="53585F"/>
                  </a:solidFill>
                </a:defRPr>
              </a:lvl9pPr>
            </a:lstStyle>
            <a:p>
              <a:pPr algn="ctr"/>
              <a:endParaRPr lang="ru-RU" altLang="ru-RU" sz="1800">
                <a:solidFill>
                  <a:srgbClr val="77716C"/>
                </a:solidFill>
              </a:endParaRPr>
            </a:p>
          </p:txBody>
        </p:sp>
        <p:grpSp>
          <p:nvGrpSpPr>
            <p:cNvPr id="27" name="ís1ïḑè"/>
            <p:cNvGrpSpPr/>
            <p:nvPr/>
          </p:nvGrpSpPr>
          <p:grpSpPr>
            <a:xfrm>
              <a:off x="4494905" y="2548990"/>
              <a:ext cx="3148730" cy="3048502"/>
              <a:chOff x="4494905" y="2548990"/>
              <a:chExt cx="3148730" cy="3048502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8" name="íSḷíde"/>
              <p:cNvSpPr/>
              <p:nvPr/>
            </p:nvSpPr>
            <p:spPr bwMode="auto">
              <a:xfrm>
                <a:off x="5634542" y="2548990"/>
                <a:ext cx="1472957" cy="556996"/>
              </a:xfrm>
              <a:custGeom>
                <a:avLst/>
                <a:gdLst>
                  <a:gd name="T0" fmla="*/ 10796 w 21593"/>
                  <a:gd name="T1" fmla="+- 0 10800 1"/>
                  <a:gd name="T2" fmla="*/ 10800 h 21599"/>
                  <a:gd name="T3" fmla="*/ 10796 w 21593"/>
                  <a:gd name="T4" fmla="+- 0 10800 1"/>
                  <a:gd name="T5" fmla="*/ 10800 h 21599"/>
                  <a:gd name="T6" fmla="*/ 10796 w 21593"/>
                  <a:gd name="T7" fmla="+- 0 10800 1"/>
                  <a:gd name="T8" fmla="*/ 10800 h 21599"/>
                  <a:gd name="T9" fmla="*/ 10796 w 21593"/>
                  <a:gd name="T10" fmla="+- 0 10800 1"/>
                  <a:gd name="T11" fmla="*/ 10800 h 21599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593" h="21599">
                    <a:moveTo>
                      <a:pt x="1013" y="2491"/>
                    </a:moveTo>
                    <a:lnTo>
                      <a:pt x="1435" y="2970"/>
                    </a:lnTo>
                    <a:lnTo>
                      <a:pt x="1971" y="3178"/>
                    </a:lnTo>
                    <a:lnTo>
                      <a:pt x="2274" y="3353"/>
                    </a:lnTo>
                    <a:lnTo>
                      <a:pt x="2490" y="3503"/>
                    </a:lnTo>
                    <a:lnTo>
                      <a:pt x="2551" y="3227"/>
                    </a:lnTo>
                    <a:lnTo>
                      <a:pt x="2784" y="2950"/>
                    </a:lnTo>
                    <a:lnTo>
                      <a:pt x="2985" y="2886"/>
                    </a:lnTo>
                    <a:lnTo>
                      <a:pt x="3271" y="2886"/>
                    </a:lnTo>
                    <a:lnTo>
                      <a:pt x="3560" y="2950"/>
                    </a:lnTo>
                    <a:lnTo>
                      <a:pt x="3737" y="3332"/>
                    </a:lnTo>
                    <a:lnTo>
                      <a:pt x="3536" y="3607"/>
                    </a:lnTo>
                    <a:lnTo>
                      <a:pt x="3624" y="3966"/>
                    </a:lnTo>
                    <a:lnTo>
                      <a:pt x="3707" y="4570"/>
                    </a:lnTo>
                    <a:lnTo>
                      <a:pt x="3496" y="4495"/>
                    </a:lnTo>
                    <a:lnTo>
                      <a:pt x="3404" y="4207"/>
                    </a:lnTo>
                    <a:lnTo>
                      <a:pt x="3324" y="4026"/>
                    </a:lnTo>
                    <a:lnTo>
                      <a:pt x="3176" y="4504"/>
                    </a:lnTo>
                    <a:lnTo>
                      <a:pt x="2947" y="4650"/>
                    </a:lnTo>
                    <a:lnTo>
                      <a:pt x="2819" y="4618"/>
                    </a:lnTo>
                    <a:lnTo>
                      <a:pt x="2911" y="4130"/>
                    </a:lnTo>
                    <a:lnTo>
                      <a:pt x="2818" y="3982"/>
                    </a:lnTo>
                    <a:lnTo>
                      <a:pt x="2682" y="4226"/>
                    </a:lnTo>
                    <a:lnTo>
                      <a:pt x="2554" y="4544"/>
                    </a:lnTo>
                    <a:lnTo>
                      <a:pt x="2229" y="4734"/>
                    </a:lnTo>
                    <a:lnTo>
                      <a:pt x="2370" y="4257"/>
                    </a:lnTo>
                    <a:lnTo>
                      <a:pt x="2501" y="4056"/>
                    </a:lnTo>
                    <a:lnTo>
                      <a:pt x="2722" y="3619"/>
                    </a:lnTo>
                    <a:lnTo>
                      <a:pt x="2100" y="3702"/>
                    </a:lnTo>
                    <a:lnTo>
                      <a:pt x="1932" y="3861"/>
                    </a:lnTo>
                    <a:lnTo>
                      <a:pt x="1743" y="4021"/>
                    </a:lnTo>
                    <a:lnTo>
                      <a:pt x="1430" y="4149"/>
                    </a:lnTo>
                    <a:lnTo>
                      <a:pt x="1093" y="4457"/>
                    </a:lnTo>
                    <a:lnTo>
                      <a:pt x="393" y="4766"/>
                    </a:lnTo>
                    <a:lnTo>
                      <a:pt x="45" y="5149"/>
                    </a:lnTo>
                    <a:lnTo>
                      <a:pt x="0" y="5532"/>
                    </a:lnTo>
                    <a:lnTo>
                      <a:pt x="376" y="5360"/>
                    </a:lnTo>
                    <a:lnTo>
                      <a:pt x="731" y="5137"/>
                    </a:lnTo>
                    <a:lnTo>
                      <a:pt x="949" y="5009"/>
                    </a:lnTo>
                    <a:lnTo>
                      <a:pt x="1165" y="5040"/>
                    </a:lnTo>
                    <a:lnTo>
                      <a:pt x="1085" y="5476"/>
                    </a:lnTo>
                    <a:cubicBezTo>
                      <a:pt x="1035" y="5470"/>
                      <a:pt x="986" y="5470"/>
                      <a:pt x="937" y="5476"/>
                    </a:cubicBezTo>
                    <a:cubicBezTo>
                      <a:pt x="788" y="5495"/>
                      <a:pt x="642" y="5570"/>
                      <a:pt x="502" y="5700"/>
                    </a:cubicBezTo>
                    <a:cubicBezTo>
                      <a:pt x="440" y="5623"/>
                      <a:pt x="366" y="5708"/>
                      <a:pt x="346" y="5881"/>
                    </a:cubicBezTo>
                    <a:cubicBezTo>
                      <a:pt x="308" y="6197"/>
                      <a:pt x="442" y="6461"/>
                      <a:pt x="546" y="6273"/>
                    </a:cubicBezTo>
                    <a:lnTo>
                      <a:pt x="992" y="6083"/>
                    </a:lnTo>
                    <a:lnTo>
                      <a:pt x="1121" y="5955"/>
                    </a:lnTo>
                    <a:lnTo>
                      <a:pt x="1526" y="5689"/>
                    </a:lnTo>
                    <a:lnTo>
                      <a:pt x="1707" y="5531"/>
                    </a:lnTo>
                    <a:lnTo>
                      <a:pt x="1799" y="5913"/>
                    </a:lnTo>
                    <a:lnTo>
                      <a:pt x="2124" y="5913"/>
                    </a:lnTo>
                    <a:lnTo>
                      <a:pt x="2631" y="5657"/>
                    </a:lnTo>
                    <a:lnTo>
                      <a:pt x="3077" y="5657"/>
                    </a:lnTo>
                    <a:lnTo>
                      <a:pt x="3520" y="5753"/>
                    </a:lnTo>
                    <a:lnTo>
                      <a:pt x="3926" y="5529"/>
                    </a:lnTo>
                    <a:lnTo>
                      <a:pt x="4103" y="5434"/>
                    </a:lnTo>
                    <a:cubicBezTo>
                      <a:pt x="4167" y="5420"/>
                      <a:pt x="4231" y="5409"/>
                      <a:pt x="4296" y="5402"/>
                    </a:cubicBezTo>
                    <a:cubicBezTo>
                      <a:pt x="4436" y="5386"/>
                      <a:pt x="4577" y="5386"/>
                      <a:pt x="4718" y="5402"/>
                    </a:cubicBezTo>
                    <a:cubicBezTo>
                      <a:pt x="4786" y="5405"/>
                      <a:pt x="4854" y="5384"/>
                      <a:pt x="4919" y="5338"/>
                    </a:cubicBezTo>
                    <a:cubicBezTo>
                      <a:pt x="5022" y="5266"/>
                      <a:pt x="5118" y="5136"/>
                      <a:pt x="5200" y="4956"/>
                    </a:cubicBezTo>
                    <a:lnTo>
                      <a:pt x="5144" y="4384"/>
                    </a:lnTo>
                    <a:lnTo>
                      <a:pt x="4988" y="4320"/>
                    </a:lnTo>
                    <a:lnTo>
                      <a:pt x="4730" y="4224"/>
                    </a:lnTo>
                    <a:lnTo>
                      <a:pt x="4348" y="4065"/>
                    </a:lnTo>
                    <a:lnTo>
                      <a:pt x="4336" y="3586"/>
                    </a:lnTo>
                    <a:lnTo>
                      <a:pt x="4613" y="3311"/>
                    </a:lnTo>
                    <a:lnTo>
                      <a:pt x="4822" y="3555"/>
                    </a:lnTo>
                    <a:cubicBezTo>
                      <a:pt x="4914" y="3612"/>
                      <a:pt x="5007" y="3664"/>
                      <a:pt x="5100" y="3714"/>
                    </a:cubicBezTo>
                    <a:cubicBezTo>
                      <a:pt x="5208" y="3771"/>
                      <a:pt x="5316" y="3824"/>
                      <a:pt x="5425" y="3872"/>
                    </a:cubicBezTo>
                    <a:lnTo>
                      <a:pt x="5750" y="4520"/>
                    </a:lnTo>
                    <a:lnTo>
                      <a:pt x="5574" y="4646"/>
                    </a:lnTo>
                    <a:lnTo>
                      <a:pt x="5434" y="5091"/>
                    </a:lnTo>
                    <a:lnTo>
                      <a:pt x="5583" y="5281"/>
                    </a:lnTo>
                    <a:lnTo>
                      <a:pt x="5811" y="5057"/>
                    </a:lnTo>
                    <a:lnTo>
                      <a:pt x="6085" y="4898"/>
                    </a:lnTo>
                    <a:lnTo>
                      <a:pt x="6144" y="4082"/>
                    </a:lnTo>
                    <a:lnTo>
                      <a:pt x="6276" y="4274"/>
                    </a:lnTo>
                    <a:lnTo>
                      <a:pt x="6344" y="4761"/>
                    </a:lnTo>
                    <a:lnTo>
                      <a:pt x="6649" y="5015"/>
                    </a:lnTo>
                    <a:lnTo>
                      <a:pt x="6853" y="4840"/>
                    </a:lnTo>
                    <a:lnTo>
                      <a:pt x="6981" y="4586"/>
                    </a:lnTo>
                    <a:lnTo>
                      <a:pt x="6873" y="4398"/>
                    </a:lnTo>
                    <a:lnTo>
                      <a:pt x="6701" y="4262"/>
                    </a:lnTo>
                    <a:lnTo>
                      <a:pt x="6608" y="4041"/>
                    </a:lnTo>
                    <a:lnTo>
                      <a:pt x="6385" y="3880"/>
                    </a:lnTo>
                    <a:lnTo>
                      <a:pt x="6084" y="3638"/>
                    </a:lnTo>
                    <a:lnTo>
                      <a:pt x="6144" y="3353"/>
                    </a:lnTo>
                    <a:lnTo>
                      <a:pt x="6381" y="3566"/>
                    </a:lnTo>
                    <a:lnTo>
                      <a:pt x="6521" y="3079"/>
                    </a:lnTo>
                    <a:lnTo>
                      <a:pt x="6630" y="2802"/>
                    </a:lnTo>
                    <a:lnTo>
                      <a:pt x="6980" y="2802"/>
                    </a:lnTo>
                    <a:lnTo>
                      <a:pt x="7233" y="2866"/>
                    </a:lnTo>
                    <a:lnTo>
                      <a:pt x="7337" y="3111"/>
                    </a:lnTo>
                    <a:lnTo>
                      <a:pt x="7100" y="3237"/>
                    </a:lnTo>
                    <a:lnTo>
                      <a:pt x="6907" y="3110"/>
                    </a:lnTo>
                    <a:lnTo>
                      <a:pt x="6803" y="3333"/>
                    </a:lnTo>
                    <a:lnTo>
                      <a:pt x="6675" y="3545"/>
                    </a:lnTo>
                    <a:lnTo>
                      <a:pt x="6872" y="3843"/>
                    </a:lnTo>
                    <a:lnTo>
                      <a:pt x="7126" y="3875"/>
                    </a:lnTo>
                    <a:lnTo>
                      <a:pt x="7246" y="4224"/>
                    </a:lnTo>
                    <a:cubicBezTo>
                      <a:pt x="7177" y="4303"/>
                      <a:pt x="7137" y="4495"/>
                      <a:pt x="7150" y="4691"/>
                    </a:cubicBezTo>
                    <a:cubicBezTo>
                      <a:pt x="7162" y="4896"/>
                      <a:pt x="7228" y="5047"/>
                      <a:pt x="7306" y="5053"/>
                    </a:cubicBezTo>
                    <a:lnTo>
                      <a:pt x="7459" y="4830"/>
                    </a:lnTo>
                    <a:lnTo>
                      <a:pt x="7564" y="4425"/>
                    </a:lnTo>
                    <a:lnTo>
                      <a:pt x="7792" y="4521"/>
                    </a:lnTo>
                    <a:lnTo>
                      <a:pt x="7961" y="4743"/>
                    </a:lnTo>
                    <a:lnTo>
                      <a:pt x="8101" y="4839"/>
                    </a:lnTo>
                    <a:lnTo>
                      <a:pt x="8265" y="4892"/>
                    </a:lnTo>
                    <a:lnTo>
                      <a:pt x="8631" y="5488"/>
                    </a:lnTo>
                    <a:lnTo>
                      <a:pt x="9029" y="5806"/>
                    </a:lnTo>
                    <a:lnTo>
                      <a:pt x="9209" y="6059"/>
                    </a:lnTo>
                    <a:lnTo>
                      <a:pt x="9409" y="6107"/>
                    </a:lnTo>
                    <a:lnTo>
                      <a:pt x="9489" y="5576"/>
                    </a:lnTo>
                    <a:lnTo>
                      <a:pt x="9766" y="5544"/>
                    </a:lnTo>
                    <a:lnTo>
                      <a:pt x="9849" y="5290"/>
                    </a:lnTo>
                    <a:lnTo>
                      <a:pt x="9717" y="4887"/>
                    </a:lnTo>
                    <a:lnTo>
                      <a:pt x="9568" y="4951"/>
                    </a:lnTo>
                    <a:lnTo>
                      <a:pt x="9311" y="5045"/>
                    </a:lnTo>
                    <a:lnTo>
                      <a:pt x="9098" y="5024"/>
                    </a:lnTo>
                    <a:lnTo>
                      <a:pt x="8917" y="4898"/>
                    </a:lnTo>
                    <a:cubicBezTo>
                      <a:pt x="8954" y="4793"/>
                      <a:pt x="8991" y="4687"/>
                      <a:pt x="9026" y="4578"/>
                    </a:cubicBezTo>
                    <a:cubicBezTo>
                      <a:pt x="9066" y="4454"/>
                      <a:pt x="9104" y="4327"/>
                      <a:pt x="9142" y="4197"/>
                    </a:cubicBezTo>
                    <a:lnTo>
                      <a:pt x="9069" y="3879"/>
                    </a:lnTo>
                    <a:lnTo>
                      <a:pt x="8687" y="3730"/>
                    </a:lnTo>
                    <a:lnTo>
                      <a:pt x="8531" y="3634"/>
                    </a:lnTo>
                    <a:lnTo>
                      <a:pt x="8149" y="3389"/>
                    </a:lnTo>
                    <a:lnTo>
                      <a:pt x="8113" y="3104"/>
                    </a:lnTo>
                    <a:lnTo>
                      <a:pt x="8411" y="3042"/>
                    </a:lnTo>
                    <a:lnTo>
                      <a:pt x="8676" y="3106"/>
                    </a:lnTo>
                    <a:lnTo>
                      <a:pt x="8949" y="3455"/>
                    </a:lnTo>
                    <a:lnTo>
                      <a:pt x="9375" y="4222"/>
                    </a:lnTo>
                    <a:lnTo>
                      <a:pt x="9675" y="4285"/>
                    </a:lnTo>
                    <a:lnTo>
                      <a:pt x="9884" y="4285"/>
                    </a:lnTo>
                    <a:lnTo>
                      <a:pt x="10080" y="4832"/>
                    </a:lnTo>
                    <a:lnTo>
                      <a:pt x="10216" y="4706"/>
                    </a:lnTo>
                    <a:lnTo>
                      <a:pt x="10492" y="4779"/>
                    </a:lnTo>
                    <a:lnTo>
                      <a:pt x="10683" y="5162"/>
                    </a:lnTo>
                    <a:lnTo>
                      <a:pt x="10935" y="5384"/>
                    </a:lnTo>
                    <a:lnTo>
                      <a:pt x="11114" y="5447"/>
                    </a:lnTo>
                    <a:lnTo>
                      <a:pt x="11323" y="5873"/>
                    </a:lnTo>
                    <a:lnTo>
                      <a:pt x="11520" y="5873"/>
                    </a:lnTo>
                    <a:lnTo>
                      <a:pt x="11653" y="5841"/>
                    </a:lnTo>
                    <a:lnTo>
                      <a:pt x="11890" y="5914"/>
                    </a:lnTo>
                    <a:lnTo>
                      <a:pt x="12123" y="6695"/>
                    </a:lnTo>
                    <a:lnTo>
                      <a:pt x="12388" y="7236"/>
                    </a:lnTo>
                    <a:lnTo>
                      <a:pt x="12553" y="7619"/>
                    </a:lnTo>
                    <a:lnTo>
                      <a:pt x="12709" y="8002"/>
                    </a:lnTo>
                    <a:lnTo>
                      <a:pt x="12790" y="8705"/>
                    </a:lnTo>
                    <a:lnTo>
                      <a:pt x="12882" y="9024"/>
                    </a:lnTo>
                    <a:lnTo>
                      <a:pt x="13112" y="9567"/>
                    </a:lnTo>
                    <a:lnTo>
                      <a:pt x="13268" y="9693"/>
                    </a:lnTo>
                    <a:lnTo>
                      <a:pt x="13405" y="9693"/>
                    </a:lnTo>
                    <a:lnTo>
                      <a:pt x="13779" y="9981"/>
                    </a:lnTo>
                    <a:lnTo>
                      <a:pt x="13935" y="10139"/>
                    </a:lnTo>
                    <a:lnTo>
                      <a:pt x="14270" y="10578"/>
                    </a:lnTo>
                    <a:lnTo>
                      <a:pt x="14591" y="11014"/>
                    </a:lnTo>
                    <a:lnTo>
                      <a:pt x="14812" y="11512"/>
                    </a:lnTo>
                    <a:lnTo>
                      <a:pt x="14949" y="11480"/>
                    </a:lnTo>
                    <a:lnTo>
                      <a:pt x="14969" y="10586"/>
                    </a:lnTo>
                    <a:lnTo>
                      <a:pt x="15295" y="10203"/>
                    </a:lnTo>
                    <a:lnTo>
                      <a:pt x="15407" y="10628"/>
                    </a:lnTo>
                    <a:lnTo>
                      <a:pt x="15234" y="11180"/>
                    </a:lnTo>
                    <a:lnTo>
                      <a:pt x="15387" y="11532"/>
                    </a:lnTo>
                    <a:lnTo>
                      <a:pt x="15652" y="11904"/>
                    </a:lnTo>
                    <a:cubicBezTo>
                      <a:pt x="15731" y="11974"/>
                      <a:pt x="15814" y="12006"/>
                      <a:pt x="15897" y="12000"/>
                    </a:cubicBezTo>
                    <a:cubicBezTo>
                      <a:pt x="15967" y="11995"/>
                      <a:pt x="16036" y="11962"/>
                      <a:pt x="16102" y="11904"/>
                    </a:cubicBezTo>
                    <a:lnTo>
                      <a:pt x="16030" y="11267"/>
                    </a:lnTo>
                    <a:lnTo>
                      <a:pt x="15790" y="10958"/>
                    </a:lnTo>
                    <a:lnTo>
                      <a:pt x="15765" y="10396"/>
                    </a:lnTo>
                    <a:lnTo>
                      <a:pt x="15966" y="10333"/>
                    </a:lnTo>
                    <a:lnTo>
                      <a:pt x="16135" y="10651"/>
                    </a:lnTo>
                    <a:lnTo>
                      <a:pt x="16255" y="10968"/>
                    </a:lnTo>
                    <a:lnTo>
                      <a:pt x="16472" y="11457"/>
                    </a:lnTo>
                    <a:cubicBezTo>
                      <a:pt x="16523" y="11519"/>
                      <a:pt x="16575" y="11572"/>
                      <a:pt x="16628" y="11617"/>
                    </a:cubicBezTo>
                    <a:cubicBezTo>
                      <a:pt x="16771" y="11737"/>
                      <a:pt x="16919" y="11795"/>
                      <a:pt x="17066" y="11871"/>
                    </a:cubicBezTo>
                    <a:cubicBezTo>
                      <a:pt x="17166" y="11922"/>
                      <a:pt x="17265" y="11982"/>
                      <a:pt x="17363" y="12049"/>
                    </a:cubicBezTo>
                    <a:lnTo>
                      <a:pt x="17637" y="12677"/>
                    </a:lnTo>
                    <a:lnTo>
                      <a:pt x="17869" y="12634"/>
                    </a:lnTo>
                    <a:lnTo>
                      <a:pt x="17889" y="12336"/>
                    </a:lnTo>
                    <a:cubicBezTo>
                      <a:pt x="17862" y="12151"/>
                      <a:pt x="17814" y="11992"/>
                      <a:pt x="17752" y="11880"/>
                    </a:cubicBezTo>
                    <a:cubicBezTo>
                      <a:pt x="17688" y="11766"/>
                      <a:pt x="17613" y="11707"/>
                      <a:pt x="17536" y="11711"/>
                    </a:cubicBezTo>
                    <a:lnTo>
                      <a:pt x="17416" y="11243"/>
                    </a:lnTo>
                    <a:lnTo>
                      <a:pt x="17609" y="11252"/>
                    </a:lnTo>
                    <a:lnTo>
                      <a:pt x="17732" y="11061"/>
                    </a:lnTo>
                    <a:lnTo>
                      <a:pt x="17557" y="10447"/>
                    </a:lnTo>
                    <a:lnTo>
                      <a:pt x="17388" y="10023"/>
                    </a:lnTo>
                    <a:lnTo>
                      <a:pt x="17773" y="10566"/>
                    </a:lnTo>
                    <a:lnTo>
                      <a:pt x="17990" y="10906"/>
                    </a:lnTo>
                    <a:lnTo>
                      <a:pt x="18252" y="11256"/>
                    </a:lnTo>
                    <a:lnTo>
                      <a:pt x="18660" y="11987"/>
                    </a:lnTo>
                    <a:lnTo>
                      <a:pt x="18889" y="12497"/>
                    </a:lnTo>
                    <a:lnTo>
                      <a:pt x="19094" y="13071"/>
                    </a:lnTo>
                    <a:lnTo>
                      <a:pt x="19367" y="13518"/>
                    </a:lnTo>
                    <a:lnTo>
                      <a:pt x="19583" y="13931"/>
                    </a:lnTo>
                    <a:lnTo>
                      <a:pt x="19848" y="14409"/>
                    </a:lnTo>
                    <a:lnTo>
                      <a:pt x="19993" y="14791"/>
                    </a:lnTo>
                    <a:lnTo>
                      <a:pt x="20073" y="15089"/>
                    </a:lnTo>
                    <a:cubicBezTo>
                      <a:pt x="20093" y="15145"/>
                      <a:pt x="20112" y="15201"/>
                      <a:pt x="20131" y="15258"/>
                    </a:cubicBezTo>
                    <a:cubicBezTo>
                      <a:pt x="20151" y="15314"/>
                      <a:pt x="20170" y="15370"/>
                      <a:pt x="20190" y="15427"/>
                    </a:cubicBezTo>
                    <a:lnTo>
                      <a:pt x="20402" y="15850"/>
                    </a:lnTo>
                    <a:lnTo>
                      <a:pt x="20474" y="16327"/>
                    </a:lnTo>
                    <a:lnTo>
                      <a:pt x="20514" y="16720"/>
                    </a:lnTo>
                    <a:lnTo>
                      <a:pt x="20735" y="17241"/>
                    </a:lnTo>
                    <a:lnTo>
                      <a:pt x="20807" y="17655"/>
                    </a:lnTo>
                    <a:cubicBezTo>
                      <a:pt x="20819" y="17786"/>
                      <a:pt x="20832" y="17917"/>
                      <a:pt x="20844" y="18049"/>
                    </a:cubicBezTo>
                    <a:cubicBezTo>
                      <a:pt x="20856" y="18180"/>
                      <a:pt x="20868" y="18311"/>
                      <a:pt x="20880" y="18442"/>
                    </a:cubicBezTo>
                    <a:lnTo>
                      <a:pt x="20960" y="19006"/>
                    </a:lnTo>
                    <a:lnTo>
                      <a:pt x="21117" y="19677"/>
                    </a:lnTo>
                    <a:lnTo>
                      <a:pt x="21246" y="20208"/>
                    </a:lnTo>
                    <a:lnTo>
                      <a:pt x="21398" y="20547"/>
                    </a:lnTo>
                    <a:lnTo>
                      <a:pt x="21338" y="21131"/>
                    </a:lnTo>
                    <a:lnTo>
                      <a:pt x="21382" y="21599"/>
                    </a:lnTo>
                    <a:lnTo>
                      <a:pt x="21546" y="21599"/>
                    </a:lnTo>
                    <a:cubicBezTo>
                      <a:pt x="21562" y="21486"/>
                      <a:pt x="21574" y="21369"/>
                      <a:pt x="21582" y="21251"/>
                    </a:cubicBezTo>
                    <a:cubicBezTo>
                      <a:pt x="21600" y="20975"/>
                      <a:pt x="21596" y="20692"/>
                      <a:pt x="21570" y="20420"/>
                    </a:cubicBezTo>
                    <a:lnTo>
                      <a:pt x="21322" y="19879"/>
                    </a:lnTo>
                    <a:lnTo>
                      <a:pt x="21226" y="19433"/>
                    </a:lnTo>
                    <a:lnTo>
                      <a:pt x="21166" y="18957"/>
                    </a:lnTo>
                    <a:lnTo>
                      <a:pt x="21074" y="18192"/>
                    </a:lnTo>
                    <a:lnTo>
                      <a:pt x="20935" y="17256"/>
                    </a:lnTo>
                    <a:lnTo>
                      <a:pt x="20826" y="16620"/>
                    </a:lnTo>
                    <a:lnTo>
                      <a:pt x="20634" y="15983"/>
                    </a:lnTo>
                    <a:lnTo>
                      <a:pt x="20326" y="15345"/>
                    </a:lnTo>
                    <a:lnTo>
                      <a:pt x="19647" y="13667"/>
                    </a:lnTo>
                    <a:lnTo>
                      <a:pt x="19264" y="12797"/>
                    </a:lnTo>
                    <a:lnTo>
                      <a:pt x="19093" y="12386"/>
                    </a:lnTo>
                    <a:lnTo>
                      <a:pt x="18852" y="11716"/>
                    </a:lnTo>
                    <a:lnTo>
                      <a:pt x="18687" y="11099"/>
                    </a:lnTo>
                    <a:lnTo>
                      <a:pt x="18415" y="10877"/>
                    </a:lnTo>
                    <a:lnTo>
                      <a:pt x="18139" y="10684"/>
                    </a:lnTo>
                    <a:lnTo>
                      <a:pt x="17889" y="10365"/>
                    </a:lnTo>
                    <a:lnTo>
                      <a:pt x="17567" y="9822"/>
                    </a:lnTo>
                    <a:cubicBezTo>
                      <a:pt x="17455" y="10011"/>
                      <a:pt x="17321" y="9691"/>
                      <a:pt x="17379" y="9377"/>
                    </a:cubicBezTo>
                    <a:cubicBezTo>
                      <a:pt x="17420" y="9160"/>
                      <a:pt x="17534" y="9142"/>
                      <a:pt x="17584" y="9345"/>
                    </a:cubicBezTo>
                    <a:lnTo>
                      <a:pt x="17226" y="8676"/>
                    </a:lnTo>
                    <a:lnTo>
                      <a:pt x="16956" y="8495"/>
                    </a:lnTo>
                    <a:lnTo>
                      <a:pt x="16213" y="7984"/>
                    </a:lnTo>
                    <a:lnTo>
                      <a:pt x="16024" y="7984"/>
                    </a:lnTo>
                    <a:lnTo>
                      <a:pt x="15614" y="7633"/>
                    </a:lnTo>
                    <a:lnTo>
                      <a:pt x="15469" y="7218"/>
                    </a:lnTo>
                    <a:lnTo>
                      <a:pt x="15388" y="6941"/>
                    </a:lnTo>
                    <a:lnTo>
                      <a:pt x="14882" y="6497"/>
                    </a:lnTo>
                    <a:lnTo>
                      <a:pt x="14685" y="6220"/>
                    </a:lnTo>
                    <a:lnTo>
                      <a:pt x="14697" y="5362"/>
                    </a:lnTo>
                    <a:lnTo>
                      <a:pt x="14468" y="4894"/>
                    </a:lnTo>
                    <a:lnTo>
                      <a:pt x="13869" y="2688"/>
                    </a:lnTo>
                    <a:cubicBezTo>
                      <a:pt x="11750" y="906"/>
                      <a:pt x="9540" y="-1"/>
                      <a:pt x="7317" y="0"/>
                    </a:cubicBezTo>
                    <a:cubicBezTo>
                      <a:pt x="5181" y="1"/>
                      <a:pt x="3056" y="840"/>
                      <a:pt x="1013" y="2491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83000"/>
                </a:scheme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29" name="îSľîḋe"/>
              <p:cNvSpPr/>
              <p:nvPr/>
            </p:nvSpPr>
            <p:spPr bwMode="auto">
              <a:xfrm>
                <a:off x="5395703" y="2684674"/>
                <a:ext cx="720541" cy="24329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8379" y="6238"/>
                    </a:moveTo>
                    <a:lnTo>
                      <a:pt x="7995" y="6530"/>
                    </a:lnTo>
                    <a:lnTo>
                      <a:pt x="7560" y="7153"/>
                    </a:lnTo>
                    <a:lnTo>
                      <a:pt x="7120" y="7107"/>
                    </a:lnTo>
                    <a:lnTo>
                      <a:pt x="6891" y="6674"/>
                    </a:lnTo>
                    <a:lnTo>
                      <a:pt x="6992" y="6089"/>
                    </a:lnTo>
                    <a:lnTo>
                      <a:pt x="6649" y="5551"/>
                    </a:lnTo>
                    <a:cubicBezTo>
                      <a:pt x="6481" y="5560"/>
                      <a:pt x="6313" y="5570"/>
                      <a:pt x="6145" y="5581"/>
                    </a:cubicBezTo>
                    <a:cubicBezTo>
                      <a:pt x="5755" y="5605"/>
                      <a:pt x="5365" y="5632"/>
                      <a:pt x="4975" y="5662"/>
                    </a:cubicBezTo>
                    <a:lnTo>
                      <a:pt x="4333" y="6028"/>
                    </a:lnTo>
                    <a:lnTo>
                      <a:pt x="3152" y="6612"/>
                    </a:lnTo>
                    <a:lnTo>
                      <a:pt x="2487" y="7194"/>
                    </a:lnTo>
                    <a:lnTo>
                      <a:pt x="1504" y="8144"/>
                    </a:lnTo>
                    <a:cubicBezTo>
                      <a:pt x="1455" y="8489"/>
                      <a:pt x="1389" y="8810"/>
                      <a:pt x="1307" y="9094"/>
                    </a:cubicBezTo>
                    <a:cubicBezTo>
                      <a:pt x="1132" y="9706"/>
                      <a:pt x="894" y="10132"/>
                      <a:pt x="629" y="10307"/>
                    </a:cubicBezTo>
                    <a:lnTo>
                      <a:pt x="46" y="11038"/>
                    </a:lnTo>
                    <a:lnTo>
                      <a:pt x="0" y="12031"/>
                    </a:lnTo>
                    <a:lnTo>
                      <a:pt x="541" y="12079"/>
                    </a:lnTo>
                    <a:lnTo>
                      <a:pt x="864" y="12226"/>
                    </a:lnTo>
                    <a:cubicBezTo>
                      <a:pt x="946" y="12616"/>
                      <a:pt x="1066" y="12922"/>
                      <a:pt x="1209" y="13102"/>
                    </a:cubicBezTo>
                    <a:cubicBezTo>
                      <a:pt x="1377" y="13316"/>
                      <a:pt x="1566" y="13340"/>
                      <a:pt x="1740" y="13173"/>
                    </a:cubicBezTo>
                    <a:lnTo>
                      <a:pt x="2193" y="13099"/>
                    </a:lnTo>
                    <a:lnTo>
                      <a:pt x="2365" y="13757"/>
                    </a:lnTo>
                    <a:lnTo>
                      <a:pt x="2077" y="14391"/>
                    </a:lnTo>
                    <a:lnTo>
                      <a:pt x="2299" y="15926"/>
                    </a:lnTo>
                    <a:lnTo>
                      <a:pt x="2650" y="16072"/>
                    </a:lnTo>
                    <a:lnTo>
                      <a:pt x="2749" y="17144"/>
                    </a:lnTo>
                    <a:lnTo>
                      <a:pt x="2659" y="18286"/>
                    </a:lnTo>
                    <a:lnTo>
                      <a:pt x="2877" y="19733"/>
                    </a:lnTo>
                    <a:lnTo>
                      <a:pt x="3132" y="20485"/>
                    </a:lnTo>
                    <a:lnTo>
                      <a:pt x="3764" y="21067"/>
                    </a:lnTo>
                    <a:lnTo>
                      <a:pt x="4084" y="20628"/>
                    </a:lnTo>
                    <a:lnTo>
                      <a:pt x="4749" y="20117"/>
                    </a:lnTo>
                    <a:lnTo>
                      <a:pt x="5250" y="20190"/>
                    </a:lnTo>
                    <a:lnTo>
                      <a:pt x="6180" y="20531"/>
                    </a:lnTo>
                    <a:lnTo>
                      <a:pt x="6560" y="20656"/>
                    </a:lnTo>
                    <a:lnTo>
                      <a:pt x="6921" y="21067"/>
                    </a:lnTo>
                    <a:lnTo>
                      <a:pt x="7208" y="21600"/>
                    </a:lnTo>
                    <a:lnTo>
                      <a:pt x="7792" y="21454"/>
                    </a:lnTo>
                    <a:lnTo>
                      <a:pt x="7824" y="20650"/>
                    </a:lnTo>
                    <a:lnTo>
                      <a:pt x="7340" y="20580"/>
                    </a:lnTo>
                    <a:lnTo>
                      <a:pt x="7662" y="19508"/>
                    </a:lnTo>
                    <a:lnTo>
                      <a:pt x="8293" y="20166"/>
                    </a:lnTo>
                    <a:cubicBezTo>
                      <a:pt x="8384" y="20331"/>
                      <a:pt x="8483" y="20453"/>
                      <a:pt x="8587" y="20528"/>
                    </a:cubicBezTo>
                    <a:cubicBezTo>
                      <a:pt x="8747" y="20643"/>
                      <a:pt x="8913" y="20643"/>
                      <a:pt x="9072" y="20528"/>
                    </a:cubicBezTo>
                    <a:lnTo>
                      <a:pt x="9318" y="20312"/>
                    </a:lnTo>
                    <a:lnTo>
                      <a:pt x="9631" y="19873"/>
                    </a:lnTo>
                    <a:lnTo>
                      <a:pt x="10223" y="19508"/>
                    </a:lnTo>
                    <a:lnTo>
                      <a:pt x="10815" y="20019"/>
                    </a:lnTo>
                    <a:lnTo>
                      <a:pt x="11054" y="20799"/>
                    </a:lnTo>
                    <a:lnTo>
                      <a:pt x="11818" y="20921"/>
                    </a:lnTo>
                    <a:lnTo>
                      <a:pt x="12181" y="20342"/>
                    </a:lnTo>
                    <a:lnTo>
                      <a:pt x="12468" y="20927"/>
                    </a:lnTo>
                    <a:lnTo>
                      <a:pt x="12830" y="20975"/>
                    </a:lnTo>
                    <a:lnTo>
                      <a:pt x="13092" y="19666"/>
                    </a:lnTo>
                    <a:lnTo>
                      <a:pt x="13362" y="18868"/>
                    </a:lnTo>
                    <a:lnTo>
                      <a:pt x="13822" y="18649"/>
                    </a:lnTo>
                    <a:lnTo>
                      <a:pt x="14421" y="18161"/>
                    </a:lnTo>
                    <a:lnTo>
                      <a:pt x="14635" y="17723"/>
                    </a:lnTo>
                    <a:lnTo>
                      <a:pt x="14972" y="16654"/>
                    </a:lnTo>
                    <a:lnTo>
                      <a:pt x="15243" y="15630"/>
                    </a:lnTo>
                    <a:lnTo>
                      <a:pt x="15317" y="14632"/>
                    </a:lnTo>
                    <a:lnTo>
                      <a:pt x="15317" y="13974"/>
                    </a:lnTo>
                    <a:lnTo>
                      <a:pt x="15122" y="13541"/>
                    </a:lnTo>
                    <a:lnTo>
                      <a:pt x="15023" y="12765"/>
                    </a:lnTo>
                    <a:lnTo>
                      <a:pt x="15220" y="12329"/>
                    </a:lnTo>
                    <a:cubicBezTo>
                      <a:pt x="15322" y="12146"/>
                      <a:pt x="15417" y="11934"/>
                      <a:pt x="15505" y="11695"/>
                    </a:cubicBezTo>
                    <a:cubicBezTo>
                      <a:pt x="15576" y="11501"/>
                      <a:pt x="15642" y="11290"/>
                      <a:pt x="15702" y="11065"/>
                    </a:cubicBezTo>
                    <a:lnTo>
                      <a:pt x="16105" y="11650"/>
                    </a:lnTo>
                    <a:lnTo>
                      <a:pt x="16400" y="11650"/>
                    </a:lnTo>
                    <a:cubicBezTo>
                      <a:pt x="16502" y="11466"/>
                      <a:pt x="16618" y="11366"/>
                      <a:pt x="16738" y="11357"/>
                    </a:cubicBezTo>
                    <a:cubicBezTo>
                      <a:pt x="16830" y="11351"/>
                      <a:pt x="16922" y="11401"/>
                      <a:pt x="17008" y="11504"/>
                    </a:cubicBezTo>
                    <a:lnTo>
                      <a:pt x="17484" y="11309"/>
                    </a:lnTo>
                    <a:lnTo>
                      <a:pt x="17747" y="10946"/>
                    </a:lnTo>
                    <a:lnTo>
                      <a:pt x="18258" y="9850"/>
                    </a:lnTo>
                    <a:lnTo>
                      <a:pt x="18331" y="8900"/>
                    </a:lnTo>
                    <a:lnTo>
                      <a:pt x="18809" y="8948"/>
                    </a:lnTo>
                    <a:lnTo>
                      <a:pt x="19047" y="8656"/>
                    </a:lnTo>
                    <a:cubicBezTo>
                      <a:pt x="19050" y="8433"/>
                      <a:pt x="19053" y="8209"/>
                      <a:pt x="19055" y="7986"/>
                    </a:cubicBezTo>
                    <a:cubicBezTo>
                      <a:pt x="19058" y="7763"/>
                      <a:pt x="19061" y="7539"/>
                      <a:pt x="19064" y="7316"/>
                    </a:cubicBezTo>
                    <a:lnTo>
                      <a:pt x="18843" y="6369"/>
                    </a:lnTo>
                    <a:lnTo>
                      <a:pt x="19370" y="6734"/>
                    </a:lnTo>
                    <a:lnTo>
                      <a:pt x="19354" y="7971"/>
                    </a:lnTo>
                    <a:lnTo>
                      <a:pt x="19748" y="7270"/>
                    </a:lnTo>
                    <a:lnTo>
                      <a:pt x="19994" y="6177"/>
                    </a:lnTo>
                    <a:lnTo>
                      <a:pt x="19796" y="5038"/>
                    </a:lnTo>
                    <a:lnTo>
                      <a:pt x="19566" y="4780"/>
                    </a:lnTo>
                    <a:lnTo>
                      <a:pt x="19089" y="4814"/>
                    </a:lnTo>
                    <a:lnTo>
                      <a:pt x="18801" y="4814"/>
                    </a:lnTo>
                    <a:lnTo>
                      <a:pt x="18440" y="4302"/>
                    </a:lnTo>
                    <a:lnTo>
                      <a:pt x="18341" y="3642"/>
                    </a:lnTo>
                    <a:lnTo>
                      <a:pt x="18465" y="2828"/>
                    </a:lnTo>
                    <a:lnTo>
                      <a:pt x="18826" y="2609"/>
                    </a:lnTo>
                    <a:lnTo>
                      <a:pt x="19358" y="4031"/>
                    </a:lnTo>
                    <a:lnTo>
                      <a:pt x="20032" y="4620"/>
                    </a:lnTo>
                    <a:lnTo>
                      <a:pt x="20179" y="3499"/>
                    </a:lnTo>
                    <a:lnTo>
                      <a:pt x="19850" y="3134"/>
                    </a:lnTo>
                    <a:lnTo>
                      <a:pt x="19685" y="2184"/>
                    </a:lnTo>
                    <a:lnTo>
                      <a:pt x="19808" y="1436"/>
                    </a:lnTo>
                    <a:lnTo>
                      <a:pt x="20233" y="2139"/>
                    </a:lnTo>
                    <a:cubicBezTo>
                      <a:pt x="20292" y="2251"/>
                      <a:pt x="20351" y="2363"/>
                      <a:pt x="20410" y="2475"/>
                    </a:cubicBezTo>
                    <a:cubicBezTo>
                      <a:pt x="20469" y="2587"/>
                      <a:pt x="20528" y="2699"/>
                      <a:pt x="20587" y="2811"/>
                    </a:cubicBezTo>
                    <a:lnTo>
                      <a:pt x="20619" y="4752"/>
                    </a:lnTo>
                    <a:lnTo>
                      <a:pt x="21029" y="5166"/>
                    </a:lnTo>
                    <a:lnTo>
                      <a:pt x="21316" y="5236"/>
                    </a:lnTo>
                    <a:lnTo>
                      <a:pt x="21341" y="3823"/>
                    </a:lnTo>
                    <a:lnTo>
                      <a:pt x="21046" y="3360"/>
                    </a:lnTo>
                    <a:lnTo>
                      <a:pt x="20691" y="2065"/>
                    </a:lnTo>
                    <a:lnTo>
                      <a:pt x="21255" y="2361"/>
                    </a:lnTo>
                    <a:lnTo>
                      <a:pt x="21600" y="2068"/>
                    </a:lnTo>
                    <a:lnTo>
                      <a:pt x="21551" y="540"/>
                    </a:lnTo>
                    <a:cubicBezTo>
                      <a:pt x="21437" y="404"/>
                      <a:pt x="21318" y="308"/>
                      <a:pt x="21197" y="254"/>
                    </a:cubicBezTo>
                    <a:cubicBezTo>
                      <a:pt x="21003" y="167"/>
                      <a:pt x="20805" y="188"/>
                      <a:pt x="20613" y="315"/>
                    </a:cubicBezTo>
                    <a:lnTo>
                      <a:pt x="20226" y="171"/>
                    </a:lnTo>
                    <a:lnTo>
                      <a:pt x="19939" y="317"/>
                    </a:lnTo>
                    <a:lnTo>
                      <a:pt x="19442" y="0"/>
                    </a:lnTo>
                    <a:lnTo>
                      <a:pt x="19112" y="72"/>
                    </a:lnTo>
                    <a:lnTo>
                      <a:pt x="19088" y="998"/>
                    </a:lnTo>
                    <a:lnTo>
                      <a:pt x="19211" y="1966"/>
                    </a:lnTo>
                    <a:lnTo>
                      <a:pt x="18811" y="1726"/>
                    </a:lnTo>
                    <a:lnTo>
                      <a:pt x="18638" y="413"/>
                    </a:lnTo>
                    <a:lnTo>
                      <a:pt x="18054" y="413"/>
                    </a:lnTo>
                    <a:lnTo>
                      <a:pt x="17760" y="416"/>
                    </a:lnTo>
                    <a:lnTo>
                      <a:pt x="16847" y="977"/>
                    </a:lnTo>
                    <a:lnTo>
                      <a:pt x="16016" y="1586"/>
                    </a:lnTo>
                    <a:lnTo>
                      <a:pt x="15795" y="1805"/>
                    </a:lnTo>
                    <a:lnTo>
                      <a:pt x="15803" y="3084"/>
                    </a:lnTo>
                    <a:lnTo>
                      <a:pt x="16370" y="2889"/>
                    </a:lnTo>
                    <a:lnTo>
                      <a:pt x="16831" y="2378"/>
                    </a:lnTo>
                    <a:lnTo>
                      <a:pt x="17250" y="2012"/>
                    </a:lnTo>
                    <a:lnTo>
                      <a:pt x="17789" y="1866"/>
                    </a:lnTo>
                    <a:lnTo>
                      <a:pt x="17854" y="2932"/>
                    </a:lnTo>
                    <a:lnTo>
                      <a:pt x="17247" y="3298"/>
                    </a:lnTo>
                    <a:lnTo>
                      <a:pt x="16886" y="3663"/>
                    </a:lnTo>
                    <a:lnTo>
                      <a:pt x="16443" y="3736"/>
                    </a:lnTo>
                    <a:lnTo>
                      <a:pt x="16115" y="4102"/>
                    </a:lnTo>
                    <a:lnTo>
                      <a:pt x="16017" y="5098"/>
                    </a:lnTo>
                    <a:lnTo>
                      <a:pt x="16017" y="6776"/>
                    </a:lnTo>
                    <a:lnTo>
                      <a:pt x="15943" y="7653"/>
                    </a:lnTo>
                    <a:lnTo>
                      <a:pt x="15853" y="8454"/>
                    </a:lnTo>
                    <a:lnTo>
                      <a:pt x="15853" y="9425"/>
                    </a:lnTo>
                    <a:lnTo>
                      <a:pt x="15577" y="10537"/>
                    </a:lnTo>
                    <a:lnTo>
                      <a:pt x="15641" y="8643"/>
                    </a:lnTo>
                    <a:lnTo>
                      <a:pt x="15321" y="8280"/>
                    </a:lnTo>
                    <a:lnTo>
                      <a:pt x="15076" y="7918"/>
                    </a:lnTo>
                    <a:lnTo>
                      <a:pt x="15389" y="6703"/>
                    </a:lnTo>
                    <a:lnTo>
                      <a:pt x="15389" y="5853"/>
                    </a:lnTo>
                    <a:lnTo>
                      <a:pt x="14947" y="5198"/>
                    </a:lnTo>
                    <a:lnTo>
                      <a:pt x="14733" y="5125"/>
                    </a:lnTo>
                    <a:lnTo>
                      <a:pt x="14486" y="5052"/>
                    </a:lnTo>
                    <a:lnTo>
                      <a:pt x="14248" y="4982"/>
                    </a:lnTo>
                    <a:lnTo>
                      <a:pt x="13362" y="5055"/>
                    </a:lnTo>
                    <a:lnTo>
                      <a:pt x="13101" y="5956"/>
                    </a:lnTo>
                    <a:lnTo>
                      <a:pt x="12763" y="6395"/>
                    </a:lnTo>
                    <a:lnTo>
                      <a:pt x="12180" y="6809"/>
                    </a:lnTo>
                    <a:lnTo>
                      <a:pt x="11062" y="6809"/>
                    </a:lnTo>
                    <a:lnTo>
                      <a:pt x="10698" y="6048"/>
                    </a:lnTo>
                    <a:lnTo>
                      <a:pt x="10017" y="5685"/>
                    </a:lnTo>
                    <a:lnTo>
                      <a:pt x="9630" y="5685"/>
                    </a:lnTo>
                    <a:lnTo>
                      <a:pt x="9245" y="5831"/>
                    </a:lnTo>
                    <a:lnTo>
                      <a:pt x="9033" y="6334"/>
                    </a:lnTo>
                    <a:lnTo>
                      <a:pt x="8960" y="7062"/>
                    </a:lnTo>
                    <a:lnTo>
                      <a:pt x="8525" y="7281"/>
                    </a:lnTo>
                    <a:lnTo>
                      <a:pt x="8156" y="7281"/>
                    </a:lnTo>
                    <a:lnTo>
                      <a:pt x="8379" y="6238"/>
                    </a:lnTo>
                    <a:close/>
                  </a:path>
                </a:pathLst>
              </a:custGeom>
              <a:solidFill>
                <a:srgbClr val="E4E6EA">
                  <a:alpha val="50980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30" name="ïşliḍé"/>
              <p:cNvSpPr/>
              <p:nvPr/>
            </p:nvSpPr>
            <p:spPr bwMode="auto">
              <a:xfrm>
                <a:off x="6124236" y="2686864"/>
                <a:ext cx="115911" cy="5493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7934" y="952"/>
                    </a:moveTo>
                    <a:lnTo>
                      <a:pt x="10370" y="641"/>
                    </a:lnTo>
                    <a:lnTo>
                      <a:pt x="12234" y="2097"/>
                    </a:lnTo>
                    <a:lnTo>
                      <a:pt x="15066" y="3160"/>
                    </a:lnTo>
                    <a:lnTo>
                      <a:pt x="16147" y="6695"/>
                    </a:lnTo>
                    <a:lnTo>
                      <a:pt x="18442" y="8314"/>
                    </a:lnTo>
                    <a:lnTo>
                      <a:pt x="20794" y="8853"/>
                    </a:lnTo>
                    <a:lnTo>
                      <a:pt x="21600" y="11834"/>
                    </a:lnTo>
                    <a:lnTo>
                      <a:pt x="19458" y="12360"/>
                    </a:lnTo>
                    <a:cubicBezTo>
                      <a:pt x="18791" y="12394"/>
                      <a:pt x="18126" y="12502"/>
                      <a:pt x="17464" y="12684"/>
                    </a:cubicBezTo>
                    <a:cubicBezTo>
                      <a:pt x="15906" y="13112"/>
                      <a:pt x="14380" y="13946"/>
                      <a:pt x="12919" y="15166"/>
                    </a:cubicBezTo>
                    <a:lnTo>
                      <a:pt x="11078" y="16029"/>
                    </a:lnTo>
                    <a:lnTo>
                      <a:pt x="8533" y="14424"/>
                    </a:lnTo>
                    <a:lnTo>
                      <a:pt x="7428" y="18687"/>
                    </a:lnTo>
                    <a:lnTo>
                      <a:pt x="4579" y="21600"/>
                    </a:lnTo>
                    <a:lnTo>
                      <a:pt x="2559" y="21276"/>
                    </a:lnTo>
                    <a:lnTo>
                      <a:pt x="1056" y="19011"/>
                    </a:lnTo>
                    <a:lnTo>
                      <a:pt x="2007" y="15476"/>
                    </a:lnTo>
                    <a:lnTo>
                      <a:pt x="4688" y="13534"/>
                    </a:lnTo>
                    <a:lnTo>
                      <a:pt x="6215" y="13210"/>
                    </a:lnTo>
                    <a:lnTo>
                      <a:pt x="8958" y="10108"/>
                    </a:lnTo>
                    <a:lnTo>
                      <a:pt x="7794" y="6142"/>
                    </a:lnTo>
                    <a:lnTo>
                      <a:pt x="5858" y="5494"/>
                    </a:lnTo>
                    <a:lnTo>
                      <a:pt x="5090" y="9677"/>
                    </a:lnTo>
                    <a:lnTo>
                      <a:pt x="2073" y="10972"/>
                    </a:lnTo>
                    <a:lnTo>
                      <a:pt x="865" y="6884"/>
                    </a:lnTo>
                    <a:lnTo>
                      <a:pt x="0" y="3768"/>
                    </a:lnTo>
                    <a:lnTo>
                      <a:pt x="609" y="963"/>
                    </a:lnTo>
                    <a:lnTo>
                      <a:pt x="3066" y="315"/>
                    </a:lnTo>
                    <a:lnTo>
                      <a:pt x="5208" y="0"/>
                    </a:lnTo>
                    <a:lnTo>
                      <a:pt x="7934" y="95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31" name="îsḷidé"/>
              <p:cNvSpPr/>
              <p:nvPr/>
            </p:nvSpPr>
            <p:spPr bwMode="auto">
              <a:xfrm>
                <a:off x="4494905" y="2870271"/>
                <a:ext cx="2913051" cy="2559348"/>
              </a:xfrm>
              <a:custGeom>
                <a:avLst/>
                <a:gdLst>
                  <a:gd name="T0" fmla="+- 0 10934 269"/>
                  <a:gd name="T1" fmla="*/ T0 w 21331"/>
                  <a:gd name="T2" fmla="*/ 10800 h 21600"/>
                  <a:gd name="T3" fmla="+- 0 10934 269"/>
                  <a:gd name="T4" fmla="*/ T3 w 21331"/>
                  <a:gd name="T5" fmla="*/ 10800 h 21600"/>
                  <a:gd name="T6" fmla="+- 0 10934 269"/>
                  <a:gd name="T7" fmla="*/ T6 w 21331"/>
                  <a:gd name="T8" fmla="*/ 10800 h 21600"/>
                  <a:gd name="T9" fmla="+- 0 10934 269"/>
                  <a:gd name="T10" fmla="*/ T9 w 21331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31" h="21600">
                    <a:moveTo>
                      <a:pt x="16414" y="71"/>
                    </a:moveTo>
                    <a:lnTo>
                      <a:pt x="16464" y="135"/>
                    </a:lnTo>
                    <a:lnTo>
                      <a:pt x="16565" y="167"/>
                    </a:lnTo>
                    <a:lnTo>
                      <a:pt x="16665" y="181"/>
                    </a:lnTo>
                    <a:lnTo>
                      <a:pt x="16717" y="269"/>
                    </a:lnTo>
                    <a:lnTo>
                      <a:pt x="16658" y="325"/>
                    </a:lnTo>
                    <a:lnTo>
                      <a:pt x="16608" y="422"/>
                    </a:lnTo>
                    <a:lnTo>
                      <a:pt x="16556" y="415"/>
                    </a:lnTo>
                    <a:lnTo>
                      <a:pt x="16602" y="522"/>
                    </a:lnTo>
                    <a:lnTo>
                      <a:pt x="16506" y="529"/>
                    </a:lnTo>
                    <a:lnTo>
                      <a:pt x="16552" y="633"/>
                    </a:lnTo>
                    <a:lnTo>
                      <a:pt x="16674" y="652"/>
                    </a:lnTo>
                    <a:lnTo>
                      <a:pt x="16733" y="728"/>
                    </a:lnTo>
                    <a:lnTo>
                      <a:pt x="16793" y="804"/>
                    </a:lnTo>
                    <a:lnTo>
                      <a:pt x="16893" y="790"/>
                    </a:lnTo>
                    <a:lnTo>
                      <a:pt x="17140" y="769"/>
                    </a:lnTo>
                    <a:lnTo>
                      <a:pt x="17231" y="790"/>
                    </a:lnTo>
                    <a:lnTo>
                      <a:pt x="17247" y="910"/>
                    </a:lnTo>
                    <a:lnTo>
                      <a:pt x="17199" y="972"/>
                    </a:lnTo>
                    <a:lnTo>
                      <a:pt x="17241" y="1046"/>
                    </a:lnTo>
                    <a:lnTo>
                      <a:pt x="17353" y="1217"/>
                    </a:lnTo>
                    <a:lnTo>
                      <a:pt x="17428" y="1301"/>
                    </a:lnTo>
                    <a:lnTo>
                      <a:pt x="17518" y="1382"/>
                    </a:lnTo>
                    <a:lnTo>
                      <a:pt x="17650" y="1479"/>
                    </a:lnTo>
                    <a:lnTo>
                      <a:pt x="17717" y="1571"/>
                    </a:lnTo>
                    <a:lnTo>
                      <a:pt x="17729" y="1652"/>
                    </a:lnTo>
                    <a:lnTo>
                      <a:pt x="17687" y="1715"/>
                    </a:lnTo>
                    <a:lnTo>
                      <a:pt x="17623" y="1803"/>
                    </a:lnTo>
                    <a:lnTo>
                      <a:pt x="17635" y="1900"/>
                    </a:lnTo>
                    <a:lnTo>
                      <a:pt x="17691" y="1969"/>
                    </a:lnTo>
                    <a:lnTo>
                      <a:pt x="17697" y="2091"/>
                    </a:lnTo>
                    <a:lnTo>
                      <a:pt x="17697" y="2186"/>
                    </a:lnTo>
                    <a:cubicBezTo>
                      <a:pt x="17709" y="2209"/>
                      <a:pt x="17723" y="2231"/>
                      <a:pt x="17739" y="2250"/>
                    </a:cubicBezTo>
                    <a:cubicBezTo>
                      <a:pt x="17779" y="2300"/>
                      <a:pt x="17830" y="2337"/>
                      <a:pt x="17887" y="2356"/>
                    </a:cubicBezTo>
                    <a:lnTo>
                      <a:pt x="17940" y="2493"/>
                    </a:lnTo>
                    <a:lnTo>
                      <a:pt x="17964" y="2574"/>
                    </a:lnTo>
                    <a:cubicBezTo>
                      <a:pt x="17992" y="2570"/>
                      <a:pt x="18020" y="2567"/>
                      <a:pt x="18048" y="2565"/>
                    </a:cubicBezTo>
                    <a:cubicBezTo>
                      <a:pt x="18097" y="2561"/>
                      <a:pt x="18146" y="2561"/>
                      <a:pt x="18194" y="2563"/>
                    </a:cubicBezTo>
                    <a:lnTo>
                      <a:pt x="18379" y="2690"/>
                    </a:lnTo>
                    <a:lnTo>
                      <a:pt x="18411" y="2800"/>
                    </a:lnTo>
                    <a:lnTo>
                      <a:pt x="18509" y="2904"/>
                    </a:lnTo>
                    <a:lnTo>
                      <a:pt x="18667" y="3000"/>
                    </a:lnTo>
                    <a:lnTo>
                      <a:pt x="18701" y="3084"/>
                    </a:lnTo>
                    <a:lnTo>
                      <a:pt x="18677" y="3202"/>
                    </a:lnTo>
                    <a:lnTo>
                      <a:pt x="18757" y="3276"/>
                    </a:lnTo>
                    <a:lnTo>
                      <a:pt x="18835" y="3350"/>
                    </a:lnTo>
                    <a:lnTo>
                      <a:pt x="18803" y="3518"/>
                    </a:lnTo>
                    <a:lnTo>
                      <a:pt x="18881" y="3629"/>
                    </a:lnTo>
                    <a:lnTo>
                      <a:pt x="18937" y="3672"/>
                    </a:lnTo>
                    <a:lnTo>
                      <a:pt x="19010" y="3779"/>
                    </a:lnTo>
                    <a:lnTo>
                      <a:pt x="19086" y="3878"/>
                    </a:lnTo>
                    <a:lnTo>
                      <a:pt x="19116" y="3966"/>
                    </a:lnTo>
                    <a:lnTo>
                      <a:pt x="19162" y="4057"/>
                    </a:lnTo>
                    <a:lnTo>
                      <a:pt x="19186" y="4172"/>
                    </a:lnTo>
                    <a:lnTo>
                      <a:pt x="19169" y="4285"/>
                    </a:lnTo>
                    <a:lnTo>
                      <a:pt x="19237" y="4354"/>
                    </a:lnTo>
                    <a:lnTo>
                      <a:pt x="19331" y="4386"/>
                    </a:lnTo>
                    <a:lnTo>
                      <a:pt x="19367" y="4483"/>
                    </a:lnTo>
                    <a:cubicBezTo>
                      <a:pt x="19379" y="4507"/>
                      <a:pt x="19381" y="4536"/>
                      <a:pt x="19373" y="4562"/>
                    </a:cubicBezTo>
                    <a:cubicBezTo>
                      <a:pt x="19357" y="4621"/>
                      <a:pt x="19300" y="4652"/>
                      <a:pt x="19249" y="4628"/>
                    </a:cubicBezTo>
                    <a:lnTo>
                      <a:pt x="19226" y="4488"/>
                    </a:lnTo>
                    <a:cubicBezTo>
                      <a:pt x="19216" y="4465"/>
                      <a:pt x="19204" y="4444"/>
                      <a:pt x="19190" y="4425"/>
                    </a:cubicBezTo>
                    <a:cubicBezTo>
                      <a:pt x="19161" y="4386"/>
                      <a:pt x="19123" y="4357"/>
                      <a:pt x="19098" y="4314"/>
                    </a:cubicBezTo>
                    <a:cubicBezTo>
                      <a:pt x="19074" y="4274"/>
                      <a:pt x="19064" y="4226"/>
                      <a:pt x="19068" y="4178"/>
                    </a:cubicBezTo>
                    <a:lnTo>
                      <a:pt x="19020" y="4087"/>
                    </a:lnTo>
                    <a:lnTo>
                      <a:pt x="18953" y="3930"/>
                    </a:lnTo>
                    <a:lnTo>
                      <a:pt x="18899" y="3847"/>
                    </a:lnTo>
                    <a:cubicBezTo>
                      <a:pt x="18877" y="3837"/>
                      <a:pt x="18856" y="3826"/>
                      <a:pt x="18835" y="3814"/>
                    </a:cubicBezTo>
                    <a:cubicBezTo>
                      <a:pt x="18779" y="3783"/>
                      <a:pt x="18727" y="3743"/>
                      <a:pt x="18680" y="3696"/>
                    </a:cubicBezTo>
                    <a:cubicBezTo>
                      <a:pt x="18635" y="3669"/>
                      <a:pt x="18589" y="3641"/>
                      <a:pt x="18544" y="3613"/>
                    </a:cubicBezTo>
                    <a:cubicBezTo>
                      <a:pt x="18505" y="3589"/>
                      <a:pt x="18467" y="3565"/>
                      <a:pt x="18429" y="3541"/>
                    </a:cubicBezTo>
                    <a:lnTo>
                      <a:pt x="18327" y="3437"/>
                    </a:lnTo>
                    <a:lnTo>
                      <a:pt x="18212" y="3347"/>
                    </a:lnTo>
                    <a:lnTo>
                      <a:pt x="18078" y="3183"/>
                    </a:lnTo>
                    <a:lnTo>
                      <a:pt x="17965" y="3032"/>
                    </a:lnTo>
                    <a:cubicBezTo>
                      <a:pt x="17946" y="2980"/>
                      <a:pt x="17924" y="2929"/>
                      <a:pt x="17901" y="2880"/>
                    </a:cubicBezTo>
                    <a:cubicBezTo>
                      <a:pt x="17875" y="2824"/>
                      <a:pt x="17847" y="2770"/>
                      <a:pt x="17817" y="2717"/>
                    </a:cubicBezTo>
                    <a:lnTo>
                      <a:pt x="17780" y="2636"/>
                    </a:lnTo>
                    <a:lnTo>
                      <a:pt x="17668" y="2429"/>
                    </a:lnTo>
                    <a:lnTo>
                      <a:pt x="17581" y="2204"/>
                    </a:lnTo>
                    <a:lnTo>
                      <a:pt x="17478" y="2116"/>
                    </a:lnTo>
                    <a:lnTo>
                      <a:pt x="17388" y="2005"/>
                    </a:lnTo>
                    <a:lnTo>
                      <a:pt x="17254" y="1941"/>
                    </a:lnTo>
                    <a:lnTo>
                      <a:pt x="17205" y="2005"/>
                    </a:lnTo>
                    <a:lnTo>
                      <a:pt x="17310" y="2100"/>
                    </a:lnTo>
                    <a:lnTo>
                      <a:pt x="17388" y="2190"/>
                    </a:lnTo>
                    <a:lnTo>
                      <a:pt x="17456" y="2322"/>
                    </a:lnTo>
                    <a:lnTo>
                      <a:pt x="17480" y="2412"/>
                    </a:lnTo>
                    <a:lnTo>
                      <a:pt x="17378" y="2389"/>
                    </a:lnTo>
                    <a:lnTo>
                      <a:pt x="17276" y="2492"/>
                    </a:lnTo>
                    <a:lnTo>
                      <a:pt x="17286" y="2649"/>
                    </a:lnTo>
                    <a:lnTo>
                      <a:pt x="17344" y="2737"/>
                    </a:lnTo>
                    <a:lnTo>
                      <a:pt x="17484" y="2847"/>
                    </a:lnTo>
                    <a:lnTo>
                      <a:pt x="17556" y="2903"/>
                    </a:lnTo>
                    <a:lnTo>
                      <a:pt x="17628" y="2970"/>
                    </a:lnTo>
                    <a:lnTo>
                      <a:pt x="17634" y="3113"/>
                    </a:lnTo>
                    <a:lnTo>
                      <a:pt x="17610" y="3201"/>
                    </a:lnTo>
                    <a:lnTo>
                      <a:pt x="17535" y="3256"/>
                    </a:lnTo>
                    <a:lnTo>
                      <a:pt x="17469" y="3270"/>
                    </a:lnTo>
                    <a:lnTo>
                      <a:pt x="17403" y="3318"/>
                    </a:lnTo>
                    <a:lnTo>
                      <a:pt x="17381" y="3441"/>
                    </a:lnTo>
                    <a:lnTo>
                      <a:pt x="17295" y="3608"/>
                    </a:lnTo>
                    <a:lnTo>
                      <a:pt x="17241" y="3695"/>
                    </a:lnTo>
                    <a:lnTo>
                      <a:pt x="17199" y="3823"/>
                    </a:lnTo>
                    <a:lnTo>
                      <a:pt x="17199" y="3936"/>
                    </a:lnTo>
                    <a:lnTo>
                      <a:pt x="17223" y="4093"/>
                    </a:lnTo>
                    <a:lnTo>
                      <a:pt x="17259" y="4271"/>
                    </a:lnTo>
                    <a:lnTo>
                      <a:pt x="17322" y="4484"/>
                    </a:lnTo>
                    <a:cubicBezTo>
                      <a:pt x="17335" y="4565"/>
                      <a:pt x="17344" y="4646"/>
                      <a:pt x="17348" y="4727"/>
                    </a:cubicBezTo>
                    <a:cubicBezTo>
                      <a:pt x="17351" y="4801"/>
                      <a:pt x="17351" y="4875"/>
                      <a:pt x="17348" y="4949"/>
                    </a:cubicBezTo>
                    <a:lnTo>
                      <a:pt x="17388" y="5111"/>
                    </a:lnTo>
                    <a:lnTo>
                      <a:pt x="17448" y="5118"/>
                    </a:lnTo>
                    <a:lnTo>
                      <a:pt x="17454" y="4982"/>
                    </a:lnTo>
                    <a:lnTo>
                      <a:pt x="17466" y="4852"/>
                    </a:lnTo>
                    <a:cubicBezTo>
                      <a:pt x="17490" y="4841"/>
                      <a:pt x="17516" y="4837"/>
                      <a:pt x="17542" y="4841"/>
                    </a:cubicBezTo>
                    <a:cubicBezTo>
                      <a:pt x="17595" y="4849"/>
                      <a:pt x="17641" y="4888"/>
                      <a:pt x="17663" y="4944"/>
                    </a:cubicBezTo>
                    <a:lnTo>
                      <a:pt x="17689" y="5039"/>
                    </a:lnTo>
                    <a:lnTo>
                      <a:pt x="17753" y="4984"/>
                    </a:lnTo>
                    <a:cubicBezTo>
                      <a:pt x="17717" y="4958"/>
                      <a:pt x="17713" y="4898"/>
                      <a:pt x="17747" y="4868"/>
                    </a:cubicBezTo>
                    <a:cubicBezTo>
                      <a:pt x="17781" y="4837"/>
                      <a:pt x="17827" y="4860"/>
                      <a:pt x="17870" y="4873"/>
                    </a:cubicBezTo>
                    <a:cubicBezTo>
                      <a:pt x="17910" y="4884"/>
                      <a:pt x="17952" y="4884"/>
                      <a:pt x="17992" y="4870"/>
                    </a:cubicBezTo>
                    <a:cubicBezTo>
                      <a:pt x="17989" y="4839"/>
                      <a:pt x="17981" y="4810"/>
                      <a:pt x="17968" y="4782"/>
                    </a:cubicBezTo>
                    <a:cubicBezTo>
                      <a:pt x="17948" y="4739"/>
                      <a:pt x="17917" y="4704"/>
                      <a:pt x="17880" y="4680"/>
                    </a:cubicBezTo>
                    <a:cubicBezTo>
                      <a:pt x="17876" y="4656"/>
                      <a:pt x="17886" y="4631"/>
                      <a:pt x="17904" y="4618"/>
                    </a:cubicBezTo>
                    <a:cubicBezTo>
                      <a:pt x="17948" y="4584"/>
                      <a:pt x="18007" y="4623"/>
                      <a:pt x="18004" y="4684"/>
                    </a:cubicBezTo>
                    <a:cubicBezTo>
                      <a:pt x="18055" y="4708"/>
                      <a:pt x="18104" y="4737"/>
                      <a:pt x="18150" y="4772"/>
                    </a:cubicBezTo>
                    <a:cubicBezTo>
                      <a:pt x="18186" y="4799"/>
                      <a:pt x="18219" y="4830"/>
                      <a:pt x="18251" y="4863"/>
                    </a:cubicBezTo>
                    <a:cubicBezTo>
                      <a:pt x="18300" y="4887"/>
                      <a:pt x="18346" y="4917"/>
                      <a:pt x="18389" y="4953"/>
                    </a:cubicBezTo>
                    <a:cubicBezTo>
                      <a:pt x="18451" y="5004"/>
                      <a:pt x="18505" y="5066"/>
                      <a:pt x="18550" y="5136"/>
                    </a:cubicBezTo>
                    <a:lnTo>
                      <a:pt x="18694" y="5233"/>
                    </a:lnTo>
                    <a:lnTo>
                      <a:pt x="18831" y="5331"/>
                    </a:lnTo>
                    <a:lnTo>
                      <a:pt x="18885" y="5372"/>
                    </a:lnTo>
                    <a:lnTo>
                      <a:pt x="18785" y="5419"/>
                    </a:lnTo>
                    <a:lnTo>
                      <a:pt x="18721" y="5439"/>
                    </a:lnTo>
                    <a:lnTo>
                      <a:pt x="18745" y="5534"/>
                    </a:lnTo>
                    <a:lnTo>
                      <a:pt x="18818" y="5629"/>
                    </a:lnTo>
                    <a:cubicBezTo>
                      <a:pt x="18846" y="5650"/>
                      <a:pt x="18875" y="5672"/>
                      <a:pt x="18902" y="5696"/>
                    </a:cubicBezTo>
                    <a:cubicBezTo>
                      <a:pt x="18943" y="5732"/>
                      <a:pt x="18982" y="5770"/>
                      <a:pt x="19018" y="5812"/>
                    </a:cubicBezTo>
                    <a:lnTo>
                      <a:pt x="19064" y="5895"/>
                    </a:lnTo>
                    <a:lnTo>
                      <a:pt x="19146" y="5985"/>
                    </a:lnTo>
                    <a:lnTo>
                      <a:pt x="19078" y="6032"/>
                    </a:lnTo>
                    <a:lnTo>
                      <a:pt x="19119" y="6122"/>
                    </a:lnTo>
                    <a:lnTo>
                      <a:pt x="19040" y="6150"/>
                    </a:lnTo>
                    <a:cubicBezTo>
                      <a:pt x="19009" y="6117"/>
                      <a:pt x="18983" y="6080"/>
                      <a:pt x="18962" y="6039"/>
                    </a:cubicBezTo>
                    <a:cubicBezTo>
                      <a:pt x="18929" y="5975"/>
                      <a:pt x="18910" y="5902"/>
                      <a:pt x="18870" y="5844"/>
                    </a:cubicBezTo>
                    <a:cubicBezTo>
                      <a:pt x="18844" y="5806"/>
                      <a:pt x="18810" y="5776"/>
                      <a:pt x="18771" y="5756"/>
                    </a:cubicBezTo>
                    <a:cubicBezTo>
                      <a:pt x="18741" y="5731"/>
                      <a:pt x="18713" y="5704"/>
                      <a:pt x="18687" y="5673"/>
                    </a:cubicBezTo>
                    <a:cubicBezTo>
                      <a:pt x="18643" y="5620"/>
                      <a:pt x="18606" y="5559"/>
                      <a:pt x="18578" y="5492"/>
                    </a:cubicBezTo>
                    <a:lnTo>
                      <a:pt x="18488" y="5381"/>
                    </a:lnTo>
                    <a:lnTo>
                      <a:pt x="18392" y="5256"/>
                    </a:lnTo>
                    <a:lnTo>
                      <a:pt x="18331" y="5194"/>
                    </a:lnTo>
                    <a:lnTo>
                      <a:pt x="18249" y="5214"/>
                    </a:lnTo>
                    <a:lnTo>
                      <a:pt x="18307" y="5369"/>
                    </a:lnTo>
                    <a:lnTo>
                      <a:pt x="18368" y="5536"/>
                    </a:lnTo>
                    <a:cubicBezTo>
                      <a:pt x="18417" y="5611"/>
                      <a:pt x="18466" y="5688"/>
                      <a:pt x="18512" y="5766"/>
                    </a:cubicBezTo>
                    <a:cubicBezTo>
                      <a:pt x="18547" y="5825"/>
                      <a:pt x="18581" y="5884"/>
                      <a:pt x="18614" y="5944"/>
                    </a:cubicBezTo>
                    <a:cubicBezTo>
                      <a:pt x="18617" y="6005"/>
                      <a:pt x="18623" y="6065"/>
                      <a:pt x="18632" y="6125"/>
                    </a:cubicBezTo>
                    <a:cubicBezTo>
                      <a:pt x="18654" y="6257"/>
                      <a:pt x="18693" y="6384"/>
                      <a:pt x="18749" y="6502"/>
                    </a:cubicBezTo>
                    <a:lnTo>
                      <a:pt x="18801" y="6680"/>
                    </a:lnTo>
                    <a:cubicBezTo>
                      <a:pt x="18813" y="6708"/>
                      <a:pt x="18821" y="6738"/>
                      <a:pt x="18825" y="6768"/>
                    </a:cubicBezTo>
                    <a:cubicBezTo>
                      <a:pt x="18832" y="6809"/>
                      <a:pt x="18832" y="6850"/>
                      <a:pt x="18825" y="6890"/>
                    </a:cubicBezTo>
                    <a:lnTo>
                      <a:pt x="18843" y="6999"/>
                    </a:lnTo>
                    <a:lnTo>
                      <a:pt x="18854" y="7091"/>
                    </a:lnTo>
                    <a:lnTo>
                      <a:pt x="18867" y="7202"/>
                    </a:lnTo>
                    <a:lnTo>
                      <a:pt x="18867" y="7382"/>
                    </a:lnTo>
                    <a:lnTo>
                      <a:pt x="18792" y="7535"/>
                    </a:lnTo>
                    <a:lnTo>
                      <a:pt x="18728" y="7616"/>
                    </a:lnTo>
                    <a:lnTo>
                      <a:pt x="18674" y="7664"/>
                    </a:lnTo>
                    <a:lnTo>
                      <a:pt x="18620" y="7814"/>
                    </a:lnTo>
                    <a:lnTo>
                      <a:pt x="18620" y="7957"/>
                    </a:lnTo>
                    <a:lnTo>
                      <a:pt x="18636" y="8094"/>
                    </a:lnTo>
                    <a:lnTo>
                      <a:pt x="18646" y="8230"/>
                    </a:lnTo>
                    <a:lnTo>
                      <a:pt x="18640" y="8352"/>
                    </a:lnTo>
                    <a:lnTo>
                      <a:pt x="18598" y="8494"/>
                    </a:lnTo>
                    <a:lnTo>
                      <a:pt x="18552" y="8660"/>
                    </a:lnTo>
                    <a:lnTo>
                      <a:pt x="18594" y="8750"/>
                    </a:lnTo>
                    <a:lnTo>
                      <a:pt x="18686" y="8803"/>
                    </a:lnTo>
                    <a:lnTo>
                      <a:pt x="18784" y="8859"/>
                    </a:lnTo>
                    <a:lnTo>
                      <a:pt x="18864" y="8944"/>
                    </a:lnTo>
                    <a:lnTo>
                      <a:pt x="18992" y="8987"/>
                    </a:lnTo>
                    <a:lnTo>
                      <a:pt x="19058" y="9091"/>
                    </a:lnTo>
                    <a:lnTo>
                      <a:pt x="19149" y="9188"/>
                    </a:lnTo>
                    <a:lnTo>
                      <a:pt x="19187" y="9299"/>
                    </a:lnTo>
                    <a:lnTo>
                      <a:pt x="19193" y="9438"/>
                    </a:lnTo>
                    <a:lnTo>
                      <a:pt x="19203" y="9524"/>
                    </a:lnTo>
                    <a:lnTo>
                      <a:pt x="19175" y="9637"/>
                    </a:lnTo>
                    <a:lnTo>
                      <a:pt x="19129" y="9732"/>
                    </a:lnTo>
                    <a:lnTo>
                      <a:pt x="19099" y="9850"/>
                    </a:lnTo>
                    <a:lnTo>
                      <a:pt x="18968" y="9944"/>
                    </a:lnTo>
                    <a:lnTo>
                      <a:pt x="19059" y="10011"/>
                    </a:lnTo>
                    <a:lnTo>
                      <a:pt x="19121" y="9983"/>
                    </a:lnTo>
                    <a:lnTo>
                      <a:pt x="19127" y="10076"/>
                    </a:lnTo>
                    <a:lnTo>
                      <a:pt x="19069" y="10158"/>
                    </a:lnTo>
                    <a:lnTo>
                      <a:pt x="18953" y="10089"/>
                    </a:lnTo>
                    <a:lnTo>
                      <a:pt x="18919" y="10033"/>
                    </a:lnTo>
                    <a:lnTo>
                      <a:pt x="18849" y="9950"/>
                    </a:lnTo>
                    <a:lnTo>
                      <a:pt x="18833" y="9869"/>
                    </a:lnTo>
                    <a:lnTo>
                      <a:pt x="18833" y="9755"/>
                    </a:lnTo>
                    <a:lnTo>
                      <a:pt x="18809" y="9603"/>
                    </a:lnTo>
                    <a:lnTo>
                      <a:pt x="18773" y="9548"/>
                    </a:lnTo>
                    <a:lnTo>
                      <a:pt x="18677" y="9409"/>
                    </a:lnTo>
                    <a:cubicBezTo>
                      <a:pt x="18683" y="9382"/>
                      <a:pt x="18683" y="9354"/>
                      <a:pt x="18677" y="9328"/>
                    </a:cubicBezTo>
                    <a:cubicBezTo>
                      <a:pt x="18660" y="9261"/>
                      <a:pt x="18608" y="9215"/>
                      <a:pt x="18548" y="9214"/>
                    </a:cubicBezTo>
                    <a:lnTo>
                      <a:pt x="18524" y="9283"/>
                    </a:lnTo>
                    <a:lnTo>
                      <a:pt x="18439" y="9274"/>
                    </a:lnTo>
                    <a:lnTo>
                      <a:pt x="18391" y="9170"/>
                    </a:lnTo>
                    <a:lnTo>
                      <a:pt x="18360" y="9077"/>
                    </a:lnTo>
                    <a:lnTo>
                      <a:pt x="18312" y="8980"/>
                    </a:lnTo>
                    <a:lnTo>
                      <a:pt x="18254" y="8947"/>
                    </a:lnTo>
                    <a:lnTo>
                      <a:pt x="18202" y="8991"/>
                    </a:lnTo>
                    <a:lnTo>
                      <a:pt x="18126" y="9125"/>
                    </a:lnTo>
                    <a:lnTo>
                      <a:pt x="18116" y="9208"/>
                    </a:lnTo>
                    <a:lnTo>
                      <a:pt x="18045" y="9240"/>
                    </a:lnTo>
                    <a:cubicBezTo>
                      <a:pt x="18021" y="9248"/>
                      <a:pt x="17999" y="9265"/>
                      <a:pt x="17983" y="9289"/>
                    </a:cubicBezTo>
                    <a:cubicBezTo>
                      <a:pt x="17962" y="9320"/>
                      <a:pt x="17954" y="9359"/>
                      <a:pt x="17959" y="9398"/>
                    </a:cubicBezTo>
                    <a:lnTo>
                      <a:pt x="17889" y="9432"/>
                    </a:lnTo>
                    <a:lnTo>
                      <a:pt x="17865" y="9316"/>
                    </a:lnTo>
                    <a:cubicBezTo>
                      <a:pt x="17861" y="9286"/>
                      <a:pt x="17857" y="9256"/>
                      <a:pt x="17853" y="9226"/>
                    </a:cubicBezTo>
                    <a:cubicBezTo>
                      <a:pt x="17848" y="9184"/>
                      <a:pt x="17844" y="9142"/>
                      <a:pt x="17841" y="9101"/>
                    </a:cubicBezTo>
                    <a:lnTo>
                      <a:pt x="17811" y="8978"/>
                    </a:lnTo>
                    <a:lnTo>
                      <a:pt x="17699" y="8957"/>
                    </a:lnTo>
                    <a:lnTo>
                      <a:pt x="17699" y="9133"/>
                    </a:lnTo>
                    <a:lnTo>
                      <a:pt x="17676" y="9240"/>
                    </a:lnTo>
                    <a:lnTo>
                      <a:pt x="17580" y="9434"/>
                    </a:lnTo>
                    <a:lnTo>
                      <a:pt x="17522" y="9539"/>
                    </a:lnTo>
                    <a:lnTo>
                      <a:pt x="17459" y="9624"/>
                    </a:lnTo>
                    <a:lnTo>
                      <a:pt x="17500" y="9711"/>
                    </a:lnTo>
                    <a:lnTo>
                      <a:pt x="17578" y="9707"/>
                    </a:lnTo>
                    <a:lnTo>
                      <a:pt x="17646" y="9700"/>
                    </a:lnTo>
                    <a:lnTo>
                      <a:pt x="17712" y="9756"/>
                    </a:lnTo>
                    <a:lnTo>
                      <a:pt x="17786" y="9835"/>
                    </a:lnTo>
                    <a:lnTo>
                      <a:pt x="17826" y="9786"/>
                    </a:lnTo>
                    <a:lnTo>
                      <a:pt x="17866" y="9664"/>
                    </a:lnTo>
                    <a:lnTo>
                      <a:pt x="17963" y="9602"/>
                    </a:lnTo>
                    <a:lnTo>
                      <a:pt x="18083" y="9636"/>
                    </a:lnTo>
                    <a:lnTo>
                      <a:pt x="18197" y="9616"/>
                    </a:lnTo>
                    <a:lnTo>
                      <a:pt x="18276" y="9680"/>
                    </a:lnTo>
                    <a:cubicBezTo>
                      <a:pt x="18282" y="9705"/>
                      <a:pt x="18281" y="9731"/>
                      <a:pt x="18274" y="9755"/>
                    </a:cubicBezTo>
                    <a:cubicBezTo>
                      <a:pt x="18257" y="9808"/>
                      <a:pt x="18210" y="9840"/>
                      <a:pt x="18162" y="9833"/>
                    </a:cubicBezTo>
                    <a:cubicBezTo>
                      <a:pt x="18155" y="9874"/>
                      <a:pt x="18147" y="9915"/>
                      <a:pt x="18138" y="9956"/>
                    </a:cubicBezTo>
                    <a:cubicBezTo>
                      <a:pt x="18126" y="10010"/>
                      <a:pt x="18112" y="10063"/>
                      <a:pt x="18097" y="10116"/>
                    </a:cubicBezTo>
                    <a:cubicBezTo>
                      <a:pt x="18086" y="10143"/>
                      <a:pt x="18072" y="10169"/>
                      <a:pt x="18057" y="10194"/>
                    </a:cubicBezTo>
                    <a:cubicBezTo>
                      <a:pt x="18040" y="10224"/>
                      <a:pt x="18020" y="10252"/>
                      <a:pt x="17997" y="10277"/>
                    </a:cubicBezTo>
                    <a:cubicBezTo>
                      <a:pt x="17998" y="10320"/>
                      <a:pt x="18013" y="10362"/>
                      <a:pt x="18040" y="10393"/>
                    </a:cubicBezTo>
                    <a:cubicBezTo>
                      <a:pt x="18064" y="10421"/>
                      <a:pt x="18096" y="10439"/>
                      <a:pt x="18130" y="10444"/>
                    </a:cubicBezTo>
                    <a:lnTo>
                      <a:pt x="18237" y="10513"/>
                    </a:lnTo>
                    <a:lnTo>
                      <a:pt x="18339" y="10605"/>
                    </a:lnTo>
                    <a:lnTo>
                      <a:pt x="18405" y="10695"/>
                    </a:lnTo>
                    <a:lnTo>
                      <a:pt x="18507" y="10743"/>
                    </a:lnTo>
                    <a:lnTo>
                      <a:pt x="18585" y="10812"/>
                    </a:lnTo>
                    <a:lnTo>
                      <a:pt x="18660" y="10944"/>
                    </a:lnTo>
                    <a:lnTo>
                      <a:pt x="18643" y="11076"/>
                    </a:lnTo>
                    <a:lnTo>
                      <a:pt x="18626" y="11201"/>
                    </a:lnTo>
                    <a:lnTo>
                      <a:pt x="18690" y="11249"/>
                    </a:lnTo>
                    <a:lnTo>
                      <a:pt x="18770" y="11159"/>
                    </a:lnTo>
                    <a:lnTo>
                      <a:pt x="18844" y="11280"/>
                    </a:lnTo>
                    <a:lnTo>
                      <a:pt x="18844" y="11534"/>
                    </a:lnTo>
                    <a:cubicBezTo>
                      <a:pt x="18847" y="11572"/>
                      <a:pt x="18847" y="11611"/>
                      <a:pt x="18844" y="11650"/>
                    </a:cubicBezTo>
                    <a:cubicBezTo>
                      <a:pt x="18838" y="11724"/>
                      <a:pt x="18821" y="11797"/>
                      <a:pt x="18794" y="11865"/>
                    </a:cubicBezTo>
                    <a:lnTo>
                      <a:pt x="18788" y="11992"/>
                    </a:lnTo>
                    <a:lnTo>
                      <a:pt x="18778" y="12087"/>
                    </a:lnTo>
                    <a:lnTo>
                      <a:pt x="18754" y="12223"/>
                    </a:lnTo>
                    <a:lnTo>
                      <a:pt x="18761" y="12362"/>
                    </a:lnTo>
                    <a:lnTo>
                      <a:pt x="18748" y="12524"/>
                    </a:lnTo>
                    <a:cubicBezTo>
                      <a:pt x="18728" y="12562"/>
                      <a:pt x="18711" y="12603"/>
                      <a:pt x="18696" y="12644"/>
                    </a:cubicBezTo>
                    <a:cubicBezTo>
                      <a:pt x="18677" y="12700"/>
                      <a:pt x="18663" y="12759"/>
                      <a:pt x="18654" y="12818"/>
                    </a:cubicBezTo>
                    <a:lnTo>
                      <a:pt x="18618" y="12978"/>
                    </a:lnTo>
                    <a:lnTo>
                      <a:pt x="18584" y="13112"/>
                    </a:lnTo>
                    <a:lnTo>
                      <a:pt x="18538" y="13262"/>
                    </a:lnTo>
                    <a:lnTo>
                      <a:pt x="18492" y="13364"/>
                    </a:lnTo>
                    <a:lnTo>
                      <a:pt x="18426" y="13433"/>
                    </a:lnTo>
                    <a:lnTo>
                      <a:pt x="18368" y="13467"/>
                    </a:lnTo>
                    <a:lnTo>
                      <a:pt x="18254" y="13522"/>
                    </a:lnTo>
                    <a:lnTo>
                      <a:pt x="18200" y="13571"/>
                    </a:lnTo>
                    <a:lnTo>
                      <a:pt x="18073" y="13728"/>
                    </a:lnTo>
                    <a:lnTo>
                      <a:pt x="17997" y="13832"/>
                    </a:lnTo>
                    <a:lnTo>
                      <a:pt x="17882" y="13943"/>
                    </a:lnTo>
                    <a:lnTo>
                      <a:pt x="17824" y="13982"/>
                    </a:lnTo>
                    <a:lnTo>
                      <a:pt x="17663" y="14056"/>
                    </a:lnTo>
                    <a:lnTo>
                      <a:pt x="17593" y="14135"/>
                    </a:lnTo>
                    <a:lnTo>
                      <a:pt x="17520" y="14269"/>
                    </a:lnTo>
                    <a:lnTo>
                      <a:pt x="17593" y="14387"/>
                    </a:lnTo>
                    <a:lnTo>
                      <a:pt x="17677" y="14527"/>
                    </a:lnTo>
                    <a:lnTo>
                      <a:pt x="17643" y="14626"/>
                    </a:lnTo>
                    <a:lnTo>
                      <a:pt x="17636" y="14768"/>
                    </a:lnTo>
                    <a:lnTo>
                      <a:pt x="17568" y="14904"/>
                    </a:lnTo>
                    <a:lnTo>
                      <a:pt x="17436" y="15018"/>
                    </a:lnTo>
                    <a:cubicBezTo>
                      <a:pt x="17409" y="15023"/>
                      <a:pt x="17382" y="15020"/>
                      <a:pt x="17358" y="15008"/>
                    </a:cubicBezTo>
                    <a:cubicBezTo>
                      <a:pt x="17303" y="14984"/>
                      <a:pt x="17265" y="14924"/>
                      <a:pt x="17262" y="14857"/>
                    </a:cubicBezTo>
                    <a:cubicBezTo>
                      <a:pt x="17265" y="14804"/>
                      <a:pt x="17277" y="14752"/>
                      <a:pt x="17296" y="14704"/>
                    </a:cubicBezTo>
                    <a:cubicBezTo>
                      <a:pt x="17318" y="14649"/>
                      <a:pt x="17350" y="14599"/>
                      <a:pt x="17390" y="14559"/>
                    </a:cubicBezTo>
                    <a:lnTo>
                      <a:pt x="17402" y="14408"/>
                    </a:lnTo>
                    <a:lnTo>
                      <a:pt x="17350" y="14299"/>
                    </a:lnTo>
                    <a:lnTo>
                      <a:pt x="17205" y="14265"/>
                    </a:lnTo>
                    <a:lnTo>
                      <a:pt x="17099" y="14410"/>
                    </a:lnTo>
                    <a:cubicBezTo>
                      <a:pt x="17077" y="14469"/>
                      <a:pt x="17043" y="14522"/>
                      <a:pt x="17001" y="14563"/>
                    </a:cubicBezTo>
                    <a:cubicBezTo>
                      <a:pt x="16963" y="14600"/>
                      <a:pt x="16919" y="14627"/>
                      <a:pt x="16872" y="14644"/>
                    </a:cubicBezTo>
                    <a:lnTo>
                      <a:pt x="16764" y="14827"/>
                    </a:lnTo>
                    <a:lnTo>
                      <a:pt x="16758" y="14963"/>
                    </a:lnTo>
                    <a:lnTo>
                      <a:pt x="16816" y="15102"/>
                    </a:lnTo>
                    <a:lnTo>
                      <a:pt x="16917" y="15189"/>
                    </a:lnTo>
                    <a:lnTo>
                      <a:pt x="16995" y="15259"/>
                    </a:lnTo>
                    <a:lnTo>
                      <a:pt x="17164" y="15392"/>
                    </a:lnTo>
                    <a:lnTo>
                      <a:pt x="17290" y="15494"/>
                    </a:lnTo>
                    <a:lnTo>
                      <a:pt x="17357" y="15555"/>
                    </a:lnTo>
                    <a:lnTo>
                      <a:pt x="17423" y="15686"/>
                    </a:lnTo>
                    <a:lnTo>
                      <a:pt x="17495" y="15781"/>
                    </a:lnTo>
                    <a:lnTo>
                      <a:pt x="17557" y="15857"/>
                    </a:lnTo>
                    <a:lnTo>
                      <a:pt x="17611" y="15968"/>
                    </a:lnTo>
                    <a:lnTo>
                      <a:pt x="17617" y="16099"/>
                    </a:lnTo>
                    <a:lnTo>
                      <a:pt x="17637" y="16277"/>
                    </a:lnTo>
                    <a:lnTo>
                      <a:pt x="17613" y="16444"/>
                    </a:lnTo>
                    <a:lnTo>
                      <a:pt x="17583" y="16550"/>
                    </a:lnTo>
                    <a:lnTo>
                      <a:pt x="17433" y="16695"/>
                    </a:lnTo>
                    <a:lnTo>
                      <a:pt x="17264" y="16800"/>
                    </a:lnTo>
                    <a:lnTo>
                      <a:pt x="17168" y="16910"/>
                    </a:lnTo>
                    <a:cubicBezTo>
                      <a:pt x="17158" y="16955"/>
                      <a:pt x="17146" y="16999"/>
                      <a:pt x="17134" y="17042"/>
                    </a:cubicBezTo>
                    <a:cubicBezTo>
                      <a:pt x="17110" y="17127"/>
                      <a:pt x="17082" y="17210"/>
                      <a:pt x="17050" y="17292"/>
                    </a:cubicBezTo>
                    <a:lnTo>
                      <a:pt x="16971" y="17416"/>
                    </a:lnTo>
                    <a:lnTo>
                      <a:pt x="16887" y="17476"/>
                    </a:lnTo>
                    <a:lnTo>
                      <a:pt x="16831" y="17382"/>
                    </a:lnTo>
                    <a:cubicBezTo>
                      <a:pt x="16842" y="17347"/>
                      <a:pt x="16850" y="17310"/>
                      <a:pt x="16855" y="17273"/>
                    </a:cubicBezTo>
                    <a:cubicBezTo>
                      <a:pt x="16863" y="17213"/>
                      <a:pt x="16863" y="17153"/>
                      <a:pt x="16855" y="17093"/>
                    </a:cubicBezTo>
                    <a:lnTo>
                      <a:pt x="16716" y="17130"/>
                    </a:lnTo>
                    <a:cubicBezTo>
                      <a:pt x="16720" y="17165"/>
                      <a:pt x="16703" y="17199"/>
                      <a:pt x="16674" y="17213"/>
                    </a:cubicBezTo>
                    <a:cubicBezTo>
                      <a:pt x="16638" y="17230"/>
                      <a:pt x="16597" y="17212"/>
                      <a:pt x="16581" y="17171"/>
                    </a:cubicBezTo>
                    <a:lnTo>
                      <a:pt x="16484" y="17088"/>
                    </a:lnTo>
                    <a:lnTo>
                      <a:pt x="16420" y="16906"/>
                    </a:lnTo>
                    <a:lnTo>
                      <a:pt x="16345" y="16885"/>
                    </a:lnTo>
                    <a:lnTo>
                      <a:pt x="16272" y="16837"/>
                    </a:lnTo>
                    <a:cubicBezTo>
                      <a:pt x="16239" y="16823"/>
                      <a:pt x="16205" y="16811"/>
                      <a:pt x="16170" y="16802"/>
                    </a:cubicBezTo>
                    <a:cubicBezTo>
                      <a:pt x="16116" y="16788"/>
                      <a:pt x="16061" y="16781"/>
                      <a:pt x="16005" y="16781"/>
                    </a:cubicBezTo>
                    <a:cubicBezTo>
                      <a:pt x="15991" y="16748"/>
                      <a:pt x="15965" y="16723"/>
                      <a:pt x="15934" y="16714"/>
                    </a:cubicBezTo>
                    <a:cubicBezTo>
                      <a:pt x="15886" y="16700"/>
                      <a:pt x="15835" y="16726"/>
                      <a:pt x="15811" y="16776"/>
                    </a:cubicBezTo>
                    <a:lnTo>
                      <a:pt x="15872" y="16973"/>
                    </a:lnTo>
                    <a:cubicBezTo>
                      <a:pt x="15869" y="17007"/>
                      <a:pt x="15863" y="17041"/>
                      <a:pt x="15854" y="17074"/>
                    </a:cubicBezTo>
                    <a:cubicBezTo>
                      <a:pt x="15840" y="17130"/>
                      <a:pt x="15819" y="17183"/>
                      <a:pt x="15792" y="17232"/>
                    </a:cubicBezTo>
                    <a:lnTo>
                      <a:pt x="15763" y="17357"/>
                    </a:lnTo>
                    <a:lnTo>
                      <a:pt x="15740" y="17479"/>
                    </a:lnTo>
                    <a:lnTo>
                      <a:pt x="15788" y="17534"/>
                    </a:lnTo>
                    <a:lnTo>
                      <a:pt x="15856" y="17571"/>
                    </a:lnTo>
                    <a:lnTo>
                      <a:pt x="15904" y="17640"/>
                    </a:lnTo>
                    <a:lnTo>
                      <a:pt x="16048" y="17874"/>
                    </a:lnTo>
                    <a:lnTo>
                      <a:pt x="16109" y="17999"/>
                    </a:lnTo>
                    <a:lnTo>
                      <a:pt x="16227" y="17999"/>
                    </a:lnTo>
                    <a:lnTo>
                      <a:pt x="16289" y="17992"/>
                    </a:lnTo>
                    <a:lnTo>
                      <a:pt x="16383" y="18054"/>
                    </a:lnTo>
                    <a:lnTo>
                      <a:pt x="16450" y="18110"/>
                    </a:lnTo>
                    <a:lnTo>
                      <a:pt x="16524" y="18154"/>
                    </a:lnTo>
                    <a:lnTo>
                      <a:pt x="16592" y="18218"/>
                    </a:lnTo>
                    <a:lnTo>
                      <a:pt x="16628" y="18311"/>
                    </a:lnTo>
                    <a:lnTo>
                      <a:pt x="16662" y="18452"/>
                    </a:lnTo>
                    <a:lnTo>
                      <a:pt x="16732" y="18566"/>
                    </a:lnTo>
                    <a:lnTo>
                      <a:pt x="16780" y="18628"/>
                    </a:lnTo>
                    <a:lnTo>
                      <a:pt x="16815" y="18695"/>
                    </a:lnTo>
                    <a:lnTo>
                      <a:pt x="16927" y="18920"/>
                    </a:lnTo>
                    <a:lnTo>
                      <a:pt x="16981" y="18961"/>
                    </a:lnTo>
                    <a:lnTo>
                      <a:pt x="16965" y="19077"/>
                    </a:lnTo>
                    <a:lnTo>
                      <a:pt x="16973" y="19201"/>
                    </a:lnTo>
                    <a:lnTo>
                      <a:pt x="16903" y="19278"/>
                    </a:lnTo>
                    <a:cubicBezTo>
                      <a:pt x="16882" y="19321"/>
                      <a:pt x="16837" y="19340"/>
                      <a:pt x="16796" y="19323"/>
                    </a:cubicBezTo>
                    <a:cubicBezTo>
                      <a:pt x="16774" y="19314"/>
                      <a:pt x="16756" y="19296"/>
                      <a:pt x="16746" y="19273"/>
                    </a:cubicBezTo>
                    <a:cubicBezTo>
                      <a:pt x="16736" y="19250"/>
                      <a:pt x="16733" y="19223"/>
                      <a:pt x="16740" y="19196"/>
                    </a:cubicBezTo>
                    <a:lnTo>
                      <a:pt x="16722" y="19351"/>
                    </a:lnTo>
                    <a:lnTo>
                      <a:pt x="16764" y="19424"/>
                    </a:lnTo>
                    <a:lnTo>
                      <a:pt x="16881" y="19424"/>
                    </a:lnTo>
                    <a:lnTo>
                      <a:pt x="16939" y="19512"/>
                    </a:lnTo>
                    <a:lnTo>
                      <a:pt x="16985" y="19572"/>
                    </a:lnTo>
                    <a:lnTo>
                      <a:pt x="17053" y="19471"/>
                    </a:lnTo>
                    <a:lnTo>
                      <a:pt x="17192" y="19424"/>
                    </a:lnTo>
                    <a:lnTo>
                      <a:pt x="17240" y="19524"/>
                    </a:lnTo>
                    <a:lnTo>
                      <a:pt x="17380" y="19549"/>
                    </a:lnTo>
                    <a:lnTo>
                      <a:pt x="17456" y="19452"/>
                    </a:lnTo>
                    <a:cubicBezTo>
                      <a:pt x="17476" y="19409"/>
                      <a:pt x="17517" y="19384"/>
                      <a:pt x="17559" y="19389"/>
                    </a:cubicBezTo>
                    <a:cubicBezTo>
                      <a:pt x="17608" y="19395"/>
                      <a:pt x="17647" y="19439"/>
                      <a:pt x="17653" y="19496"/>
                    </a:cubicBezTo>
                    <a:lnTo>
                      <a:pt x="17540" y="19602"/>
                    </a:lnTo>
                    <a:lnTo>
                      <a:pt x="17332" y="19651"/>
                    </a:lnTo>
                    <a:lnTo>
                      <a:pt x="17249" y="19678"/>
                    </a:lnTo>
                    <a:cubicBezTo>
                      <a:pt x="17248" y="19715"/>
                      <a:pt x="17246" y="19752"/>
                      <a:pt x="17243" y="19789"/>
                    </a:cubicBezTo>
                    <a:cubicBezTo>
                      <a:pt x="17239" y="19830"/>
                      <a:pt x="17233" y="19870"/>
                      <a:pt x="17224" y="19910"/>
                    </a:cubicBezTo>
                    <a:cubicBezTo>
                      <a:pt x="17200" y="19939"/>
                      <a:pt x="17182" y="19976"/>
                      <a:pt x="17175" y="20016"/>
                    </a:cubicBezTo>
                    <a:cubicBezTo>
                      <a:pt x="17167" y="20055"/>
                      <a:pt x="17168" y="20096"/>
                      <a:pt x="17179" y="20134"/>
                    </a:cubicBezTo>
                    <a:cubicBezTo>
                      <a:pt x="17194" y="20153"/>
                      <a:pt x="17215" y="20164"/>
                      <a:pt x="17237" y="20166"/>
                    </a:cubicBezTo>
                    <a:cubicBezTo>
                      <a:pt x="17273" y="20170"/>
                      <a:pt x="17306" y="20148"/>
                      <a:pt x="17339" y="20132"/>
                    </a:cubicBezTo>
                    <a:cubicBezTo>
                      <a:pt x="17390" y="20106"/>
                      <a:pt x="17443" y="20090"/>
                      <a:pt x="17498" y="20085"/>
                    </a:cubicBezTo>
                    <a:lnTo>
                      <a:pt x="17633" y="20097"/>
                    </a:lnTo>
                    <a:lnTo>
                      <a:pt x="17739" y="20097"/>
                    </a:lnTo>
                    <a:lnTo>
                      <a:pt x="17853" y="20055"/>
                    </a:lnTo>
                    <a:lnTo>
                      <a:pt x="17928" y="20016"/>
                    </a:lnTo>
                    <a:lnTo>
                      <a:pt x="18088" y="19882"/>
                    </a:lnTo>
                    <a:lnTo>
                      <a:pt x="18190" y="19861"/>
                    </a:lnTo>
                    <a:lnTo>
                      <a:pt x="18338" y="19813"/>
                    </a:lnTo>
                    <a:lnTo>
                      <a:pt x="18437" y="19787"/>
                    </a:lnTo>
                    <a:lnTo>
                      <a:pt x="18586" y="19718"/>
                    </a:lnTo>
                    <a:lnTo>
                      <a:pt x="18676" y="19738"/>
                    </a:lnTo>
                    <a:lnTo>
                      <a:pt x="18731" y="19812"/>
                    </a:lnTo>
                    <a:lnTo>
                      <a:pt x="18828" y="19784"/>
                    </a:lnTo>
                    <a:lnTo>
                      <a:pt x="18946" y="19749"/>
                    </a:lnTo>
                    <a:lnTo>
                      <a:pt x="19089" y="19668"/>
                    </a:lnTo>
                    <a:lnTo>
                      <a:pt x="19189" y="19585"/>
                    </a:lnTo>
                    <a:lnTo>
                      <a:pt x="19342" y="19469"/>
                    </a:lnTo>
                    <a:lnTo>
                      <a:pt x="19486" y="19425"/>
                    </a:lnTo>
                    <a:lnTo>
                      <a:pt x="19602" y="19377"/>
                    </a:lnTo>
                    <a:lnTo>
                      <a:pt x="19649" y="19317"/>
                    </a:lnTo>
                    <a:lnTo>
                      <a:pt x="19713" y="19254"/>
                    </a:lnTo>
                    <a:lnTo>
                      <a:pt x="19775" y="19215"/>
                    </a:lnTo>
                    <a:lnTo>
                      <a:pt x="19939" y="19129"/>
                    </a:lnTo>
                    <a:lnTo>
                      <a:pt x="19999" y="19053"/>
                    </a:lnTo>
                    <a:lnTo>
                      <a:pt x="20069" y="18977"/>
                    </a:lnTo>
                    <a:cubicBezTo>
                      <a:pt x="20101" y="18956"/>
                      <a:pt x="20134" y="18937"/>
                      <a:pt x="20167" y="18919"/>
                    </a:cubicBezTo>
                    <a:cubicBezTo>
                      <a:pt x="20238" y="18881"/>
                      <a:pt x="20311" y="18849"/>
                      <a:pt x="20386" y="18824"/>
                    </a:cubicBezTo>
                    <a:lnTo>
                      <a:pt x="20450" y="18785"/>
                    </a:lnTo>
                    <a:lnTo>
                      <a:pt x="20516" y="18669"/>
                    </a:lnTo>
                    <a:cubicBezTo>
                      <a:pt x="20515" y="18643"/>
                      <a:pt x="20519" y="18617"/>
                      <a:pt x="20528" y="18593"/>
                    </a:cubicBezTo>
                    <a:cubicBezTo>
                      <a:pt x="20549" y="18541"/>
                      <a:pt x="20591" y="18504"/>
                      <a:pt x="20641" y="18496"/>
                    </a:cubicBezTo>
                    <a:cubicBezTo>
                      <a:pt x="20669" y="18494"/>
                      <a:pt x="20697" y="18487"/>
                      <a:pt x="20723" y="18475"/>
                    </a:cubicBezTo>
                    <a:cubicBezTo>
                      <a:pt x="20775" y="18452"/>
                      <a:pt x="20819" y="18410"/>
                      <a:pt x="20850" y="18357"/>
                    </a:cubicBezTo>
                    <a:lnTo>
                      <a:pt x="20910" y="18315"/>
                    </a:lnTo>
                    <a:lnTo>
                      <a:pt x="20982" y="18211"/>
                    </a:lnTo>
                    <a:lnTo>
                      <a:pt x="21046" y="18112"/>
                    </a:lnTo>
                    <a:cubicBezTo>
                      <a:pt x="21062" y="18061"/>
                      <a:pt x="21082" y="18012"/>
                      <a:pt x="21106" y="17966"/>
                    </a:cubicBezTo>
                    <a:cubicBezTo>
                      <a:pt x="21136" y="17909"/>
                      <a:pt x="21173" y="17857"/>
                      <a:pt x="21214" y="17811"/>
                    </a:cubicBezTo>
                    <a:lnTo>
                      <a:pt x="21331" y="17756"/>
                    </a:lnTo>
                    <a:lnTo>
                      <a:pt x="21303" y="17850"/>
                    </a:lnTo>
                    <a:cubicBezTo>
                      <a:pt x="21282" y="17880"/>
                      <a:pt x="21261" y="17910"/>
                      <a:pt x="21240" y="17941"/>
                    </a:cubicBezTo>
                    <a:cubicBezTo>
                      <a:pt x="21206" y="17991"/>
                      <a:pt x="21173" y="18042"/>
                      <a:pt x="21140" y="18093"/>
                    </a:cubicBezTo>
                    <a:cubicBezTo>
                      <a:pt x="21111" y="18137"/>
                      <a:pt x="21081" y="18180"/>
                      <a:pt x="21049" y="18221"/>
                    </a:cubicBezTo>
                    <a:cubicBezTo>
                      <a:pt x="20946" y="18353"/>
                      <a:pt x="20827" y="18468"/>
                      <a:pt x="20695" y="18561"/>
                    </a:cubicBezTo>
                    <a:lnTo>
                      <a:pt x="20598" y="18658"/>
                    </a:lnTo>
                    <a:cubicBezTo>
                      <a:pt x="20607" y="18693"/>
                      <a:pt x="20609" y="18730"/>
                      <a:pt x="20604" y="18766"/>
                    </a:cubicBezTo>
                    <a:cubicBezTo>
                      <a:pt x="20588" y="18879"/>
                      <a:pt x="20510" y="18966"/>
                      <a:pt x="20411" y="18979"/>
                    </a:cubicBezTo>
                    <a:cubicBezTo>
                      <a:pt x="20376" y="19034"/>
                      <a:pt x="20343" y="19091"/>
                      <a:pt x="20311" y="19148"/>
                    </a:cubicBezTo>
                    <a:cubicBezTo>
                      <a:pt x="20282" y="19202"/>
                      <a:pt x="20253" y="19256"/>
                      <a:pt x="20215" y="19301"/>
                    </a:cubicBezTo>
                    <a:cubicBezTo>
                      <a:pt x="20184" y="19336"/>
                      <a:pt x="20148" y="19363"/>
                      <a:pt x="20108" y="19382"/>
                    </a:cubicBezTo>
                    <a:lnTo>
                      <a:pt x="19940" y="19354"/>
                    </a:lnTo>
                    <a:lnTo>
                      <a:pt x="20080" y="19165"/>
                    </a:lnTo>
                    <a:lnTo>
                      <a:pt x="20174" y="19137"/>
                    </a:lnTo>
                    <a:lnTo>
                      <a:pt x="20262" y="19012"/>
                    </a:lnTo>
                    <a:lnTo>
                      <a:pt x="20148" y="19047"/>
                    </a:lnTo>
                    <a:lnTo>
                      <a:pt x="20078" y="19082"/>
                    </a:lnTo>
                    <a:lnTo>
                      <a:pt x="19988" y="19179"/>
                    </a:lnTo>
                    <a:cubicBezTo>
                      <a:pt x="19967" y="19209"/>
                      <a:pt x="19943" y="19237"/>
                      <a:pt x="19916" y="19262"/>
                    </a:cubicBezTo>
                    <a:cubicBezTo>
                      <a:pt x="19878" y="19297"/>
                      <a:pt x="19835" y="19324"/>
                      <a:pt x="19791" y="19350"/>
                    </a:cubicBezTo>
                    <a:cubicBezTo>
                      <a:pt x="19751" y="19374"/>
                      <a:pt x="19711" y="19397"/>
                      <a:pt x="19671" y="19419"/>
                    </a:cubicBezTo>
                    <a:lnTo>
                      <a:pt x="19578" y="19463"/>
                    </a:lnTo>
                    <a:lnTo>
                      <a:pt x="19444" y="19530"/>
                    </a:lnTo>
                    <a:lnTo>
                      <a:pt x="19322" y="19620"/>
                    </a:lnTo>
                    <a:cubicBezTo>
                      <a:pt x="19275" y="19676"/>
                      <a:pt x="19222" y="19724"/>
                      <a:pt x="19165" y="19763"/>
                    </a:cubicBezTo>
                    <a:cubicBezTo>
                      <a:pt x="19107" y="19803"/>
                      <a:pt x="19045" y="19833"/>
                      <a:pt x="18980" y="19854"/>
                    </a:cubicBezTo>
                    <a:cubicBezTo>
                      <a:pt x="18942" y="19865"/>
                      <a:pt x="18904" y="19876"/>
                      <a:pt x="18866" y="19888"/>
                    </a:cubicBezTo>
                    <a:cubicBezTo>
                      <a:pt x="18783" y="19914"/>
                      <a:pt x="18699" y="19940"/>
                      <a:pt x="18617" y="19969"/>
                    </a:cubicBezTo>
                    <a:cubicBezTo>
                      <a:pt x="18571" y="19992"/>
                      <a:pt x="18524" y="20013"/>
                      <a:pt x="18476" y="20034"/>
                    </a:cubicBezTo>
                    <a:cubicBezTo>
                      <a:pt x="18431" y="20053"/>
                      <a:pt x="18386" y="20070"/>
                      <a:pt x="18340" y="20087"/>
                    </a:cubicBezTo>
                    <a:cubicBezTo>
                      <a:pt x="18309" y="20102"/>
                      <a:pt x="18278" y="20117"/>
                      <a:pt x="18247" y="20133"/>
                    </a:cubicBezTo>
                    <a:cubicBezTo>
                      <a:pt x="18182" y="20167"/>
                      <a:pt x="18117" y="20203"/>
                      <a:pt x="18053" y="20242"/>
                    </a:cubicBezTo>
                    <a:lnTo>
                      <a:pt x="17728" y="20325"/>
                    </a:lnTo>
                    <a:lnTo>
                      <a:pt x="17372" y="20415"/>
                    </a:lnTo>
                    <a:cubicBezTo>
                      <a:pt x="17344" y="20407"/>
                      <a:pt x="17315" y="20409"/>
                      <a:pt x="17288" y="20422"/>
                    </a:cubicBezTo>
                    <a:cubicBezTo>
                      <a:pt x="17235" y="20448"/>
                      <a:pt x="17202" y="20509"/>
                      <a:pt x="17204" y="20575"/>
                    </a:cubicBezTo>
                    <a:lnTo>
                      <a:pt x="17087" y="20483"/>
                    </a:lnTo>
                    <a:cubicBezTo>
                      <a:pt x="17061" y="20489"/>
                      <a:pt x="17034" y="20475"/>
                      <a:pt x="17021" y="20448"/>
                    </a:cubicBezTo>
                    <a:cubicBezTo>
                      <a:pt x="16997" y="20396"/>
                      <a:pt x="17028" y="20333"/>
                      <a:pt x="17079" y="20332"/>
                    </a:cubicBezTo>
                    <a:cubicBezTo>
                      <a:pt x="17065" y="20293"/>
                      <a:pt x="17036" y="20263"/>
                      <a:pt x="17001" y="20249"/>
                    </a:cubicBezTo>
                    <a:cubicBezTo>
                      <a:pt x="16951" y="20230"/>
                      <a:pt x="16897" y="20245"/>
                      <a:pt x="16861" y="20288"/>
                    </a:cubicBezTo>
                    <a:lnTo>
                      <a:pt x="16748" y="20281"/>
                    </a:lnTo>
                    <a:lnTo>
                      <a:pt x="16402" y="20084"/>
                    </a:lnTo>
                    <a:cubicBezTo>
                      <a:pt x="16357" y="20073"/>
                      <a:pt x="16314" y="20050"/>
                      <a:pt x="16279" y="20015"/>
                    </a:cubicBezTo>
                    <a:cubicBezTo>
                      <a:pt x="16239" y="19977"/>
                      <a:pt x="16209" y="19928"/>
                      <a:pt x="16192" y="19872"/>
                    </a:cubicBezTo>
                    <a:lnTo>
                      <a:pt x="16066" y="19698"/>
                    </a:lnTo>
                    <a:lnTo>
                      <a:pt x="15915" y="19517"/>
                    </a:lnTo>
                    <a:lnTo>
                      <a:pt x="15785" y="19421"/>
                    </a:lnTo>
                    <a:lnTo>
                      <a:pt x="15762" y="19360"/>
                    </a:lnTo>
                    <a:lnTo>
                      <a:pt x="15647" y="19258"/>
                    </a:lnTo>
                    <a:lnTo>
                      <a:pt x="15574" y="19232"/>
                    </a:lnTo>
                    <a:lnTo>
                      <a:pt x="15482" y="19232"/>
                    </a:lnTo>
                    <a:lnTo>
                      <a:pt x="15415" y="19294"/>
                    </a:lnTo>
                    <a:lnTo>
                      <a:pt x="15421" y="19158"/>
                    </a:lnTo>
                    <a:lnTo>
                      <a:pt x="15404" y="19068"/>
                    </a:lnTo>
                    <a:lnTo>
                      <a:pt x="15229" y="19019"/>
                    </a:lnTo>
                    <a:lnTo>
                      <a:pt x="15095" y="18950"/>
                    </a:lnTo>
                    <a:lnTo>
                      <a:pt x="15050" y="18841"/>
                    </a:lnTo>
                    <a:lnTo>
                      <a:pt x="14913" y="18702"/>
                    </a:lnTo>
                    <a:lnTo>
                      <a:pt x="14922" y="18563"/>
                    </a:lnTo>
                    <a:cubicBezTo>
                      <a:pt x="14944" y="18547"/>
                      <a:pt x="14969" y="18536"/>
                      <a:pt x="14995" y="18533"/>
                    </a:cubicBezTo>
                    <a:cubicBezTo>
                      <a:pt x="15045" y="18527"/>
                      <a:pt x="15094" y="18547"/>
                      <a:pt x="15130" y="18586"/>
                    </a:cubicBezTo>
                    <a:lnTo>
                      <a:pt x="15250" y="18579"/>
                    </a:lnTo>
                    <a:cubicBezTo>
                      <a:pt x="15275" y="18565"/>
                      <a:pt x="15303" y="18558"/>
                      <a:pt x="15331" y="18558"/>
                    </a:cubicBezTo>
                    <a:cubicBezTo>
                      <a:pt x="15371" y="18559"/>
                      <a:pt x="15410" y="18575"/>
                      <a:pt x="15441" y="18605"/>
                    </a:cubicBezTo>
                    <a:cubicBezTo>
                      <a:pt x="15463" y="18645"/>
                      <a:pt x="15493" y="18677"/>
                      <a:pt x="15529" y="18699"/>
                    </a:cubicBezTo>
                    <a:cubicBezTo>
                      <a:pt x="15566" y="18722"/>
                      <a:pt x="15608" y="18732"/>
                      <a:pt x="15648" y="18746"/>
                    </a:cubicBezTo>
                    <a:cubicBezTo>
                      <a:pt x="15700" y="18763"/>
                      <a:pt x="15751" y="18785"/>
                      <a:pt x="15800" y="18813"/>
                    </a:cubicBezTo>
                    <a:lnTo>
                      <a:pt x="15933" y="18847"/>
                    </a:lnTo>
                    <a:lnTo>
                      <a:pt x="16015" y="18921"/>
                    </a:lnTo>
                    <a:lnTo>
                      <a:pt x="16117" y="18979"/>
                    </a:lnTo>
                    <a:lnTo>
                      <a:pt x="16310" y="18979"/>
                    </a:lnTo>
                    <a:cubicBezTo>
                      <a:pt x="16320" y="18986"/>
                      <a:pt x="16331" y="18992"/>
                      <a:pt x="16342" y="18996"/>
                    </a:cubicBezTo>
                    <a:cubicBezTo>
                      <a:pt x="16366" y="19006"/>
                      <a:pt x="16392" y="19009"/>
                      <a:pt x="16417" y="19014"/>
                    </a:cubicBezTo>
                    <a:cubicBezTo>
                      <a:pt x="16466" y="19024"/>
                      <a:pt x="16514" y="19042"/>
                      <a:pt x="16559" y="19067"/>
                    </a:cubicBezTo>
                    <a:lnTo>
                      <a:pt x="16667" y="19019"/>
                    </a:lnTo>
                    <a:lnTo>
                      <a:pt x="16539" y="18952"/>
                    </a:lnTo>
                    <a:lnTo>
                      <a:pt x="16313" y="18910"/>
                    </a:lnTo>
                    <a:cubicBezTo>
                      <a:pt x="16263" y="18924"/>
                      <a:pt x="16210" y="18899"/>
                      <a:pt x="16184" y="18848"/>
                    </a:cubicBezTo>
                    <a:cubicBezTo>
                      <a:pt x="16164" y="18807"/>
                      <a:pt x="16164" y="18757"/>
                      <a:pt x="16184" y="18716"/>
                    </a:cubicBezTo>
                    <a:lnTo>
                      <a:pt x="16129" y="18671"/>
                    </a:lnTo>
                    <a:lnTo>
                      <a:pt x="16092" y="18488"/>
                    </a:lnTo>
                    <a:lnTo>
                      <a:pt x="16068" y="18412"/>
                    </a:lnTo>
                    <a:lnTo>
                      <a:pt x="15974" y="18266"/>
                    </a:lnTo>
                    <a:cubicBezTo>
                      <a:pt x="15960" y="18231"/>
                      <a:pt x="15942" y="18198"/>
                      <a:pt x="15920" y="18169"/>
                    </a:cubicBezTo>
                    <a:cubicBezTo>
                      <a:pt x="15869" y="18102"/>
                      <a:pt x="15800" y="18057"/>
                      <a:pt x="15725" y="18041"/>
                    </a:cubicBezTo>
                    <a:lnTo>
                      <a:pt x="15635" y="18014"/>
                    </a:lnTo>
                    <a:lnTo>
                      <a:pt x="15589" y="17891"/>
                    </a:lnTo>
                    <a:lnTo>
                      <a:pt x="15546" y="17748"/>
                    </a:lnTo>
                    <a:cubicBezTo>
                      <a:pt x="15546" y="17677"/>
                      <a:pt x="15546" y="17606"/>
                      <a:pt x="15546" y="17535"/>
                    </a:cubicBezTo>
                    <a:cubicBezTo>
                      <a:pt x="15546" y="17477"/>
                      <a:pt x="15546" y="17419"/>
                      <a:pt x="15546" y="17362"/>
                    </a:cubicBezTo>
                    <a:lnTo>
                      <a:pt x="15490" y="17248"/>
                    </a:lnTo>
                    <a:lnTo>
                      <a:pt x="15426" y="17149"/>
                    </a:lnTo>
                    <a:lnTo>
                      <a:pt x="15420" y="17056"/>
                    </a:lnTo>
                    <a:cubicBezTo>
                      <a:pt x="15443" y="17028"/>
                      <a:pt x="15460" y="16993"/>
                      <a:pt x="15468" y="16955"/>
                    </a:cubicBezTo>
                    <a:cubicBezTo>
                      <a:pt x="15479" y="16897"/>
                      <a:pt x="15471" y="16837"/>
                      <a:pt x="15456" y="16781"/>
                    </a:cubicBezTo>
                    <a:cubicBezTo>
                      <a:pt x="15434" y="16699"/>
                      <a:pt x="15398" y="16622"/>
                      <a:pt x="15365" y="16545"/>
                    </a:cubicBezTo>
                    <a:cubicBezTo>
                      <a:pt x="15338" y="16481"/>
                      <a:pt x="15312" y="16416"/>
                      <a:pt x="15287" y="16351"/>
                    </a:cubicBezTo>
                    <a:lnTo>
                      <a:pt x="15233" y="16185"/>
                    </a:lnTo>
                    <a:lnTo>
                      <a:pt x="15175" y="16127"/>
                    </a:lnTo>
                    <a:cubicBezTo>
                      <a:pt x="15141" y="16135"/>
                      <a:pt x="15110" y="16151"/>
                      <a:pt x="15082" y="16173"/>
                    </a:cubicBezTo>
                    <a:cubicBezTo>
                      <a:pt x="15049" y="16200"/>
                      <a:pt x="15022" y="16236"/>
                      <a:pt x="15004" y="16278"/>
                    </a:cubicBezTo>
                    <a:lnTo>
                      <a:pt x="14928" y="16337"/>
                    </a:lnTo>
                    <a:lnTo>
                      <a:pt x="14836" y="16416"/>
                    </a:lnTo>
                    <a:lnTo>
                      <a:pt x="14697" y="16436"/>
                    </a:lnTo>
                    <a:lnTo>
                      <a:pt x="14625" y="16429"/>
                    </a:lnTo>
                    <a:lnTo>
                      <a:pt x="14591" y="16219"/>
                    </a:lnTo>
                    <a:lnTo>
                      <a:pt x="14593" y="16108"/>
                    </a:lnTo>
                    <a:lnTo>
                      <a:pt x="14563" y="15944"/>
                    </a:lnTo>
                    <a:lnTo>
                      <a:pt x="14495" y="15830"/>
                    </a:lnTo>
                    <a:lnTo>
                      <a:pt x="14410" y="15736"/>
                    </a:lnTo>
                    <a:lnTo>
                      <a:pt x="14181" y="15569"/>
                    </a:lnTo>
                    <a:cubicBezTo>
                      <a:pt x="14143" y="15549"/>
                      <a:pt x="14110" y="15518"/>
                      <a:pt x="14084" y="15479"/>
                    </a:cubicBezTo>
                    <a:cubicBezTo>
                      <a:pt x="14040" y="15412"/>
                      <a:pt x="14022" y="15326"/>
                      <a:pt x="14034" y="15243"/>
                    </a:cubicBezTo>
                    <a:cubicBezTo>
                      <a:pt x="14035" y="15188"/>
                      <a:pt x="14019" y="15134"/>
                      <a:pt x="13989" y="15090"/>
                    </a:cubicBezTo>
                    <a:cubicBezTo>
                      <a:pt x="13954" y="15039"/>
                      <a:pt x="13903" y="15006"/>
                      <a:pt x="13847" y="14998"/>
                    </a:cubicBezTo>
                    <a:lnTo>
                      <a:pt x="13762" y="15095"/>
                    </a:lnTo>
                    <a:cubicBezTo>
                      <a:pt x="13736" y="15117"/>
                      <a:pt x="13710" y="15138"/>
                      <a:pt x="13683" y="15158"/>
                    </a:cubicBezTo>
                    <a:cubicBezTo>
                      <a:pt x="13641" y="15188"/>
                      <a:pt x="13598" y="15217"/>
                      <a:pt x="13554" y="15243"/>
                    </a:cubicBezTo>
                    <a:lnTo>
                      <a:pt x="13393" y="15305"/>
                    </a:lnTo>
                    <a:lnTo>
                      <a:pt x="13262" y="15351"/>
                    </a:lnTo>
                    <a:lnTo>
                      <a:pt x="13126" y="15337"/>
                    </a:lnTo>
                    <a:lnTo>
                      <a:pt x="13009" y="15358"/>
                    </a:lnTo>
                    <a:lnTo>
                      <a:pt x="12999" y="15465"/>
                    </a:lnTo>
                    <a:cubicBezTo>
                      <a:pt x="12993" y="15508"/>
                      <a:pt x="12981" y="15550"/>
                      <a:pt x="12962" y="15587"/>
                    </a:cubicBezTo>
                    <a:cubicBezTo>
                      <a:pt x="12930" y="15652"/>
                      <a:pt x="12881" y="15704"/>
                      <a:pt x="12823" y="15736"/>
                    </a:cubicBezTo>
                    <a:lnTo>
                      <a:pt x="12743" y="15796"/>
                    </a:lnTo>
                    <a:cubicBezTo>
                      <a:pt x="12724" y="15835"/>
                      <a:pt x="12701" y="15872"/>
                      <a:pt x="12675" y="15907"/>
                    </a:cubicBezTo>
                    <a:cubicBezTo>
                      <a:pt x="12628" y="15970"/>
                      <a:pt x="12572" y="16022"/>
                      <a:pt x="12518" y="16078"/>
                    </a:cubicBezTo>
                    <a:cubicBezTo>
                      <a:pt x="12477" y="16120"/>
                      <a:pt x="12437" y="16164"/>
                      <a:pt x="12399" y="16210"/>
                    </a:cubicBezTo>
                    <a:cubicBezTo>
                      <a:pt x="12372" y="16241"/>
                      <a:pt x="12343" y="16269"/>
                      <a:pt x="12311" y="16293"/>
                    </a:cubicBezTo>
                    <a:cubicBezTo>
                      <a:pt x="12277" y="16318"/>
                      <a:pt x="12240" y="16338"/>
                      <a:pt x="12202" y="16353"/>
                    </a:cubicBezTo>
                    <a:cubicBezTo>
                      <a:pt x="12152" y="16366"/>
                      <a:pt x="12105" y="16390"/>
                      <a:pt x="12063" y="16423"/>
                    </a:cubicBezTo>
                    <a:cubicBezTo>
                      <a:pt x="12018" y="16458"/>
                      <a:pt x="11980" y="16503"/>
                      <a:pt x="11950" y="16555"/>
                    </a:cubicBezTo>
                    <a:cubicBezTo>
                      <a:pt x="11893" y="16590"/>
                      <a:pt x="11836" y="16626"/>
                      <a:pt x="11779" y="16663"/>
                    </a:cubicBezTo>
                    <a:cubicBezTo>
                      <a:pt x="11737" y="16691"/>
                      <a:pt x="11695" y="16718"/>
                      <a:pt x="11653" y="16746"/>
                    </a:cubicBezTo>
                    <a:lnTo>
                      <a:pt x="11605" y="16813"/>
                    </a:lnTo>
                    <a:lnTo>
                      <a:pt x="11600" y="16987"/>
                    </a:lnTo>
                    <a:lnTo>
                      <a:pt x="11631" y="17158"/>
                    </a:lnTo>
                    <a:lnTo>
                      <a:pt x="11635" y="17311"/>
                    </a:lnTo>
                    <a:lnTo>
                      <a:pt x="11635" y="17490"/>
                    </a:lnTo>
                    <a:lnTo>
                      <a:pt x="11601" y="17658"/>
                    </a:lnTo>
                    <a:lnTo>
                      <a:pt x="11601" y="17846"/>
                    </a:lnTo>
                    <a:lnTo>
                      <a:pt x="11545" y="17992"/>
                    </a:lnTo>
                    <a:cubicBezTo>
                      <a:pt x="11502" y="17998"/>
                      <a:pt x="11463" y="18023"/>
                      <a:pt x="11436" y="18061"/>
                    </a:cubicBezTo>
                    <a:cubicBezTo>
                      <a:pt x="11389" y="18127"/>
                      <a:pt x="11384" y="18220"/>
                      <a:pt x="11423" y="18293"/>
                    </a:cubicBezTo>
                    <a:cubicBezTo>
                      <a:pt x="11408" y="18312"/>
                      <a:pt x="11392" y="18330"/>
                      <a:pt x="11374" y="18346"/>
                    </a:cubicBezTo>
                    <a:cubicBezTo>
                      <a:pt x="11337" y="18380"/>
                      <a:pt x="11294" y="18406"/>
                      <a:pt x="11249" y="18422"/>
                    </a:cubicBezTo>
                    <a:lnTo>
                      <a:pt x="11126" y="18475"/>
                    </a:lnTo>
                    <a:lnTo>
                      <a:pt x="11059" y="18480"/>
                    </a:lnTo>
                    <a:lnTo>
                      <a:pt x="10976" y="18431"/>
                    </a:lnTo>
                    <a:lnTo>
                      <a:pt x="10881" y="18320"/>
                    </a:lnTo>
                    <a:lnTo>
                      <a:pt x="10821" y="18218"/>
                    </a:lnTo>
                    <a:lnTo>
                      <a:pt x="10773" y="18044"/>
                    </a:lnTo>
                    <a:lnTo>
                      <a:pt x="10756" y="17922"/>
                    </a:lnTo>
                    <a:lnTo>
                      <a:pt x="10676" y="17775"/>
                    </a:lnTo>
                    <a:lnTo>
                      <a:pt x="10591" y="17699"/>
                    </a:lnTo>
                    <a:lnTo>
                      <a:pt x="10518" y="17512"/>
                    </a:lnTo>
                    <a:lnTo>
                      <a:pt x="10459" y="17386"/>
                    </a:lnTo>
                    <a:lnTo>
                      <a:pt x="10429" y="17283"/>
                    </a:lnTo>
                    <a:cubicBezTo>
                      <a:pt x="10421" y="17238"/>
                      <a:pt x="10409" y="17195"/>
                      <a:pt x="10393" y="17153"/>
                    </a:cubicBezTo>
                    <a:cubicBezTo>
                      <a:pt x="10371" y="17098"/>
                      <a:pt x="10343" y="17047"/>
                      <a:pt x="10309" y="17001"/>
                    </a:cubicBezTo>
                    <a:lnTo>
                      <a:pt x="10248" y="16876"/>
                    </a:lnTo>
                    <a:lnTo>
                      <a:pt x="10194" y="16723"/>
                    </a:lnTo>
                    <a:lnTo>
                      <a:pt x="10118" y="16387"/>
                    </a:lnTo>
                    <a:lnTo>
                      <a:pt x="10118" y="16125"/>
                    </a:lnTo>
                    <a:cubicBezTo>
                      <a:pt x="10118" y="16079"/>
                      <a:pt x="10118" y="16033"/>
                      <a:pt x="10118" y="15987"/>
                    </a:cubicBezTo>
                    <a:cubicBezTo>
                      <a:pt x="10117" y="15897"/>
                      <a:pt x="10115" y="15808"/>
                      <a:pt x="10112" y="15718"/>
                    </a:cubicBezTo>
                    <a:lnTo>
                      <a:pt x="10021" y="15510"/>
                    </a:lnTo>
                    <a:lnTo>
                      <a:pt x="9917" y="15473"/>
                    </a:lnTo>
                    <a:lnTo>
                      <a:pt x="9807" y="15540"/>
                    </a:lnTo>
                    <a:lnTo>
                      <a:pt x="9702" y="15576"/>
                    </a:lnTo>
                    <a:lnTo>
                      <a:pt x="9604" y="15501"/>
                    </a:lnTo>
                    <a:lnTo>
                      <a:pt x="9518" y="15434"/>
                    </a:lnTo>
                    <a:lnTo>
                      <a:pt x="9354" y="15318"/>
                    </a:lnTo>
                    <a:lnTo>
                      <a:pt x="9312" y="15235"/>
                    </a:lnTo>
                    <a:lnTo>
                      <a:pt x="9320" y="15135"/>
                    </a:lnTo>
                    <a:lnTo>
                      <a:pt x="9349" y="15043"/>
                    </a:lnTo>
                    <a:lnTo>
                      <a:pt x="9252" y="14925"/>
                    </a:lnTo>
                    <a:cubicBezTo>
                      <a:pt x="9222" y="14896"/>
                      <a:pt x="9191" y="14869"/>
                      <a:pt x="9159" y="14844"/>
                    </a:cubicBezTo>
                    <a:cubicBezTo>
                      <a:pt x="9113" y="14807"/>
                      <a:pt x="9066" y="14774"/>
                      <a:pt x="9016" y="14744"/>
                    </a:cubicBezTo>
                    <a:lnTo>
                      <a:pt x="9004" y="14578"/>
                    </a:lnTo>
                    <a:lnTo>
                      <a:pt x="8867" y="14351"/>
                    </a:lnTo>
                    <a:lnTo>
                      <a:pt x="8718" y="14337"/>
                    </a:lnTo>
                    <a:lnTo>
                      <a:pt x="8446" y="14318"/>
                    </a:lnTo>
                    <a:lnTo>
                      <a:pt x="8237" y="14290"/>
                    </a:lnTo>
                    <a:lnTo>
                      <a:pt x="8129" y="14235"/>
                    </a:lnTo>
                    <a:lnTo>
                      <a:pt x="8021" y="14242"/>
                    </a:lnTo>
                    <a:cubicBezTo>
                      <a:pt x="7979" y="14277"/>
                      <a:pt x="7925" y="14284"/>
                      <a:pt x="7876" y="14263"/>
                    </a:cubicBezTo>
                    <a:cubicBezTo>
                      <a:pt x="7829" y="14242"/>
                      <a:pt x="7794" y="14195"/>
                      <a:pt x="7782" y="14138"/>
                    </a:cubicBezTo>
                    <a:cubicBezTo>
                      <a:pt x="7742" y="14107"/>
                      <a:pt x="7698" y="14084"/>
                      <a:pt x="7652" y="14068"/>
                    </a:cubicBezTo>
                    <a:cubicBezTo>
                      <a:pt x="7569" y="14040"/>
                      <a:pt x="7482" y="14038"/>
                      <a:pt x="7399" y="14061"/>
                    </a:cubicBezTo>
                    <a:lnTo>
                      <a:pt x="7248" y="13904"/>
                    </a:lnTo>
                    <a:lnTo>
                      <a:pt x="7291" y="13677"/>
                    </a:lnTo>
                    <a:lnTo>
                      <a:pt x="7244" y="13548"/>
                    </a:lnTo>
                    <a:lnTo>
                      <a:pt x="7098" y="13580"/>
                    </a:lnTo>
                    <a:lnTo>
                      <a:pt x="6814" y="13580"/>
                    </a:lnTo>
                    <a:lnTo>
                      <a:pt x="6626" y="13386"/>
                    </a:lnTo>
                    <a:lnTo>
                      <a:pt x="6541" y="13238"/>
                    </a:lnTo>
                    <a:cubicBezTo>
                      <a:pt x="6526" y="13193"/>
                      <a:pt x="6503" y="13152"/>
                      <a:pt x="6473" y="13118"/>
                    </a:cubicBezTo>
                    <a:cubicBezTo>
                      <a:pt x="6437" y="13076"/>
                      <a:pt x="6392" y="13046"/>
                      <a:pt x="6343" y="13030"/>
                    </a:cubicBezTo>
                    <a:cubicBezTo>
                      <a:pt x="6344" y="12983"/>
                      <a:pt x="6342" y="12936"/>
                      <a:pt x="6337" y="12889"/>
                    </a:cubicBezTo>
                    <a:cubicBezTo>
                      <a:pt x="6329" y="12807"/>
                      <a:pt x="6313" y="12726"/>
                      <a:pt x="6283" y="12651"/>
                    </a:cubicBezTo>
                    <a:cubicBezTo>
                      <a:pt x="6249" y="12563"/>
                      <a:pt x="6198" y="12485"/>
                      <a:pt x="6130" y="12429"/>
                    </a:cubicBezTo>
                    <a:cubicBezTo>
                      <a:pt x="6082" y="12389"/>
                      <a:pt x="6027" y="12361"/>
                      <a:pt x="5969" y="12348"/>
                    </a:cubicBezTo>
                    <a:lnTo>
                      <a:pt x="5954" y="12542"/>
                    </a:lnTo>
                    <a:cubicBezTo>
                      <a:pt x="5965" y="12594"/>
                      <a:pt x="5973" y="12648"/>
                      <a:pt x="5978" y="12701"/>
                    </a:cubicBezTo>
                    <a:cubicBezTo>
                      <a:pt x="5984" y="12772"/>
                      <a:pt x="5984" y="12842"/>
                      <a:pt x="5978" y="12912"/>
                    </a:cubicBezTo>
                    <a:cubicBezTo>
                      <a:pt x="6004" y="12980"/>
                      <a:pt x="6023" y="13052"/>
                      <a:pt x="6034" y="13125"/>
                    </a:cubicBezTo>
                    <a:cubicBezTo>
                      <a:pt x="6046" y="13201"/>
                      <a:pt x="6049" y="13278"/>
                      <a:pt x="6044" y="13354"/>
                    </a:cubicBezTo>
                    <a:cubicBezTo>
                      <a:pt x="6021" y="13399"/>
                      <a:pt x="6033" y="13457"/>
                      <a:pt x="6073" y="13484"/>
                    </a:cubicBezTo>
                    <a:cubicBezTo>
                      <a:pt x="6141" y="13530"/>
                      <a:pt x="6224" y="13462"/>
                      <a:pt x="6209" y="13373"/>
                    </a:cubicBezTo>
                    <a:cubicBezTo>
                      <a:pt x="6230" y="13352"/>
                      <a:pt x="6260" y="13347"/>
                      <a:pt x="6285" y="13359"/>
                    </a:cubicBezTo>
                    <a:cubicBezTo>
                      <a:pt x="6362" y="13396"/>
                      <a:pt x="6358" y="13523"/>
                      <a:pt x="6279" y="13554"/>
                    </a:cubicBezTo>
                    <a:lnTo>
                      <a:pt x="6257" y="13760"/>
                    </a:lnTo>
                    <a:lnTo>
                      <a:pt x="6330" y="13908"/>
                    </a:lnTo>
                    <a:lnTo>
                      <a:pt x="6470" y="13915"/>
                    </a:lnTo>
                    <a:lnTo>
                      <a:pt x="6606" y="13928"/>
                    </a:lnTo>
                    <a:lnTo>
                      <a:pt x="6799" y="13928"/>
                    </a:lnTo>
                    <a:cubicBezTo>
                      <a:pt x="6828" y="13893"/>
                      <a:pt x="6859" y="13860"/>
                      <a:pt x="6892" y="13829"/>
                    </a:cubicBezTo>
                    <a:cubicBezTo>
                      <a:pt x="6935" y="13787"/>
                      <a:pt x="6980" y="13750"/>
                      <a:pt x="7028" y="13717"/>
                    </a:cubicBezTo>
                    <a:lnTo>
                      <a:pt x="7153" y="13697"/>
                    </a:lnTo>
                    <a:lnTo>
                      <a:pt x="7172" y="13798"/>
                    </a:lnTo>
                    <a:lnTo>
                      <a:pt x="7108" y="13909"/>
                    </a:lnTo>
                    <a:cubicBezTo>
                      <a:pt x="7092" y="13956"/>
                      <a:pt x="7092" y="14008"/>
                      <a:pt x="7108" y="14055"/>
                    </a:cubicBezTo>
                    <a:cubicBezTo>
                      <a:pt x="7129" y="14115"/>
                      <a:pt x="7173" y="14159"/>
                      <a:pt x="7227" y="14175"/>
                    </a:cubicBezTo>
                    <a:lnTo>
                      <a:pt x="7468" y="14356"/>
                    </a:lnTo>
                    <a:lnTo>
                      <a:pt x="7490" y="14477"/>
                    </a:lnTo>
                    <a:lnTo>
                      <a:pt x="7524" y="14583"/>
                    </a:lnTo>
                    <a:cubicBezTo>
                      <a:pt x="7554" y="14623"/>
                      <a:pt x="7576" y="14671"/>
                      <a:pt x="7586" y="14722"/>
                    </a:cubicBezTo>
                    <a:cubicBezTo>
                      <a:pt x="7597" y="14771"/>
                      <a:pt x="7597" y="14823"/>
                      <a:pt x="7586" y="14873"/>
                    </a:cubicBezTo>
                    <a:lnTo>
                      <a:pt x="7532" y="14967"/>
                    </a:lnTo>
                    <a:lnTo>
                      <a:pt x="7433" y="15055"/>
                    </a:lnTo>
                    <a:lnTo>
                      <a:pt x="7433" y="15138"/>
                    </a:lnTo>
                    <a:lnTo>
                      <a:pt x="7363" y="15180"/>
                    </a:lnTo>
                    <a:lnTo>
                      <a:pt x="7303" y="15145"/>
                    </a:lnTo>
                    <a:lnTo>
                      <a:pt x="7229" y="15249"/>
                    </a:lnTo>
                    <a:lnTo>
                      <a:pt x="7223" y="15376"/>
                    </a:lnTo>
                    <a:lnTo>
                      <a:pt x="7123" y="15465"/>
                    </a:lnTo>
                    <a:lnTo>
                      <a:pt x="7038" y="15486"/>
                    </a:lnTo>
                    <a:lnTo>
                      <a:pt x="6978" y="15576"/>
                    </a:lnTo>
                    <a:lnTo>
                      <a:pt x="6918" y="15614"/>
                    </a:lnTo>
                    <a:cubicBezTo>
                      <a:pt x="6866" y="15614"/>
                      <a:pt x="6815" y="15617"/>
                      <a:pt x="6763" y="15621"/>
                    </a:cubicBezTo>
                    <a:cubicBezTo>
                      <a:pt x="6681" y="15628"/>
                      <a:pt x="6598" y="15641"/>
                      <a:pt x="6517" y="15660"/>
                    </a:cubicBezTo>
                    <a:lnTo>
                      <a:pt x="6396" y="15693"/>
                    </a:lnTo>
                    <a:lnTo>
                      <a:pt x="6267" y="15714"/>
                    </a:lnTo>
                    <a:lnTo>
                      <a:pt x="6183" y="15748"/>
                    </a:lnTo>
                    <a:lnTo>
                      <a:pt x="6093" y="15845"/>
                    </a:lnTo>
                    <a:lnTo>
                      <a:pt x="5982" y="15896"/>
                    </a:lnTo>
                    <a:lnTo>
                      <a:pt x="5844" y="15903"/>
                    </a:lnTo>
                    <a:lnTo>
                      <a:pt x="5726" y="15903"/>
                    </a:lnTo>
                    <a:cubicBezTo>
                      <a:pt x="5691" y="15908"/>
                      <a:pt x="5656" y="15915"/>
                      <a:pt x="5622" y="15924"/>
                    </a:cubicBezTo>
                    <a:cubicBezTo>
                      <a:pt x="5554" y="15941"/>
                      <a:pt x="5488" y="15964"/>
                      <a:pt x="5423" y="15993"/>
                    </a:cubicBezTo>
                    <a:cubicBezTo>
                      <a:pt x="5367" y="15995"/>
                      <a:pt x="5310" y="15992"/>
                      <a:pt x="5253" y="15986"/>
                    </a:cubicBezTo>
                    <a:cubicBezTo>
                      <a:pt x="5188" y="15980"/>
                      <a:pt x="5123" y="15968"/>
                      <a:pt x="5059" y="15952"/>
                    </a:cubicBezTo>
                    <a:lnTo>
                      <a:pt x="4827" y="15910"/>
                    </a:lnTo>
                    <a:lnTo>
                      <a:pt x="4622" y="15910"/>
                    </a:lnTo>
                    <a:lnTo>
                      <a:pt x="4537" y="15972"/>
                    </a:lnTo>
                    <a:cubicBezTo>
                      <a:pt x="4532" y="16014"/>
                      <a:pt x="4535" y="16057"/>
                      <a:pt x="4547" y="16098"/>
                    </a:cubicBezTo>
                    <a:cubicBezTo>
                      <a:pt x="4560" y="16143"/>
                      <a:pt x="4583" y="16184"/>
                      <a:pt x="4608" y="16223"/>
                    </a:cubicBezTo>
                    <a:cubicBezTo>
                      <a:pt x="4649" y="16284"/>
                      <a:pt x="4694" y="16339"/>
                      <a:pt x="4745" y="16389"/>
                    </a:cubicBezTo>
                    <a:cubicBezTo>
                      <a:pt x="4786" y="16422"/>
                      <a:pt x="4834" y="16443"/>
                      <a:pt x="4883" y="16452"/>
                    </a:cubicBezTo>
                    <a:cubicBezTo>
                      <a:pt x="4971" y="16467"/>
                      <a:pt x="5061" y="16441"/>
                      <a:pt x="5149" y="16456"/>
                    </a:cubicBezTo>
                    <a:cubicBezTo>
                      <a:pt x="5202" y="16466"/>
                      <a:pt x="5253" y="16491"/>
                      <a:pt x="5303" y="16514"/>
                    </a:cubicBezTo>
                    <a:cubicBezTo>
                      <a:pt x="5349" y="16535"/>
                      <a:pt x="5394" y="16555"/>
                      <a:pt x="5440" y="16574"/>
                    </a:cubicBezTo>
                    <a:lnTo>
                      <a:pt x="5559" y="16588"/>
                    </a:lnTo>
                    <a:cubicBezTo>
                      <a:pt x="5605" y="16588"/>
                      <a:pt x="5651" y="16590"/>
                      <a:pt x="5697" y="16595"/>
                    </a:cubicBezTo>
                    <a:cubicBezTo>
                      <a:pt x="5754" y="16601"/>
                      <a:pt x="5811" y="16611"/>
                      <a:pt x="5867" y="16625"/>
                    </a:cubicBezTo>
                    <a:lnTo>
                      <a:pt x="5903" y="16764"/>
                    </a:lnTo>
                    <a:lnTo>
                      <a:pt x="5885" y="16889"/>
                    </a:lnTo>
                    <a:lnTo>
                      <a:pt x="5903" y="16977"/>
                    </a:lnTo>
                    <a:lnTo>
                      <a:pt x="5791" y="17080"/>
                    </a:lnTo>
                    <a:lnTo>
                      <a:pt x="5755" y="17189"/>
                    </a:lnTo>
                    <a:lnTo>
                      <a:pt x="5710" y="17363"/>
                    </a:lnTo>
                    <a:lnTo>
                      <a:pt x="5654" y="17453"/>
                    </a:lnTo>
                    <a:lnTo>
                      <a:pt x="5570" y="17552"/>
                    </a:lnTo>
                    <a:lnTo>
                      <a:pt x="5524" y="17638"/>
                    </a:lnTo>
                    <a:lnTo>
                      <a:pt x="5430" y="17728"/>
                    </a:lnTo>
                    <a:lnTo>
                      <a:pt x="5378" y="17827"/>
                    </a:lnTo>
                    <a:lnTo>
                      <a:pt x="5329" y="17901"/>
                    </a:lnTo>
                    <a:lnTo>
                      <a:pt x="5285" y="17947"/>
                    </a:lnTo>
                    <a:lnTo>
                      <a:pt x="5207" y="18030"/>
                    </a:lnTo>
                    <a:lnTo>
                      <a:pt x="5088" y="18145"/>
                    </a:lnTo>
                    <a:lnTo>
                      <a:pt x="4891" y="18247"/>
                    </a:lnTo>
                    <a:lnTo>
                      <a:pt x="4765" y="18267"/>
                    </a:lnTo>
                    <a:lnTo>
                      <a:pt x="4622" y="18360"/>
                    </a:lnTo>
                    <a:lnTo>
                      <a:pt x="4507" y="18429"/>
                    </a:lnTo>
                    <a:cubicBezTo>
                      <a:pt x="4459" y="18470"/>
                      <a:pt x="4409" y="18508"/>
                      <a:pt x="4358" y="18544"/>
                    </a:cubicBezTo>
                    <a:cubicBezTo>
                      <a:pt x="4311" y="18577"/>
                      <a:pt x="4263" y="18608"/>
                      <a:pt x="4214" y="18637"/>
                    </a:cubicBezTo>
                    <a:lnTo>
                      <a:pt x="4051" y="18720"/>
                    </a:lnTo>
                    <a:lnTo>
                      <a:pt x="4029" y="18928"/>
                    </a:lnTo>
                    <a:cubicBezTo>
                      <a:pt x="3996" y="18947"/>
                      <a:pt x="3969" y="18975"/>
                      <a:pt x="3951" y="19011"/>
                    </a:cubicBezTo>
                    <a:cubicBezTo>
                      <a:pt x="3923" y="19064"/>
                      <a:pt x="3916" y="19128"/>
                      <a:pt x="3932" y="19187"/>
                    </a:cubicBezTo>
                    <a:lnTo>
                      <a:pt x="4003" y="19338"/>
                    </a:lnTo>
                    <a:lnTo>
                      <a:pt x="4019" y="19497"/>
                    </a:lnTo>
                    <a:lnTo>
                      <a:pt x="4013" y="19585"/>
                    </a:lnTo>
                    <a:lnTo>
                      <a:pt x="4214" y="19924"/>
                    </a:lnTo>
                    <a:lnTo>
                      <a:pt x="4298" y="20091"/>
                    </a:lnTo>
                    <a:lnTo>
                      <a:pt x="4246" y="20160"/>
                    </a:lnTo>
                    <a:cubicBezTo>
                      <a:pt x="4252" y="20198"/>
                      <a:pt x="4262" y="20234"/>
                      <a:pt x="4276" y="20269"/>
                    </a:cubicBezTo>
                    <a:cubicBezTo>
                      <a:pt x="4297" y="20321"/>
                      <a:pt x="4326" y="20368"/>
                      <a:pt x="4362" y="20407"/>
                    </a:cubicBezTo>
                    <a:cubicBezTo>
                      <a:pt x="4384" y="20460"/>
                      <a:pt x="4408" y="20511"/>
                      <a:pt x="4435" y="20560"/>
                    </a:cubicBezTo>
                    <a:cubicBezTo>
                      <a:pt x="4461" y="20609"/>
                      <a:pt x="4490" y="20657"/>
                      <a:pt x="4509" y="20711"/>
                    </a:cubicBezTo>
                    <a:cubicBezTo>
                      <a:pt x="4528" y="20764"/>
                      <a:pt x="4538" y="20821"/>
                      <a:pt x="4537" y="20879"/>
                    </a:cubicBezTo>
                    <a:cubicBezTo>
                      <a:pt x="4491" y="20895"/>
                      <a:pt x="4442" y="20897"/>
                      <a:pt x="4394" y="20886"/>
                    </a:cubicBezTo>
                    <a:cubicBezTo>
                      <a:pt x="4338" y="20872"/>
                      <a:pt x="4284" y="20839"/>
                      <a:pt x="4226" y="20844"/>
                    </a:cubicBezTo>
                    <a:cubicBezTo>
                      <a:pt x="4059" y="20859"/>
                      <a:pt x="3988" y="21097"/>
                      <a:pt x="4114" y="21226"/>
                    </a:cubicBezTo>
                    <a:lnTo>
                      <a:pt x="4334" y="21600"/>
                    </a:lnTo>
                    <a:cubicBezTo>
                      <a:pt x="2302" y="19692"/>
                      <a:pt x="881" y="17057"/>
                      <a:pt x="296" y="14112"/>
                    </a:cubicBezTo>
                    <a:cubicBezTo>
                      <a:pt x="-269" y="11265"/>
                      <a:pt x="-20" y="8283"/>
                      <a:pt x="1006" y="5612"/>
                    </a:cubicBezTo>
                    <a:lnTo>
                      <a:pt x="1246" y="5877"/>
                    </a:lnTo>
                    <a:lnTo>
                      <a:pt x="1393" y="5923"/>
                    </a:lnTo>
                    <a:lnTo>
                      <a:pt x="1444" y="5803"/>
                    </a:lnTo>
                    <a:lnTo>
                      <a:pt x="1572" y="5553"/>
                    </a:lnTo>
                    <a:cubicBezTo>
                      <a:pt x="1602" y="5549"/>
                      <a:pt x="1631" y="5546"/>
                      <a:pt x="1660" y="5543"/>
                    </a:cubicBezTo>
                    <a:cubicBezTo>
                      <a:pt x="1709" y="5539"/>
                      <a:pt x="1759" y="5538"/>
                      <a:pt x="1805" y="5559"/>
                    </a:cubicBezTo>
                    <a:cubicBezTo>
                      <a:pt x="1864" y="5586"/>
                      <a:pt x="1906" y="5647"/>
                      <a:pt x="1916" y="5720"/>
                    </a:cubicBezTo>
                    <a:lnTo>
                      <a:pt x="2039" y="6093"/>
                    </a:lnTo>
                    <a:lnTo>
                      <a:pt x="2184" y="6323"/>
                    </a:lnTo>
                    <a:lnTo>
                      <a:pt x="2296" y="6527"/>
                    </a:lnTo>
                    <a:lnTo>
                      <a:pt x="2288" y="6750"/>
                    </a:lnTo>
                    <a:lnTo>
                      <a:pt x="2411" y="6885"/>
                    </a:lnTo>
                    <a:lnTo>
                      <a:pt x="2523" y="7042"/>
                    </a:lnTo>
                    <a:lnTo>
                      <a:pt x="2571" y="7246"/>
                    </a:lnTo>
                    <a:lnTo>
                      <a:pt x="2459" y="7533"/>
                    </a:lnTo>
                    <a:cubicBezTo>
                      <a:pt x="2429" y="7569"/>
                      <a:pt x="2403" y="7609"/>
                      <a:pt x="2381" y="7653"/>
                    </a:cubicBezTo>
                    <a:cubicBezTo>
                      <a:pt x="2341" y="7735"/>
                      <a:pt x="2318" y="7827"/>
                      <a:pt x="2314" y="7922"/>
                    </a:cubicBezTo>
                    <a:cubicBezTo>
                      <a:pt x="2278" y="7895"/>
                      <a:pt x="2233" y="7891"/>
                      <a:pt x="2194" y="7912"/>
                    </a:cubicBezTo>
                    <a:cubicBezTo>
                      <a:pt x="2065" y="7983"/>
                      <a:pt x="2083" y="8201"/>
                      <a:pt x="2221" y="8243"/>
                    </a:cubicBezTo>
                    <a:cubicBezTo>
                      <a:pt x="2246" y="8318"/>
                      <a:pt x="2273" y="8392"/>
                      <a:pt x="2301" y="8465"/>
                    </a:cubicBezTo>
                    <a:cubicBezTo>
                      <a:pt x="2338" y="8559"/>
                      <a:pt x="2378" y="8653"/>
                      <a:pt x="2392" y="8755"/>
                    </a:cubicBezTo>
                    <a:cubicBezTo>
                      <a:pt x="2406" y="8853"/>
                      <a:pt x="2394" y="8953"/>
                      <a:pt x="2400" y="9052"/>
                    </a:cubicBezTo>
                    <a:cubicBezTo>
                      <a:pt x="2409" y="9185"/>
                      <a:pt x="2449" y="9313"/>
                      <a:pt x="2497" y="9435"/>
                    </a:cubicBezTo>
                    <a:cubicBezTo>
                      <a:pt x="2522" y="9499"/>
                      <a:pt x="2550" y="9563"/>
                      <a:pt x="2580" y="9625"/>
                    </a:cubicBezTo>
                    <a:cubicBezTo>
                      <a:pt x="2640" y="9538"/>
                      <a:pt x="2694" y="9445"/>
                      <a:pt x="2743" y="9348"/>
                    </a:cubicBezTo>
                    <a:cubicBezTo>
                      <a:pt x="2767" y="9299"/>
                      <a:pt x="2792" y="9247"/>
                      <a:pt x="2836" y="9221"/>
                    </a:cubicBezTo>
                    <a:cubicBezTo>
                      <a:pt x="2945" y="9158"/>
                      <a:pt x="3069" y="9269"/>
                      <a:pt x="3042" y="9407"/>
                    </a:cubicBezTo>
                    <a:cubicBezTo>
                      <a:pt x="3080" y="9427"/>
                      <a:pt x="3109" y="9463"/>
                      <a:pt x="3123" y="9508"/>
                    </a:cubicBezTo>
                    <a:cubicBezTo>
                      <a:pt x="3135" y="9547"/>
                      <a:pt x="3135" y="9590"/>
                      <a:pt x="3123" y="9628"/>
                    </a:cubicBezTo>
                    <a:cubicBezTo>
                      <a:pt x="3137" y="9680"/>
                      <a:pt x="3152" y="9731"/>
                      <a:pt x="3168" y="9782"/>
                    </a:cubicBezTo>
                    <a:cubicBezTo>
                      <a:pt x="3199" y="9874"/>
                      <a:pt x="3234" y="9964"/>
                      <a:pt x="3273" y="10051"/>
                    </a:cubicBezTo>
                    <a:cubicBezTo>
                      <a:pt x="3350" y="10082"/>
                      <a:pt x="3405" y="10159"/>
                      <a:pt x="3417" y="10252"/>
                    </a:cubicBezTo>
                    <a:cubicBezTo>
                      <a:pt x="3425" y="10310"/>
                      <a:pt x="3414" y="10372"/>
                      <a:pt x="3433" y="10428"/>
                    </a:cubicBezTo>
                    <a:cubicBezTo>
                      <a:pt x="3472" y="10537"/>
                      <a:pt x="3593" y="10568"/>
                      <a:pt x="3669" y="10489"/>
                    </a:cubicBezTo>
                    <a:lnTo>
                      <a:pt x="3848" y="10517"/>
                    </a:lnTo>
                    <a:lnTo>
                      <a:pt x="3887" y="10677"/>
                    </a:lnTo>
                    <a:lnTo>
                      <a:pt x="3957" y="10763"/>
                    </a:lnTo>
                    <a:lnTo>
                      <a:pt x="4118" y="10778"/>
                    </a:lnTo>
                    <a:lnTo>
                      <a:pt x="4294" y="10751"/>
                    </a:lnTo>
                    <a:cubicBezTo>
                      <a:pt x="4328" y="10680"/>
                      <a:pt x="4361" y="10609"/>
                      <a:pt x="4394" y="10538"/>
                    </a:cubicBezTo>
                    <a:cubicBezTo>
                      <a:pt x="4461" y="10389"/>
                      <a:pt x="4525" y="10237"/>
                      <a:pt x="4586" y="10084"/>
                    </a:cubicBezTo>
                    <a:cubicBezTo>
                      <a:pt x="4723" y="10101"/>
                      <a:pt x="4775" y="9885"/>
                      <a:pt x="4651" y="9818"/>
                    </a:cubicBezTo>
                    <a:cubicBezTo>
                      <a:pt x="4554" y="9767"/>
                      <a:pt x="4477" y="9904"/>
                      <a:pt x="4380" y="9920"/>
                    </a:cubicBezTo>
                    <a:cubicBezTo>
                      <a:pt x="4251" y="9942"/>
                      <a:pt x="4154" y="9786"/>
                      <a:pt x="4214" y="9652"/>
                    </a:cubicBezTo>
                    <a:lnTo>
                      <a:pt x="3896" y="9443"/>
                    </a:lnTo>
                    <a:lnTo>
                      <a:pt x="3827" y="9279"/>
                    </a:lnTo>
                    <a:lnTo>
                      <a:pt x="3869" y="8992"/>
                    </a:lnTo>
                    <a:lnTo>
                      <a:pt x="3979" y="8687"/>
                    </a:lnTo>
                    <a:lnTo>
                      <a:pt x="4075" y="8326"/>
                    </a:lnTo>
                    <a:lnTo>
                      <a:pt x="3907" y="8067"/>
                    </a:lnTo>
                    <a:cubicBezTo>
                      <a:pt x="3888" y="8125"/>
                      <a:pt x="3873" y="8184"/>
                      <a:pt x="3861" y="8243"/>
                    </a:cubicBezTo>
                    <a:cubicBezTo>
                      <a:pt x="3834" y="8382"/>
                      <a:pt x="3824" y="8524"/>
                      <a:pt x="3832" y="8666"/>
                    </a:cubicBezTo>
                    <a:lnTo>
                      <a:pt x="3738" y="8824"/>
                    </a:lnTo>
                    <a:lnTo>
                      <a:pt x="3632" y="9015"/>
                    </a:lnTo>
                    <a:lnTo>
                      <a:pt x="3465" y="8931"/>
                    </a:lnTo>
                    <a:cubicBezTo>
                      <a:pt x="3441" y="8880"/>
                      <a:pt x="3420" y="8826"/>
                      <a:pt x="3402" y="8771"/>
                    </a:cubicBezTo>
                    <a:cubicBezTo>
                      <a:pt x="3365" y="8659"/>
                      <a:pt x="3343" y="8537"/>
                      <a:pt x="3372" y="8422"/>
                    </a:cubicBezTo>
                    <a:cubicBezTo>
                      <a:pt x="3404" y="8296"/>
                      <a:pt x="3495" y="8200"/>
                      <a:pt x="3525" y="8073"/>
                    </a:cubicBezTo>
                    <a:cubicBezTo>
                      <a:pt x="3550" y="7965"/>
                      <a:pt x="3528" y="7851"/>
                      <a:pt x="3535" y="7740"/>
                    </a:cubicBezTo>
                    <a:cubicBezTo>
                      <a:pt x="3544" y="7599"/>
                      <a:pt x="3599" y="7467"/>
                      <a:pt x="3688" y="7370"/>
                    </a:cubicBezTo>
                    <a:cubicBezTo>
                      <a:pt x="3661" y="7278"/>
                      <a:pt x="3641" y="7183"/>
                      <a:pt x="3629" y="7087"/>
                    </a:cubicBezTo>
                    <a:cubicBezTo>
                      <a:pt x="3616" y="6976"/>
                      <a:pt x="3614" y="6864"/>
                      <a:pt x="3621" y="6753"/>
                    </a:cubicBezTo>
                    <a:cubicBezTo>
                      <a:pt x="3631" y="6615"/>
                      <a:pt x="3656" y="6479"/>
                      <a:pt x="3696" y="6348"/>
                    </a:cubicBezTo>
                    <a:lnTo>
                      <a:pt x="3712" y="6050"/>
                    </a:lnTo>
                    <a:lnTo>
                      <a:pt x="3587" y="6161"/>
                    </a:lnTo>
                    <a:cubicBezTo>
                      <a:pt x="3548" y="6243"/>
                      <a:pt x="3518" y="6330"/>
                      <a:pt x="3499" y="6420"/>
                    </a:cubicBezTo>
                    <a:cubicBezTo>
                      <a:pt x="3473" y="6538"/>
                      <a:pt x="3466" y="6661"/>
                      <a:pt x="3477" y="6782"/>
                    </a:cubicBezTo>
                    <a:cubicBezTo>
                      <a:pt x="3453" y="6846"/>
                      <a:pt x="3440" y="6915"/>
                      <a:pt x="3437" y="6985"/>
                    </a:cubicBezTo>
                    <a:cubicBezTo>
                      <a:pt x="3435" y="7044"/>
                      <a:pt x="3440" y="7103"/>
                      <a:pt x="3453" y="7160"/>
                    </a:cubicBezTo>
                    <a:lnTo>
                      <a:pt x="3485" y="7354"/>
                    </a:lnTo>
                    <a:lnTo>
                      <a:pt x="3408" y="7574"/>
                    </a:lnTo>
                    <a:lnTo>
                      <a:pt x="3248" y="7500"/>
                    </a:lnTo>
                    <a:lnTo>
                      <a:pt x="3125" y="7642"/>
                    </a:lnTo>
                    <a:lnTo>
                      <a:pt x="2999" y="7741"/>
                    </a:lnTo>
                    <a:lnTo>
                      <a:pt x="2919" y="7814"/>
                    </a:lnTo>
                    <a:lnTo>
                      <a:pt x="2818" y="7903"/>
                    </a:lnTo>
                    <a:cubicBezTo>
                      <a:pt x="2783" y="7851"/>
                      <a:pt x="2759" y="7791"/>
                      <a:pt x="2745" y="7727"/>
                    </a:cubicBezTo>
                    <a:cubicBezTo>
                      <a:pt x="2730" y="7655"/>
                      <a:pt x="2730" y="7580"/>
                      <a:pt x="2745" y="7508"/>
                    </a:cubicBezTo>
                    <a:lnTo>
                      <a:pt x="2761" y="7317"/>
                    </a:lnTo>
                    <a:lnTo>
                      <a:pt x="2978" y="7320"/>
                    </a:lnTo>
                    <a:lnTo>
                      <a:pt x="3051" y="7425"/>
                    </a:lnTo>
                    <a:cubicBezTo>
                      <a:pt x="3079" y="7445"/>
                      <a:pt x="3113" y="7450"/>
                      <a:pt x="3144" y="7437"/>
                    </a:cubicBezTo>
                    <a:cubicBezTo>
                      <a:pt x="3219" y="7406"/>
                      <a:pt x="3247" y="7301"/>
                      <a:pt x="3200" y="7227"/>
                    </a:cubicBezTo>
                    <a:cubicBezTo>
                      <a:pt x="3202" y="7148"/>
                      <a:pt x="3202" y="7069"/>
                      <a:pt x="3200" y="6989"/>
                    </a:cubicBezTo>
                    <a:cubicBezTo>
                      <a:pt x="3198" y="6882"/>
                      <a:pt x="3193" y="6775"/>
                      <a:pt x="3184" y="6668"/>
                    </a:cubicBezTo>
                    <a:cubicBezTo>
                      <a:pt x="3196" y="6584"/>
                      <a:pt x="3204" y="6498"/>
                      <a:pt x="3208" y="6413"/>
                    </a:cubicBezTo>
                    <a:cubicBezTo>
                      <a:pt x="3212" y="6344"/>
                      <a:pt x="3213" y="6275"/>
                      <a:pt x="3212" y="6206"/>
                    </a:cubicBezTo>
                    <a:lnTo>
                      <a:pt x="3075" y="6447"/>
                    </a:lnTo>
                    <a:lnTo>
                      <a:pt x="2810" y="6734"/>
                    </a:lnTo>
                    <a:lnTo>
                      <a:pt x="2700" y="6848"/>
                    </a:lnTo>
                    <a:lnTo>
                      <a:pt x="2612" y="6626"/>
                    </a:lnTo>
                    <a:cubicBezTo>
                      <a:pt x="2698" y="6545"/>
                      <a:pt x="2779" y="6458"/>
                      <a:pt x="2855" y="6364"/>
                    </a:cubicBezTo>
                    <a:cubicBezTo>
                      <a:pt x="2946" y="6253"/>
                      <a:pt x="3028" y="6133"/>
                      <a:pt x="3101" y="6006"/>
                    </a:cubicBezTo>
                    <a:lnTo>
                      <a:pt x="3249" y="6006"/>
                    </a:lnTo>
                    <a:lnTo>
                      <a:pt x="3326" y="6110"/>
                    </a:lnTo>
                    <a:lnTo>
                      <a:pt x="3444" y="5888"/>
                    </a:lnTo>
                    <a:lnTo>
                      <a:pt x="3327" y="5799"/>
                    </a:lnTo>
                    <a:lnTo>
                      <a:pt x="3141" y="5835"/>
                    </a:lnTo>
                    <a:lnTo>
                      <a:pt x="3061" y="5734"/>
                    </a:lnTo>
                    <a:lnTo>
                      <a:pt x="3061" y="5579"/>
                    </a:lnTo>
                    <a:cubicBezTo>
                      <a:pt x="3067" y="5506"/>
                      <a:pt x="3026" y="5439"/>
                      <a:pt x="2964" y="5422"/>
                    </a:cubicBezTo>
                    <a:cubicBezTo>
                      <a:pt x="2864" y="5395"/>
                      <a:pt x="2775" y="5498"/>
                      <a:pt x="2798" y="5613"/>
                    </a:cubicBezTo>
                    <a:lnTo>
                      <a:pt x="2657" y="5650"/>
                    </a:lnTo>
                    <a:lnTo>
                      <a:pt x="2472" y="5613"/>
                    </a:lnTo>
                    <a:lnTo>
                      <a:pt x="2382" y="5742"/>
                    </a:lnTo>
                    <a:lnTo>
                      <a:pt x="2318" y="5840"/>
                    </a:lnTo>
                    <a:lnTo>
                      <a:pt x="2168" y="5847"/>
                    </a:lnTo>
                    <a:lnTo>
                      <a:pt x="2067" y="5755"/>
                    </a:lnTo>
                    <a:lnTo>
                      <a:pt x="1907" y="5445"/>
                    </a:lnTo>
                    <a:lnTo>
                      <a:pt x="1987" y="5288"/>
                    </a:lnTo>
                    <a:lnTo>
                      <a:pt x="2051" y="5100"/>
                    </a:lnTo>
                    <a:lnTo>
                      <a:pt x="2121" y="4918"/>
                    </a:lnTo>
                    <a:lnTo>
                      <a:pt x="2177" y="4760"/>
                    </a:lnTo>
                    <a:lnTo>
                      <a:pt x="2250" y="4615"/>
                    </a:lnTo>
                    <a:lnTo>
                      <a:pt x="2378" y="4449"/>
                    </a:lnTo>
                    <a:cubicBezTo>
                      <a:pt x="2403" y="4432"/>
                      <a:pt x="2427" y="4414"/>
                      <a:pt x="2450" y="4394"/>
                    </a:cubicBezTo>
                    <a:cubicBezTo>
                      <a:pt x="2509" y="4343"/>
                      <a:pt x="2561" y="4283"/>
                      <a:pt x="2605" y="4215"/>
                    </a:cubicBezTo>
                    <a:lnTo>
                      <a:pt x="2693" y="4104"/>
                    </a:lnTo>
                    <a:lnTo>
                      <a:pt x="2803" y="3986"/>
                    </a:lnTo>
                    <a:cubicBezTo>
                      <a:pt x="2816" y="3926"/>
                      <a:pt x="2876" y="3898"/>
                      <a:pt x="2921" y="3931"/>
                    </a:cubicBezTo>
                    <a:cubicBezTo>
                      <a:pt x="2974" y="3970"/>
                      <a:pt x="2965" y="4055"/>
                      <a:pt x="2945" y="4129"/>
                    </a:cubicBezTo>
                    <a:cubicBezTo>
                      <a:pt x="2931" y="4178"/>
                      <a:pt x="2917" y="4228"/>
                      <a:pt x="2902" y="4277"/>
                    </a:cubicBezTo>
                    <a:cubicBezTo>
                      <a:pt x="2901" y="4340"/>
                      <a:pt x="2904" y="4404"/>
                      <a:pt x="2910" y="4467"/>
                    </a:cubicBezTo>
                    <a:cubicBezTo>
                      <a:pt x="2920" y="4567"/>
                      <a:pt x="2938" y="4665"/>
                      <a:pt x="2966" y="4761"/>
                    </a:cubicBezTo>
                    <a:cubicBezTo>
                      <a:pt x="3007" y="4762"/>
                      <a:pt x="3048" y="4752"/>
                      <a:pt x="3086" y="4733"/>
                    </a:cubicBezTo>
                    <a:cubicBezTo>
                      <a:pt x="3186" y="4681"/>
                      <a:pt x="3253" y="4569"/>
                      <a:pt x="3257" y="4443"/>
                    </a:cubicBezTo>
                    <a:lnTo>
                      <a:pt x="3338" y="4313"/>
                    </a:lnTo>
                    <a:lnTo>
                      <a:pt x="3383" y="4178"/>
                    </a:lnTo>
                    <a:cubicBezTo>
                      <a:pt x="3406" y="4107"/>
                      <a:pt x="3422" y="4033"/>
                      <a:pt x="3431" y="3958"/>
                    </a:cubicBezTo>
                    <a:cubicBezTo>
                      <a:pt x="3440" y="3883"/>
                      <a:pt x="3444" y="3803"/>
                      <a:pt x="3487" y="3746"/>
                    </a:cubicBezTo>
                    <a:cubicBezTo>
                      <a:pt x="3520" y="3703"/>
                      <a:pt x="3569" y="3682"/>
                      <a:pt x="3618" y="3691"/>
                    </a:cubicBezTo>
                    <a:cubicBezTo>
                      <a:pt x="3633" y="3729"/>
                      <a:pt x="3645" y="3768"/>
                      <a:pt x="3653" y="3808"/>
                    </a:cubicBezTo>
                    <a:cubicBezTo>
                      <a:pt x="3660" y="3838"/>
                      <a:pt x="3664" y="3868"/>
                      <a:pt x="3667" y="3899"/>
                    </a:cubicBezTo>
                    <a:cubicBezTo>
                      <a:pt x="3669" y="3929"/>
                      <a:pt x="3670" y="3960"/>
                      <a:pt x="3669" y="3990"/>
                    </a:cubicBezTo>
                    <a:lnTo>
                      <a:pt x="3817" y="3830"/>
                    </a:lnTo>
                    <a:lnTo>
                      <a:pt x="3843" y="3947"/>
                    </a:lnTo>
                    <a:cubicBezTo>
                      <a:pt x="3812" y="3965"/>
                      <a:pt x="3797" y="4007"/>
                      <a:pt x="3808" y="4045"/>
                    </a:cubicBezTo>
                    <a:cubicBezTo>
                      <a:pt x="3830" y="4118"/>
                      <a:pt x="3914" y="4130"/>
                      <a:pt x="3950" y="4067"/>
                    </a:cubicBezTo>
                    <a:lnTo>
                      <a:pt x="3988" y="3925"/>
                    </a:lnTo>
                    <a:lnTo>
                      <a:pt x="3955" y="3755"/>
                    </a:lnTo>
                    <a:lnTo>
                      <a:pt x="3843" y="3626"/>
                    </a:lnTo>
                    <a:cubicBezTo>
                      <a:pt x="3784" y="3589"/>
                      <a:pt x="3775" y="3494"/>
                      <a:pt x="3827" y="3444"/>
                    </a:cubicBezTo>
                    <a:cubicBezTo>
                      <a:pt x="3863" y="3409"/>
                      <a:pt x="3915" y="3412"/>
                      <a:pt x="3948" y="3450"/>
                    </a:cubicBezTo>
                    <a:lnTo>
                      <a:pt x="4100" y="3404"/>
                    </a:lnTo>
                    <a:lnTo>
                      <a:pt x="4117" y="3240"/>
                    </a:lnTo>
                    <a:lnTo>
                      <a:pt x="4210" y="3187"/>
                    </a:lnTo>
                    <a:lnTo>
                      <a:pt x="4319" y="3147"/>
                    </a:lnTo>
                    <a:lnTo>
                      <a:pt x="4565" y="3073"/>
                    </a:lnTo>
                    <a:lnTo>
                      <a:pt x="4627" y="2830"/>
                    </a:lnTo>
                    <a:lnTo>
                      <a:pt x="4391" y="2882"/>
                    </a:lnTo>
                    <a:cubicBezTo>
                      <a:pt x="4368" y="2936"/>
                      <a:pt x="4333" y="2982"/>
                      <a:pt x="4290" y="3015"/>
                    </a:cubicBezTo>
                    <a:cubicBezTo>
                      <a:pt x="4264" y="3035"/>
                      <a:pt x="4236" y="3049"/>
                      <a:pt x="4207" y="3058"/>
                    </a:cubicBezTo>
                    <a:lnTo>
                      <a:pt x="4079" y="2901"/>
                    </a:lnTo>
                    <a:lnTo>
                      <a:pt x="4143" y="2716"/>
                    </a:lnTo>
                    <a:lnTo>
                      <a:pt x="4263" y="2670"/>
                    </a:lnTo>
                    <a:lnTo>
                      <a:pt x="4404" y="2601"/>
                    </a:lnTo>
                    <a:lnTo>
                      <a:pt x="4522" y="2444"/>
                    </a:lnTo>
                    <a:lnTo>
                      <a:pt x="4583" y="2537"/>
                    </a:lnTo>
                    <a:lnTo>
                      <a:pt x="4677" y="2629"/>
                    </a:lnTo>
                    <a:lnTo>
                      <a:pt x="4835" y="2620"/>
                    </a:lnTo>
                    <a:lnTo>
                      <a:pt x="4972" y="2490"/>
                    </a:lnTo>
                    <a:lnTo>
                      <a:pt x="4856" y="2382"/>
                    </a:lnTo>
                    <a:lnTo>
                      <a:pt x="4977" y="2286"/>
                    </a:lnTo>
                    <a:lnTo>
                      <a:pt x="5207" y="2231"/>
                    </a:lnTo>
                    <a:cubicBezTo>
                      <a:pt x="5227" y="2263"/>
                      <a:pt x="5235" y="2303"/>
                      <a:pt x="5229" y="2342"/>
                    </a:cubicBezTo>
                    <a:cubicBezTo>
                      <a:pt x="5222" y="2383"/>
                      <a:pt x="5201" y="2418"/>
                      <a:pt x="5170" y="2440"/>
                    </a:cubicBezTo>
                    <a:lnTo>
                      <a:pt x="5282" y="2513"/>
                    </a:lnTo>
                    <a:lnTo>
                      <a:pt x="5263" y="2618"/>
                    </a:lnTo>
                    <a:lnTo>
                      <a:pt x="5111" y="2683"/>
                    </a:lnTo>
                    <a:lnTo>
                      <a:pt x="5095" y="2825"/>
                    </a:lnTo>
                    <a:lnTo>
                      <a:pt x="4958" y="2969"/>
                    </a:lnTo>
                    <a:lnTo>
                      <a:pt x="4819" y="3096"/>
                    </a:lnTo>
                    <a:lnTo>
                      <a:pt x="4691" y="3226"/>
                    </a:lnTo>
                    <a:lnTo>
                      <a:pt x="4546" y="3404"/>
                    </a:lnTo>
                    <a:lnTo>
                      <a:pt x="4471" y="3556"/>
                    </a:lnTo>
                    <a:cubicBezTo>
                      <a:pt x="4450" y="3591"/>
                      <a:pt x="4428" y="3625"/>
                      <a:pt x="4404" y="3658"/>
                    </a:cubicBezTo>
                    <a:cubicBezTo>
                      <a:pt x="4362" y="3714"/>
                      <a:pt x="4315" y="3766"/>
                      <a:pt x="4265" y="3812"/>
                    </a:cubicBezTo>
                    <a:lnTo>
                      <a:pt x="4166" y="3879"/>
                    </a:lnTo>
                    <a:lnTo>
                      <a:pt x="4099" y="4015"/>
                    </a:lnTo>
                    <a:lnTo>
                      <a:pt x="4318" y="4052"/>
                    </a:lnTo>
                    <a:cubicBezTo>
                      <a:pt x="4352" y="4032"/>
                      <a:pt x="4391" y="4023"/>
                      <a:pt x="4430" y="4024"/>
                    </a:cubicBezTo>
                    <a:cubicBezTo>
                      <a:pt x="4505" y="4027"/>
                      <a:pt x="4574" y="4071"/>
                      <a:pt x="4617" y="4142"/>
                    </a:cubicBezTo>
                    <a:lnTo>
                      <a:pt x="4826" y="4207"/>
                    </a:lnTo>
                    <a:cubicBezTo>
                      <a:pt x="4843" y="4163"/>
                      <a:pt x="4862" y="4121"/>
                      <a:pt x="4882" y="4080"/>
                    </a:cubicBezTo>
                    <a:cubicBezTo>
                      <a:pt x="4923" y="3997"/>
                      <a:pt x="4969" y="3919"/>
                      <a:pt x="5021" y="3845"/>
                    </a:cubicBezTo>
                    <a:lnTo>
                      <a:pt x="5212" y="3774"/>
                    </a:lnTo>
                    <a:lnTo>
                      <a:pt x="5327" y="3854"/>
                    </a:lnTo>
                    <a:cubicBezTo>
                      <a:pt x="5324" y="3893"/>
                      <a:pt x="5313" y="3930"/>
                      <a:pt x="5294" y="3962"/>
                    </a:cubicBezTo>
                    <a:cubicBezTo>
                      <a:pt x="5255" y="4031"/>
                      <a:pt x="5187" y="4071"/>
                      <a:pt x="5115" y="4067"/>
                    </a:cubicBezTo>
                    <a:lnTo>
                      <a:pt x="5292" y="4150"/>
                    </a:lnTo>
                    <a:cubicBezTo>
                      <a:pt x="5318" y="4077"/>
                      <a:pt x="5353" y="4007"/>
                      <a:pt x="5394" y="3943"/>
                    </a:cubicBezTo>
                    <a:cubicBezTo>
                      <a:pt x="5455" y="3848"/>
                      <a:pt x="5531" y="3767"/>
                      <a:pt x="5618" y="3703"/>
                    </a:cubicBezTo>
                    <a:lnTo>
                      <a:pt x="5351" y="3604"/>
                    </a:lnTo>
                    <a:cubicBezTo>
                      <a:pt x="5342" y="3529"/>
                      <a:pt x="5350" y="3453"/>
                      <a:pt x="5375" y="3382"/>
                    </a:cubicBezTo>
                    <a:cubicBezTo>
                      <a:pt x="5409" y="3282"/>
                      <a:pt x="5473" y="3201"/>
                      <a:pt x="5544" y="3132"/>
                    </a:cubicBezTo>
                    <a:cubicBezTo>
                      <a:pt x="5611" y="3066"/>
                      <a:pt x="5686" y="3010"/>
                      <a:pt x="5766" y="2965"/>
                    </a:cubicBezTo>
                    <a:lnTo>
                      <a:pt x="5926" y="2872"/>
                    </a:lnTo>
                    <a:cubicBezTo>
                      <a:pt x="5975" y="2833"/>
                      <a:pt x="6032" y="2810"/>
                      <a:pt x="6092" y="2808"/>
                    </a:cubicBezTo>
                    <a:cubicBezTo>
                      <a:pt x="6167" y="2804"/>
                      <a:pt x="6240" y="2832"/>
                      <a:pt x="6298" y="2885"/>
                    </a:cubicBezTo>
                    <a:lnTo>
                      <a:pt x="6394" y="2829"/>
                    </a:lnTo>
                    <a:lnTo>
                      <a:pt x="6559" y="2829"/>
                    </a:lnTo>
                    <a:lnTo>
                      <a:pt x="6711" y="2754"/>
                    </a:lnTo>
                    <a:lnTo>
                      <a:pt x="6914" y="2764"/>
                    </a:lnTo>
                    <a:lnTo>
                      <a:pt x="7195" y="2702"/>
                    </a:lnTo>
                    <a:lnTo>
                      <a:pt x="7270" y="2637"/>
                    </a:lnTo>
                    <a:cubicBezTo>
                      <a:pt x="7245" y="2593"/>
                      <a:pt x="7242" y="2537"/>
                      <a:pt x="7262" y="2490"/>
                    </a:cubicBezTo>
                    <a:cubicBezTo>
                      <a:pt x="7308" y="2384"/>
                      <a:pt x="7432" y="2364"/>
                      <a:pt x="7500" y="2453"/>
                    </a:cubicBezTo>
                    <a:lnTo>
                      <a:pt x="7642" y="2508"/>
                    </a:lnTo>
                    <a:lnTo>
                      <a:pt x="7741" y="2517"/>
                    </a:lnTo>
                    <a:cubicBezTo>
                      <a:pt x="7781" y="2521"/>
                      <a:pt x="7821" y="2529"/>
                      <a:pt x="7859" y="2542"/>
                    </a:cubicBezTo>
                    <a:cubicBezTo>
                      <a:pt x="7933" y="2567"/>
                      <a:pt x="8004" y="2610"/>
                      <a:pt x="8082" y="2607"/>
                    </a:cubicBezTo>
                    <a:cubicBezTo>
                      <a:pt x="8127" y="2605"/>
                      <a:pt x="8173" y="2587"/>
                      <a:pt x="8218" y="2598"/>
                    </a:cubicBezTo>
                    <a:cubicBezTo>
                      <a:pt x="8296" y="2617"/>
                      <a:pt x="8345" y="2709"/>
                      <a:pt x="8322" y="2798"/>
                    </a:cubicBezTo>
                    <a:lnTo>
                      <a:pt x="8282" y="2916"/>
                    </a:lnTo>
                    <a:cubicBezTo>
                      <a:pt x="8326" y="2959"/>
                      <a:pt x="8367" y="3008"/>
                      <a:pt x="8402" y="3061"/>
                    </a:cubicBezTo>
                    <a:cubicBezTo>
                      <a:pt x="8443" y="3121"/>
                      <a:pt x="8477" y="3186"/>
                      <a:pt x="8504" y="3255"/>
                    </a:cubicBezTo>
                    <a:lnTo>
                      <a:pt x="8504" y="3447"/>
                    </a:lnTo>
                    <a:lnTo>
                      <a:pt x="8496" y="3675"/>
                    </a:lnTo>
                    <a:cubicBezTo>
                      <a:pt x="8498" y="3711"/>
                      <a:pt x="8495" y="3748"/>
                      <a:pt x="8488" y="3783"/>
                    </a:cubicBezTo>
                    <a:cubicBezTo>
                      <a:pt x="8471" y="3867"/>
                      <a:pt x="8428" y="3941"/>
                      <a:pt x="8368" y="3993"/>
                    </a:cubicBezTo>
                    <a:lnTo>
                      <a:pt x="8169" y="4067"/>
                    </a:lnTo>
                    <a:lnTo>
                      <a:pt x="8068" y="3940"/>
                    </a:lnTo>
                    <a:cubicBezTo>
                      <a:pt x="8064" y="3886"/>
                      <a:pt x="8029" y="3841"/>
                      <a:pt x="7982" y="3832"/>
                    </a:cubicBezTo>
                    <a:cubicBezTo>
                      <a:pt x="7918" y="3820"/>
                      <a:pt x="7858" y="3877"/>
                      <a:pt x="7857" y="3952"/>
                    </a:cubicBezTo>
                    <a:lnTo>
                      <a:pt x="7801" y="4106"/>
                    </a:lnTo>
                    <a:lnTo>
                      <a:pt x="7774" y="4248"/>
                    </a:lnTo>
                    <a:lnTo>
                      <a:pt x="7855" y="4366"/>
                    </a:lnTo>
                    <a:lnTo>
                      <a:pt x="7892" y="4224"/>
                    </a:lnTo>
                    <a:lnTo>
                      <a:pt x="7895" y="4131"/>
                    </a:lnTo>
                    <a:cubicBezTo>
                      <a:pt x="7944" y="4086"/>
                      <a:pt x="8018" y="4105"/>
                      <a:pt x="8045" y="4171"/>
                    </a:cubicBezTo>
                    <a:cubicBezTo>
                      <a:pt x="8064" y="4220"/>
                      <a:pt x="8052" y="4287"/>
                      <a:pt x="8093" y="4316"/>
                    </a:cubicBezTo>
                    <a:cubicBezTo>
                      <a:pt x="8142" y="4352"/>
                      <a:pt x="8194" y="4293"/>
                      <a:pt x="8235" y="4236"/>
                    </a:cubicBezTo>
                    <a:cubicBezTo>
                      <a:pt x="8263" y="4196"/>
                      <a:pt x="8297" y="4161"/>
                      <a:pt x="8339" y="4143"/>
                    </a:cubicBezTo>
                    <a:cubicBezTo>
                      <a:pt x="8407" y="4115"/>
                      <a:pt x="8482" y="4137"/>
                      <a:pt x="8530" y="4199"/>
                    </a:cubicBezTo>
                    <a:cubicBezTo>
                      <a:pt x="8551" y="4157"/>
                      <a:pt x="8569" y="4112"/>
                      <a:pt x="8583" y="4066"/>
                    </a:cubicBezTo>
                    <a:cubicBezTo>
                      <a:pt x="8611" y="3973"/>
                      <a:pt x="8625" y="3871"/>
                      <a:pt x="8682" y="3797"/>
                    </a:cubicBezTo>
                    <a:cubicBezTo>
                      <a:pt x="8723" y="3745"/>
                      <a:pt x="8782" y="3715"/>
                      <a:pt x="8843" y="3714"/>
                    </a:cubicBezTo>
                    <a:lnTo>
                      <a:pt x="8923" y="3850"/>
                    </a:lnTo>
                    <a:cubicBezTo>
                      <a:pt x="8870" y="3866"/>
                      <a:pt x="8825" y="3909"/>
                      <a:pt x="8803" y="3967"/>
                    </a:cubicBezTo>
                    <a:cubicBezTo>
                      <a:pt x="8776" y="4037"/>
                      <a:pt x="8785" y="4117"/>
                      <a:pt x="8824" y="4177"/>
                    </a:cubicBezTo>
                    <a:lnTo>
                      <a:pt x="9007" y="4131"/>
                    </a:lnTo>
                    <a:cubicBezTo>
                      <a:pt x="9034" y="4102"/>
                      <a:pt x="9065" y="4077"/>
                      <a:pt x="9098" y="4056"/>
                    </a:cubicBezTo>
                    <a:cubicBezTo>
                      <a:pt x="9161" y="4017"/>
                      <a:pt x="9232" y="3995"/>
                      <a:pt x="9304" y="3992"/>
                    </a:cubicBezTo>
                    <a:lnTo>
                      <a:pt x="9430" y="3982"/>
                    </a:lnTo>
                    <a:lnTo>
                      <a:pt x="9654" y="4102"/>
                    </a:lnTo>
                    <a:lnTo>
                      <a:pt x="9975" y="4130"/>
                    </a:lnTo>
                    <a:lnTo>
                      <a:pt x="9895" y="3948"/>
                    </a:lnTo>
                    <a:lnTo>
                      <a:pt x="9887" y="3785"/>
                    </a:lnTo>
                    <a:cubicBezTo>
                      <a:pt x="9916" y="3725"/>
                      <a:pt x="9978" y="3698"/>
                      <a:pt x="10034" y="3720"/>
                    </a:cubicBezTo>
                    <a:cubicBezTo>
                      <a:pt x="10079" y="3738"/>
                      <a:pt x="10109" y="3785"/>
                      <a:pt x="10141" y="3825"/>
                    </a:cubicBezTo>
                    <a:cubicBezTo>
                      <a:pt x="10204" y="3903"/>
                      <a:pt x="10282" y="3961"/>
                      <a:pt x="10369" y="3995"/>
                    </a:cubicBezTo>
                    <a:cubicBezTo>
                      <a:pt x="10377" y="3997"/>
                      <a:pt x="10385" y="4002"/>
                      <a:pt x="10392" y="4009"/>
                    </a:cubicBezTo>
                    <a:cubicBezTo>
                      <a:pt x="10411" y="4032"/>
                      <a:pt x="10412" y="4066"/>
                      <a:pt x="10417" y="4097"/>
                    </a:cubicBezTo>
                    <a:cubicBezTo>
                      <a:pt x="10430" y="4172"/>
                      <a:pt x="10475" y="4236"/>
                      <a:pt x="10537" y="4265"/>
                    </a:cubicBezTo>
                    <a:cubicBezTo>
                      <a:pt x="10563" y="4250"/>
                      <a:pt x="10585" y="4228"/>
                      <a:pt x="10602" y="4200"/>
                    </a:cubicBezTo>
                    <a:cubicBezTo>
                      <a:pt x="10689" y="4054"/>
                      <a:pt x="10611" y="3852"/>
                      <a:pt x="10457" y="3830"/>
                    </a:cubicBezTo>
                    <a:lnTo>
                      <a:pt x="10545" y="3713"/>
                    </a:lnTo>
                    <a:cubicBezTo>
                      <a:pt x="10580" y="3673"/>
                      <a:pt x="10611" y="3629"/>
                      <a:pt x="10639" y="3583"/>
                    </a:cubicBezTo>
                    <a:cubicBezTo>
                      <a:pt x="10709" y="3468"/>
                      <a:pt x="10758" y="3336"/>
                      <a:pt x="10781" y="3198"/>
                    </a:cubicBezTo>
                    <a:cubicBezTo>
                      <a:pt x="10852" y="3143"/>
                      <a:pt x="10948" y="3162"/>
                      <a:pt x="10998" y="3241"/>
                    </a:cubicBezTo>
                    <a:cubicBezTo>
                      <a:pt x="11032" y="3294"/>
                      <a:pt x="11037" y="3364"/>
                      <a:pt x="11012" y="3423"/>
                    </a:cubicBezTo>
                    <a:cubicBezTo>
                      <a:pt x="10972" y="3501"/>
                      <a:pt x="10943" y="3585"/>
                      <a:pt x="10926" y="3673"/>
                    </a:cubicBezTo>
                    <a:cubicBezTo>
                      <a:pt x="10909" y="3760"/>
                      <a:pt x="10903" y="3850"/>
                      <a:pt x="10910" y="3939"/>
                    </a:cubicBezTo>
                    <a:lnTo>
                      <a:pt x="10923" y="4114"/>
                    </a:lnTo>
                    <a:lnTo>
                      <a:pt x="10915" y="4243"/>
                    </a:lnTo>
                    <a:lnTo>
                      <a:pt x="10822" y="4410"/>
                    </a:lnTo>
                    <a:cubicBezTo>
                      <a:pt x="10793" y="4461"/>
                      <a:pt x="10771" y="4517"/>
                      <a:pt x="10757" y="4576"/>
                    </a:cubicBezTo>
                    <a:cubicBezTo>
                      <a:pt x="10748" y="4619"/>
                      <a:pt x="10742" y="4662"/>
                      <a:pt x="10741" y="4706"/>
                    </a:cubicBezTo>
                    <a:lnTo>
                      <a:pt x="10894" y="4647"/>
                    </a:lnTo>
                    <a:cubicBezTo>
                      <a:pt x="10939" y="4584"/>
                      <a:pt x="10975" y="4512"/>
                      <a:pt x="10998" y="4434"/>
                    </a:cubicBezTo>
                    <a:cubicBezTo>
                      <a:pt x="11025" y="4346"/>
                      <a:pt x="11036" y="4253"/>
                      <a:pt x="11030" y="4160"/>
                    </a:cubicBezTo>
                    <a:lnTo>
                      <a:pt x="11009" y="3938"/>
                    </a:lnTo>
                    <a:lnTo>
                      <a:pt x="11093" y="3540"/>
                    </a:lnTo>
                    <a:lnTo>
                      <a:pt x="11218" y="3453"/>
                    </a:lnTo>
                    <a:lnTo>
                      <a:pt x="11301" y="3462"/>
                    </a:lnTo>
                    <a:lnTo>
                      <a:pt x="11418" y="3487"/>
                    </a:lnTo>
                    <a:lnTo>
                      <a:pt x="11474" y="3320"/>
                    </a:lnTo>
                    <a:cubicBezTo>
                      <a:pt x="11481" y="3281"/>
                      <a:pt x="11498" y="3246"/>
                      <a:pt x="11523" y="3218"/>
                    </a:cubicBezTo>
                    <a:cubicBezTo>
                      <a:pt x="11589" y="3145"/>
                      <a:pt x="11693" y="3141"/>
                      <a:pt x="11764" y="3209"/>
                    </a:cubicBezTo>
                    <a:lnTo>
                      <a:pt x="11876" y="3117"/>
                    </a:lnTo>
                    <a:lnTo>
                      <a:pt x="11838" y="2990"/>
                    </a:lnTo>
                    <a:lnTo>
                      <a:pt x="11996" y="2886"/>
                    </a:lnTo>
                    <a:lnTo>
                      <a:pt x="12141" y="2738"/>
                    </a:lnTo>
                    <a:lnTo>
                      <a:pt x="12194" y="2569"/>
                    </a:lnTo>
                    <a:lnTo>
                      <a:pt x="12323" y="2470"/>
                    </a:lnTo>
                    <a:cubicBezTo>
                      <a:pt x="12346" y="2528"/>
                      <a:pt x="12392" y="2570"/>
                      <a:pt x="12446" y="2584"/>
                    </a:cubicBezTo>
                    <a:cubicBezTo>
                      <a:pt x="12513" y="2602"/>
                      <a:pt x="12584" y="2574"/>
                      <a:pt x="12628" y="2513"/>
                    </a:cubicBezTo>
                    <a:cubicBezTo>
                      <a:pt x="12596" y="2477"/>
                      <a:pt x="12571" y="2432"/>
                      <a:pt x="12556" y="2383"/>
                    </a:cubicBezTo>
                    <a:cubicBezTo>
                      <a:pt x="12507" y="2228"/>
                      <a:pt x="12554" y="2054"/>
                      <a:pt x="12671" y="1958"/>
                    </a:cubicBezTo>
                    <a:lnTo>
                      <a:pt x="12304" y="2202"/>
                    </a:lnTo>
                    <a:cubicBezTo>
                      <a:pt x="12291" y="2154"/>
                      <a:pt x="12262" y="2114"/>
                      <a:pt x="12224" y="2091"/>
                    </a:cubicBezTo>
                    <a:cubicBezTo>
                      <a:pt x="12154" y="2049"/>
                      <a:pt x="12071" y="2070"/>
                      <a:pt x="11993" y="2063"/>
                    </a:cubicBezTo>
                    <a:cubicBezTo>
                      <a:pt x="11889" y="2053"/>
                      <a:pt x="11793" y="1993"/>
                      <a:pt x="11731" y="1896"/>
                    </a:cubicBezTo>
                    <a:lnTo>
                      <a:pt x="11883" y="1723"/>
                    </a:lnTo>
                    <a:cubicBezTo>
                      <a:pt x="11938" y="1710"/>
                      <a:pt x="11995" y="1707"/>
                      <a:pt x="12051" y="1714"/>
                    </a:cubicBezTo>
                    <a:cubicBezTo>
                      <a:pt x="12150" y="1728"/>
                      <a:pt x="12244" y="1772"/>
                      <a:pt x="12321" y="1844"/>
                    </a:cubicBezTo>
                    <a:lnTo>
                      <a:pt x="12401" y="1900"/>
                    </a:lnTo>
                    <a:lnTo>
                      <a:pt x="12758" y="1965"/>
                    </a:lnTo>
                    <a:lnTo>
                      <a:pt x="12684" y="2143"/>
                    </a:lnTo>
                    <a:lnTo>
                      <a:pt x="12730" y="2287"/>
                    </a:lnTo>
                    <a:lnTo>
                      <a:pt x="12842" y="2306"/>
                    </a:lnTo>
                    <a:lnTo>
                      <a:pt x="13016" y="2278"/>
                    </a:lnTo>
                    <a:lnTo>
                      <a:pt x="13142" y="2371"/>
                    </a:lnTo>
                    <a:lnTo>
                      <a:pt x="13211" y="2525"/>
                    </a:lnTo>
                    <a:lnTo>
                      <a:pt x="13184" y="2648"/>
                    </a:lnTo>
                    <a:lnTo>
                      <a:pt x="13232" y="2743"/>
                    </a:lnTo>
                    <a:cubicBezTo>
                      <a:pt x="13311" y="2754"/>
                      <a:pt x="13391" y="2757"/>
                      <a:pt x="13471" y="2752"/>
                    </a:cubicBezTo>
                    <a:cubicBezTo>
                      <a:pt x="13547" y="2746"/>
                      <a:pt x="13623" y="2733"/>
                      <a:pt x="13698" y="2724"/>
                    </a:cubicBezTo>
                    <a:cubicBezTo>
                      <a:pt x="13781" y="2714"/>
                      <a:pt x="13864" y="2710"/>
                      <a:pt x="13947" y="2712"/>
                    </a:cubicBezTo>
                    <a:lnTo>
                      <a:pt x="13837" y="2552"/>
                    </a:lnTo>
                    <a:cubicBezTo>
                      <a:pt x="13838" y="2510"/>
                      <a:pt x="13852" y="2470"/>
                      <a:pt x="13878" y="2441"/>
                    </a:cubicBezTo>
                    <a:cubicBezTo>
                      <a:pt x="13958" y="2347"/>
                      <a:pt x="14086" y="2387"/>
                      <a:pt x="14194" y="2450"/>
                    </a:cubicBezTo>
                    <a:cubicBezTo>
                      <a:pt x="14304" y="2515"/>
                      <a:pt x="14409" y="2591"/>
                      <a:pt x="14507" y="2678"/>
                    </a:cubicBezTo>
                    <a:lnTo>
                      <a:pt x="14721" y="2638"/>
                    </a:lnTo>
                    <a:lnTo>
                      <a:pt x="14593" y="2454"/>
                    </a:lnTo>
                    <a:lnTo>
                      <a:pt x="14794" y="2410"/>
                    </a:lnTo>
                    <a:lnTo>
                      <a:pt x="14783" y="2198"/>
                    </a:lnTo>
                    <a:lnTo>
                      <a:pt x="14658" y="2025"/>
                    </a:lnTo>
                    <a:lnTo>
                      <a:pt x="14521" y="1970"/>
                    </a:lnTo>
                    <a:cubicBezTo>
                      <a:pt x="14423" y="2046"/>
                      <a:pt x="14293" y="2046"/>
                      <a:pt x="14195" y="1970"/>
                    </a:cubicBezTo>
                    <a:cubicBezTo>
                      <a:pt x="14116" y="1909"/>
                      <a:pt x="14069" y="1807"/>
                      <a:pt x="14069" y="1698"/>
                    </a:cubicBezTo>
                    <a:cubicBezTo>
                      <a:pt x="14068" y="1611"/>
                      <a:pt x="14143" y="1551"/>
                      <a:pt x="14213" y="1581"/>
                    </a:cubicBezTo>
                    <a:cubicBezTo>
                      <a:pt x="14278" y="1609"/>
                      <a:pt x="14304" y="1714"/>
                      <a:pt x="14377" y="1720"/>
                    </a:cubicBezTo>
                    <a:cubicBezTo>
                      <a:pt x="14425" y="1724"/>
                      <a:pt x="14462" y="1677"/>
                      <a:pt x="14508" y="1664"/>
                    </a:cubicBezTo>
                    <a:cubicBezTo>
                      <a:pt x="14579" y="1644"/>
                      <a:pt x="14650" y="1701"/>
                      <a:pt x="14658" y="1785"/>
                    </a:cubicBezTo>
                    <a:lnTo>
                      <a:pt x="14779" y="1865"/>
                    </a:lnTo>
                    <a:lnTo>
                      <a:pt x="14869" y="1881"/>
                    </a:lnTo>
                    <a:cubicBezTo>
                      <a:pt x="14923" y="1923"/>
                      <a:pt x="14996" y="1905"/>
                      <a:pt x="15030" y="1841"/>
                    </a:cubicBezTo>
                    <a:cubicBezTo>
                      <a:pt x="15049" y="1805"/>
                      <a:pt x="15051" y="1757"/>
                      <a:pt x="15080" y="1730"/>
                    </a:cubicBezTo>
                    <a:cubicBezTo>
                      <a:pt x="15120" y="1694"/>
                      <a:pt x="15174" y="1719"/>
                      <a:pt x="15222" y="1739"/>
                    </a:cubicBezTo>
                    <a:cubicBezTo>
                      <a:pt x="15297" y="1770"/>
                      <a:pt x="15377" y="1777"/>
                      <a:pt x="15454" y="1762"/>
                    </a:cubicBezTo>
                    <a:lnTo>
                      <a:pt x="15350" y="1521"/>
                    </a:lnTo>
                    <a:lnTo>
                      <a:pt x="15459" y="1450"/>
                    </a:lnTo>
                    <a:cubicBezTo>
                      <a:pt x="15512" y="1438"/>
                      <a:pt x="15565" y="1438"/>
                      <a:pt x="15617" y="1450"/>
                    </a:cubicBezTo>
                    <a:cubicBezTo>
                      <a:pt x="15658" y="1460"/>
                      <a:pt x="15698" y="1476"/>
                      <a:pt x="15738" y="1464"/>
                    </a:cubicBezTo>
                    <a:cubicBezTo>
                      <a:pt x="15827" y="1435"/>
                      <a:pt x="15853" y="1302"/>
                      <a:pt x="15783" y="1232"/>
                    </a:cubicBezTo>
                    <a:lnTo>
                      <a:pt x="15863" y="1115"/>
                    </a:lnTo>
                    <a:lnTo>
                      <a:pt x="15767" y="961"/>
                    </a:lnTo>
                    <a:lnTo>
                      <a:pt x="15847" y="807"/>
                    </a:lnTo>
                    <a:lnTo>
                      <a:pt x="15829" y="671"/>
                    </a:lnTo>
                    <a:lnTo>
                      <a:pt x="15831" y="495"/>
                    </a:lnTo>
                    <a:lnTo>
                      <a:pt x="15968" y="430"/>
                    </a:lnTo>
                    <a:lnTo>
                      <a:pt x="16069" y="323"/>
                    </a:lnTo>
                    <a:lnTo>
                      <a:pt x="16152" y="233"/>
                    </a:lnTo>
                    <a:lnTo>
                      <a:pt x="16137" y="92"/>
                    </a:lnTo>
                    <a:lnTo>
                      <a:pt x="16184" y="19"/>
                    </a:lnTo>
                    <a:lnTo>
                      <a:pt x="16291" y="0"/>
                    </a:lnTo>
                    <a:lnTo>
                      <a:pt x="16414" y="7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59000"/>
                </a:scheme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32" name="iṧļïḍe"/>
              <p:cNvSpPr/>
              <p:nvPr/>
            </p:nvSpPr>
            <p:spPr bwMode="auto">
              <a:xfrm>
                <a:off x="6585629" y="2893680"/>
                <a:ext cx="43039" cy="3046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8632" y="0"/>
                    </a:moveTo>
                    <a:lnTo>
                      <a:pt x="0" y="3082"/>
                    </a:lnTo>
                    <a:lnTo>
                      <a:pt x="7000" y="18486"/>
                    </a:lnTo>
                    <a:lnTo>
                      <a:pt x="19029" y="21600"/>
                    </a:lnTo>
                    <a:lnTo>
                      <a:pt x="21600" y="8368"/>
                    </a:lnTo>
                    <a:lnTo>
                      <a:pt x="863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33" name="iSlîḓé"/>
              <p:cNvSpPr/>
              <p:nvPr/>
            </p:nvSpPr>
            <p:spPr bwMode="auto">
              <a:xfrm>
                <a:off x="5706391" y="3005146"/>
                <a:ext cx="133908" cy="65618"/>
              </a:xfrm>
              <a:custGeom>
                <a:avLst/>
                <a:gdLst>
                  <a:gd name="T0" fmla="+- 0 11336 1398"/>
                  <a:gd name="T1" fmla="*/ T0 w 19876"/>
                  <a:gd name="T2" fmla="*/ 9687 h 19374"/>
                  <a:gd name="T3" fmla="+- 0 11336 1398"/>
                  <a:gd name="T4" fmla="*/ T3 w 19876"/>
                  <a:gd name="T5" fmla="*/ 9687 h 19374"/>
                  <a:gd name="T6" fmla="+- 0 11336 1398"/>
                  <a:gd name="T7" fmla="*/ T6 w 19876"/>
                  <a:gd name="T8" fmla="*/ 9687 h 19374"/>
                  <a:gd name="T9" fmla="+- 0 11336 1398"/>
                  <a:gd name="T10" fmla="*/ T9 w 19876"/>
                  <a:gd name="T11" fmla="*/ 9687 h 19374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19876" h="19374">
                    <a:moveTo>
                      <a:pt x="11133" y="0"/>
                    </a:moveTo>
                    <a:lnTo>
                      <a:pt x="6959" y="607"/>
                    </a:lnTo>
                    <a:lnTo>
                      <a:pt x="4043" y="4923"/>
                    </a:lnTo>
                    <a:cubicBezTo>
                      <a:pt x="5085" y="5164"/>
                      <a:pt x="5631" y="7507"/>
                      <a:pt x="5052" y="9245"/>
                    </a:cubicBezTo>
                    <a:cubicBezTo>
                      <a:pt x="4056" y="12232"/>
                      <a:pt x="1643" y="9217"/>
                      <a:pt x="508" y="11716"/>
                    </a:cubicBezTo>
                    <a:cubicBezTo>
                      <a:pt x="-1398" y="15913"/>
                      <a:pt x="2573" y="21600"/>
                      <a:pt x="3969" y="16673"/>
                    </a:cubicBezTo>
                    <a:lnTo>
                      <a:pt x="7016" y="12580"/>
                    </a:lnTo>
                    <a:cubicBezTo>
                      <a:pt x="7508" y="11720"/>
                      <a:pt x="8237" y="11675"/>
                      <a:pt x="8754" y="12472"/>
                    </a:cubicBezTo>
                    <a:cubicBezTo>
                      <a:pt x="9848" y="14158"/>
                      <a:pt x="9412" y="17626"/>
                      <a:pt x="8048" y="18091"/>
                    </a:cubicBezTo>
                    <a:cubicBezTo>
                      <a:pt x="9106" y="19886"/>
                      <a:pt x="10676" y="19787"/>
                      <a:pt x="11674" y="17861"/>
                    </a:cubicBezTo>
                    <a:cubicBezTo>
                      <a:pt x="12523" y="16224"/>
                      <a:pt x="12720" y="13662"/>
                      <a:pt x="12156" y="11594"/>
                    </a:cubicBezTo>
                    <a:cubicBezTo>
                      <a:pt x="12898" y="11139"/>
                      <a:pt x="13663" y="10850"/>
                      <a:pt x="14437" y="10731"/>
                    </a:cubicBezTo>
                    <a:cubicBezTo>
                      <a:pt x="15813" y="10520"/>
                      <a:pt x="17197" y="10850"/>
                      <a:pt x="18510" y="11702"/>
                    </a:cubicBezTo>
                    <a:cubicBezTo>
                      <a:pt x="19710" y="10349"/>
                      <a:pt x="20202" y="7411"/>
                      <a:pt x="19651" y="4896"/>
                    </a:cubicBezTo>
                    <a:cubicBezTo>
                      <a:pt x="18992" y="1894"/>
                      <a:pt x="17172" y="688"/>
                      <a:pt x="15740" y="2304"/>
                    </a:cubicBezTo>
                    <a:lnTo>
                      <a:pt x="13649" y="3263"/>
                    </a:lnTo>
                    <a:lnTo>
                      <a:pt x="11133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34" name="iṡḷiḓé"/>
              <p:cNvSpPr/>
              <p:nvPr/>
            </p:nvSpPr>
            <p:spPr bwMode="auto">
              <a:xfrm>
                <a:off x="5888921" y="3062092"/>
                <a:ext cx="92376" cy="3364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8098" y="0"/>
                    </a:moveTo>
                    <a:lnTo>
                      <a:pt x="2985" y="1410"/>
                    </a:lnTo>
                    <a:lnTo>
                      <a:pt x="0" y="15756"/>
                    </a:lnTo>
                    <a:lnTo>
                      <a:pt x="6488" y="18311"/>
                    </a:lnTo>
                    <a:cubicBezTo>
                      <a:pt x="7420" y="14861"/>
                      <a:pt x="8940" y="12992"/>
                      <a:pt x="10498" y="13377"/>
                    </a:cubicBezTo>
                    <a:cubicBezTo>
                      <a:pt x="12159" y="13788"/>
                      <a:pt x="13603" y="16678"/>
                      <a:pt x="14253" y="20895"/>
                    </a:cubicBezTo>
                    <a:lnTo>
                      <a:pt x="17075" y="21600"/>
                    </a:lnTo>
                    <a:lnTo>
                      <a:pt x="21087" y="12466"/>
                    </a:lnTo>
                    <a:lnTo>
                      <a:pt x="21600" y="1250"/>
                    </a:lnTo>
                    <a:lnTo>
                      <a:pt x="15450" y="2689"/>
                    </a:lnTo>
                    <a:lnTo>
                      <a:pt x="8098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35" name="iṩļíḍe"/>
              <p:cNvSpPr/>
              <p:nvPr/>
            </p:nvSpPr>
            <p:spPr bwMode="auto">
              <a:xfrm>
                <a:off x="5338821" y="2931053"/>
                <a:ext cx="91026" cy="773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696" y="0"/>
                    </a:moveTo>
                    <a:lnTo>
                      <a:pt x="14560" y="294"/>
                    </a:lnTo>
                    <a:lnTo>
                      <a:pt x="12590" y="3470"/>
                    </a:lnTo>
                    <a:lnTo>
                      <a:pt x="8156" y="4070"/>
                    </a:lnTo>
                    <a:lnTo>
                      <a:pt x="6354" y="6511"/>
                    </a:lnTo>
                    <a:lnTo>
                      <a:pt x="0" y="10089"/>
                    </a:lnTo>
                    <a:lnTo>
                      <a:pt x="57" y="15915"/>
                    </a:lnTo>
                    <a:lnTo>
                      <a:pt x="1412" y="19977"/>
                    </a:lnTo>
                    <a:lnTo>
                      <a:pt x="7045" y="21600"/>
                    </a:lnTo>
                    <a:lnTo>
                      <a:pt x="9390" y="17103"/>
                    </a:lnTo>
                    <a:lnTo>
                      <a:pt x="11462" y="13538"/>
                    </a:lnTo>
                    <a:lnTo>
                      <a:pt x="14588" y="12005"/>
                    </a:lnTo>
                    <a:lnTo>
                      <a:pt x="18735" y="8147"/>
                    </a:lnTo>
                    <a:lnTo>
                      <a:pt x="21600" y="3661"/>
                    </a:lnTo>
                    <a:lnTo>
                      <a:pt x="18696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36" name="íSḷîďè"/>
              <p:cNvSpPr/>
              <p:nvPr/>
            </p:nvSpPr>
            <p:spPr bwMode="auto">
              <a:xfrm>
                <a:off x="5802202" y="3163727"/>
                <a:ext cx="188785" cy="14110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57" y="1218"/>
                    </a:moveTo>
                    <a:lnTo>
                      <a:pt x="17140" y="2520"/>
                    </a:lnTo>
                    <a:lnTo>
                      <a:pt x="14445" y="1407"/>
                    </a:lnTo>
                    <a:lnTo>
                      <a:pt x="12396" y="3074"/>
                    </a:lnTo>
                    <a:lnTo>
                      <a:pt x="10239" y="4971"/>
                    </a:lnTo>
                    <a:lnTo>
                      <a:pt x="7744" y="6644"/>
                    </a:lnTo>
                    <a:cubicBezTo>
                      <a:pt x="7092" y="7326"/>
                      <a:pt x="6435" y="7999"/>
                      <a:pt x="5772" y="8661"/>
                    </a:cubicBezTo>
                    <a:cubicBezTo>
                      <a:pt x="4973" y="9460"/>
                      <a:pt x="4166" y="10244"/>
                      <a:pt x="3351" y="11013"/>
                    </a:cubicBezTo>
                    <a:cubicBezTo>
                      <a:pt x="2585" y="11419"/>
                      <a:pt x="1897" y="12051"/>
                      <a:pt x="1340" y="12862"/>
                    </a:cubicBezTo>
                    <a:cubicBezTo>
                      <a:pt x="660" y="13852"/>
                      <a:pt x="196" y="15072"/>
                      <a:pt x="0" y="16391"/>
                    </a:cubicBezTo>
                    <a:lnTo>
                      <a:pt x="772" y="18967"/>
                    </a:lnTo>
                    <a:lnTo>
                      <a:pt x="2489" y="21600"/>
                    </a:lnTo>
                    <a:lnTo>
                      <a:pt x="4744" y="21096"/>
                    </a:lnTo>
                    <a:lnTo>
                      <a:pt x="4828" y="17399"/>
                    </a:lnTo>
                    <a:lnTo>
                      <a:pt x="5456" y="14717"/>
                    </a:lnTo>
                    <a:lnTo>
                      <a:pt x="8088" y="13373"/>
                    </a:lnTo>
                    <a:lnTo>
                      <a:pt x="9428" y="12253"/>
                    </a:lnTo>
                    <a:lnTo>
                      <a:pt x="10762" y="10796"/>
                    </a:lnTo>
                    <a:lnTo>
                      <a:pt x="12102" y="9844"/>
                    </a:lnTo>
                    <a:lnTo>
                      <a:pt x="13693" y="8220"/>
                    </a:lnTo>
                    <a:lnTo>
                      <a:pt x="15158" y="6763"/>
                    </a:lnTo>
                    <a:cubicBezTo>
                      <a:pt x="15599" y="6284"/>
                      <a:pt x="16114" y="5939"/>
                      <a:pt x="16665" y="5755"/>
                    </a:cubicBezTo>
                    <a:cubicBezTo>
                      <a:pt x="17284" y="5548"/>
                      <a:pt x="17931" y="5548"/>
                      <a:pt x="18549" y="5755"/>
                    </a:cubicBezTo>
                    <a:lnTo>
                      <a:pt x="20810" y="4467"/>
                    </a:lnTo>
                    <a:lnTo>
                      <a:pt x="21600" y="2675"/>
                    </a:lnTo>
                    <a:lnTo>
                      <a:pt x="21145" y="0"/>
                    </a:lnTo>
                    <a:lnTo>
                      <a:pt x="19557" y="121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37" name="îś1idè"/>
              <p:cNvSpPr/>
              <p:nvPr/>
            </p:nvSpPr>
            <p:spPr bwMode="auto">
              <a:xfrm>
                <a:off x="6772818" y="2866607"/>
                <a:ext cx="23789" cy="2906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8475" y="0"/>
                    </a:moveTo>
                    <a:lnTo>
                      <a:pt x="0" y="6186"/>
                    </a:lnTo>
                    <a:lnTo>
                      <a:pt x="6885" y="21600"/>
                    </a:lnTo>
                    <a:lnTo>
                      <a:pt x="21600" y="21600"/>
                    </a:lnTo>
                    <a:lnTo>
                      <a:pt x="13961" y="7762"/>
                    </a:lnTo>
                    <a:lnTo>
                      <a:pt x="8475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38" name="íŝļíḍe"/>
              <p:cNvSpPr/>
              <p:nvPr/>
            </p:nvSpPr>
            <p:spPr bwMode="auto">
              <a:xfrm>
                <a:off x="7112003" y="3432667"/>
                <a:ext cx="157818" cy="63671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5027" y="0"/>
                    </a:moveTo>
                    <a:lnTo>
                      <a:pt x="4076" y="535"/>
                    </a:lnTo>
                    <a:lnTo>
                      <a:pt x="5478" y="1095"/>
                    </a:lnTo>
                    <a:lnTo>
                      <a:pt x="5928" y="1788"/>
                    </a:lnTo>
                    <a:cubicBezTo>
                      <a:pt x="5845" y="2008"/>
                      <a:pt x="5896" y="2230"/>
                      <a:pt x="6079" y="2446"/>
                    </a:cubicBezTo>
                    <a:cubicBezTo>
                      <a:pt x="6323" y="2736"/>
                      <a:pt x="6800" y="3010"/>
                      <a:pt x="7481" y="3253"/>
                    </a:cubicBezTo>
                    <a:lnTo>
                      <a:pt x="6786" y="4147"/>
                    </a:lnTo>
                    <a:lnTo>
                      <a:pt x="6786" y="4778"/>
                    </a:lnTo>
                    <a:lnTo>
                      <a:pt x="6486" y="5337"/>
                    </a:lnTo>
                    <a:lnTo>
                      <a:pt x="5434" y="5896"/>
                    </a:lnTo>
                    <a:lnTo>
                      <a:pt x="3086" y="6105"/>
                    </a:lnTo>
                    <a:lnTo>
                      <a:pt x="0" y="6031"/>
                    </a:lnTo>
                    <a:lnTo>
                      <a:pt x="732" y="6648"/>
                    </a:lnTo>
                    <a:lnTo>
                      <a:pt x="1680" y="6943"/>
                    </a:lnTo>
                    <a:lnTo>
                      <a:pt x="2713" y="7426"/>
                    </a:lnTo>
                    <a:lnTo>
                      <a:pt x="1862" y="7970"/>
                    </a:lnTo>
                    <a:lnTo>
                      <a:pt x="1862" y="8440"/>
                    </a:lnTo>
                    <a:cubicBezTo>
                      <a:pt x="2702" y="8643"/>
                      <a:pt x="3473" y="8863"/>
                      <a:pt x="4165" y="9098"/>
                    </a:cubicBezTo>
                    <a:cubicBezTo>
                      <a:pt x="4737" y="9292"/>
                      <a:pt x="5253" y="9495"/>
                      <a:pt x="5712" y="9706"/>
                    </a:cubicBezTo>
                    <a:lnTo>
                      <a:pt x="8216" y="10191"/>
                    </a:lnTo>
                    <a:lnTo>
                      <a:pt x="10219" y="10737"/>
                    </a:lnTo>
                    <a:cubicBezTo>
                      <a:pt x="11028" y="10971"/>
                      <a:pt x="11656" y="11241"/>
                      <a:pt x="12072" y="11531"/>
                    </a:cubicBezTo>
                    <a:cubicBezTo>
                      <a:pt x="12429" y="11780"/>
                      <a:pt x="12624" y="12041"/>
                      <a:pt x="12823" y="12301"/>
                    </a:cubicBezTo>
                    <a:cubicBezTo>
                      <a:pt x="13073" y="12627"/>
                      <a:pt x="13329" y="12961"/>
                      <a:pt x="12973" y="13282"/>
                    </a:cubicBezTo>
                    <a:cubicBezTo>
                      <a:pt x="12613" y="13606"/>
                      <a:pt x="11671" y="13871"/>
                      <a:pt x="10419" y="14001"/>
                    </a:cubicBezTo>
                    <a:lnTo>
                      <a:pt x="11233" y="14543"/>
                    </a:lnTo>
                    <a:lnTo>
                      <a:pt x="12729" y="15137"/>
                    </a:lnTo>
                    <a:lnTo>
                      <a:pt x="11978" y="15867"/>
                    </a:lnTo>
                    <a:lnTo>
                      <a:pt x="10282" y="16053"/>
                    </a:lnTo>
                    <a:lnTo>
                      <a:pt x="8579" y="16698"/>
                    </a:lnTo>
                    <a:lnTo>
                      <a:pt x="7276" y="17207"/>
                    </a:lnTo>
                    <a:lnTo>
                      <a:pt x="6726" y="17541"/>
                    </a:lnTo>
                    <a:lnTo>
                      <a:pt x="6476" y="18321"/>
                    </a:lnTo>
                    <a:lnTo>
                      <a:pt x="5875" y="18841"/>
                    </a:lnTo>
                    <a:lnTo>
                      <a:pt x="5173" y="19549"/>
                    </a:lnTo>
                    <a:lnTo>
                      <a:pt x="4172" y="20205"/>
                    </a:lnTo>
                    <a:lnTo>
                      <a:pt x="3627" y="20813"/>
                    </a:lnTo>
                    <a:lnTo>
                      <a:pt x="3326" y="21420"/>
                    </a:lnTo>
                    <a:lnTo>
                      <a:pt x="5668" y="21386"/>
                    </a:lnTo>
                    <a:cubicBezTo>
                      <a:pt x="5278" y="21262"/>
                      <a:pt x="5344" y="21084"/>
                      <a:pt x="5818" y="20979"/>
                    </a:cubicBezTo>
                    <a:cubicBezTo>
                      <a:pt x="7485" y="20613"/>
                      <a:pt x="9733" y="21220"/>
                      <a:pt x="8115" y="21600"/>
                    </a:cubicBezTo>
                    <a:lnTo>
                      <a:pt x="10970" y="20969"/>
                    </a:lnTo>
                    <a:lnTo>
                      <a:pt x="11121" y="20424"/>
                    </a:lnTo>
                    <a:lnTo>
                      <a:pt x="11121" y="19906"/>
                    </a:lnTo>
                    <a:lnTo>
                      <a:pt x="11871" y="19471"/>
                    </a:lnTo>
                    <a:lnTo>
                      <a:pt x="13362" y="19285"/>
                    </a:lnTo>
                    <a:lnTo>
                      <a:pt x="14213" y="18652"/>
                    </a:lnTo>
                    <a:lnTo>
                      <a:pt x="14514" y="18182"/>
                    </a:lnTo>
                    <a:lnTo>
                      <a:pt x="15665" y="17735"/>
                    </a:lnTo>
                    <a:cubicBezTo>
                      <a:pt x="16281" y="17732"/>
                      <a:pt x="16877" y="17680"/>
                      <a:pt x="17362" y="17586"/>
                    </a:cubicBezTo>
                    <a:cubicBezTo>
                      <a:pt x="19077" y="17253"/>
                      <a:pt x="19001" y="16604"/>
                      <a:pt x="17212" y="16296"/>
                    </a:cubicBezTo>
                    <a:lnTo>
                      <a:pt x="18101" y="15629"/>
                    </a:lnTo>
                    <a:lnTo>
                      <a:pt x="20204" y="15108"/>
                    </a:lnTo>
                    <a:lnTo>
                      <a:pt x="21600" y="14810"/>
                    </a:lnTo>
                    <a:lnTo>
                      <a:pt x="21199" y="13668"/>
                    </a:lnTo>
                    <a:cubicBezTo>
                      <a:pt x="20175" y="13471"/>
                      <a:pt x="19280" y="13237"/>
                      <a:pt x="18545" y="12973"/>
                    </a:cubicBezTo>
                    <a:cubicBezTo>
                      <a:pt x="17916" y="12747"/>
                      <a:pt x="17411" y="12501"/>
                      <a:pt x="17043" y="12242"/>
                    </a:cubicBezTo>
                    <a:lnTo>
                      <a:pt x="14996" y="11623"/>
                    </a:lnTo>
                    <a:lnTo>
                      <a:pt x="15447" y="10990"/>
                    </a:lnTo>
                    <a:lnTo>
                      <a:pt x="15146" y="10397"/>
                    </a:lnTo>
                    <a:lnTo>
                      <a:pt x="14000" y="10116"/>
                    </a:lnTo>
                    <a:lnTo>
                      <a:pt x="12955" y="9795"/>
                    </a:lnTo>
                    <a:cubicBezTo>
                      <a:pt x="12304" y="9688"/>
                      <a:pt x="11655" y="9580"/>
                      <a:pt x="11008" y="9472"/>
                    </a:cubicBezTo>
                    <a:cubicBezTo>
                      <a:pt x="9888" y="9284"/>
                      <a:pt x="8773" y="9095"/>
                      <a:pt x="7665" y="8903"/>
                    </a:cubicBezTo>
                    <a:cubicBezTo>
                      <a:pt x="6921" y="8859"/>
                      <a:pt x="6364" y="8706"/>
                      <a:pt x="6263" y="8518"/>
                    </a:cubicBezTo>
                    <a:cubicBezTo>
                      <a:pt x="6095" y="8204"/>
                      <a:pt x="7144" y="7932"/>
                      <a:pt x="8416" y="7961"/>
                    </a:cubicBezTo>
                    <a:lnTo>
                      <a:pt x="9668" y="7241"/>
                    </a:lnTo>
                    <a:cubicBezTo>
                      <a:pt x="9613" y="7043"/>
                      <a:pt x="9613" y="6844"/>
                      <a:pt x="9668" y="6646"/>
                    </a:cubicBezTo>
                    <a:cubicBezTo>
                      <a:pt x="9762" y="6309"/>
                      <a:pt x="10014" y="5976"/>
                      <a:pt x="10419" y="5653"/>
                    </a:cubicBezTo>
                    <a:lnTo>
                      <a:pt x="10714" y="5207"/>
                    </a:lnTo>
                    <a:lnTo>
                      <a:pt x="9368" y="5095"/>
                    </a:lnTo>
                    <a:lnTo>
                      <a:pt x="9067" y="4412"/>
                    </a:lnTo>
                    <a:lnTo>
                      <a:pt x="9211" y="3610"/>
                    </a:lnTo>
                    <a:lnTo>
                      <a:pt x="8498" y="2742"/>
                    </a:lnTo>
                    <a:lnTo>
                      <a:pt x="7747" y="1777"/>
                    </a:lnTo>
                    <a:lnTo>
                      <a:pt x="5850" y="466"/>
                    </a:lnTo>
                    <a:lnTo>
                      <a:pt x="5027" y="0"/>
                    </a:lnTo>
                    <a:close/>
                  </a:path>
                </a:pathLst>
              </a:custGeom>
              <a:solidFill>
                <a:srgbClr val="E6E9F5">
                  <a:alpha val="72941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39" name="ïślîdê"/>
              <p:cNvSpPr/>
              <p:nvPr/>
            </p:nvSpPr>
            <p:spPr bwMode="auto">
              <a:xfrm>
                <a:off x="7185050" y="4135955"/>
                <a:ext cx="20042" cy="3324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58" y="0"/>
                    </a:moveTo>
                    <a:lnTo>
                      <a:pt x="0" y="8825"/>
                    </a:lnTo>
                    <a:lnTo>
                      <a:pt x="6965" y="21600"/>
                    </a:lnTo>
                    <a:lnTo>
                      <a:pt x="21600" y="14944"/>
                    </a:lnTo>
                    <a:lnTo>
                      <a:pt x="13458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40" name="iṡľidé"/>
              <p:cNvSpPr/>
              <p:nvPr/>
            </p:nvSpPr>
            <p:spPr bwMode="auto">
              <a:xfrm>
                <a:off x="7179195" y="4201381"/>
                <a:ext cx="21982" cy="3645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719" y="6002"/>
                    </a:moveTo>
                    <a:lnTo>
                      <a:pt x="0" y="12531"/>
                    </a:lnTo>
                    <a:lnTo>
                      <a:pt x="3624" y="21600"/>
                    </a:lnTo>
                    <a:lnTo>
                      <a:pt x="19442" y="19432"/>
                    </a:lnTo>
                    <a:lnTo>
                      <a:pt x="21600" y="7102"/>
                    </a:lnTo>
                    <a:lnTo>
                      <a:pt x="9733" y="0"/>
                    </a:lnTo>
                    <a:lnTo>
                      <a:pt x="719" y="600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41" name="ïṧlîḍè"/>
              <p:cNvSpPr/>
              <p:nvPr/>
            </p:nvSpPr>
            <p:spPr bwMode="auto">
              <a:xfrm>
                <a:off x="7074258" y="4323890"/>
                <a:ext cx="38453" cy="98974"/>
              </a:xfrm>
              <a:custGeom>
                <a:avLst/>
                <a:gdLst>
                  <a:gd name="T0" fmla="+- 0 10748 87"/>
                  <a:gd name="T1" fmla="*/ T0 w 21323"/>
                  <a:gd name="T2" fmla="*/ 10800 h 21600"/>
                  <a:gd name="T3" fmla="+- 0 10748 87"/>
                  <a:gd name="T4" fmla="*/ T3 w 21323"/>
                  <a:gd name="T5" fmla="*/ 10800 h 21600"/>
                  <a:gd name="T6" fmla="+- 0 10748 87"/>
                  <a:gd name="T7" fmla="*/ T6 w 21323"/>
                  <a:gd name="T8" fmla="*/ 10800 h 21600"/>
                  <a:gd name="T9" fmla="+- 0 10748 87"/>
                  <a:gd name="T10" fmla="*/ T9 w 21323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23" h="21600">
                    <a:moveTo>
                      <a:pt x="10762" y="0"/>
                    </a:moveTo>
                    <a:lnTo>
                      <a:pt x="2490" y="2455"/>
                    </a:lnTo>
                    <a:lnTo>
                      <a:pt x="186" y="8274"/>
                    </a:lnTo>
                    <a:cubicBezTo>
                      <a:pt x="-87" y="9763"/>
                      <a:pt x="-59" y="11259"/>
                      <a:pt x="271" y="12746"/>
                    </a:cubicBezTo>
                    <a:cubicBezTo>
                      <a:pt x="684" y="14610"/>
                      <a:pt x="1568" y="16452"/>
                      <a:pt x="2909" y="18246"/>
                    </a:cubicBezTo>
                    <a:lnTo>
                      <a:pt x="8999" y="21600"/>
                    </a:lnTo>
                    <a:lnTo>
                      <a:pt x="20538" y="21041"/>
                    </a:lnTo>
                    <a:cubicBezTo>
                      <a:pt x="21308" y="19652"/>
                      <a:pt x="21513" y="18223"/>
                      <a:pt x="21147" y="16809"/>
                    </a:cubicBezTo>
                    <a:cubicBezTo>
                      <a:pt x="20669" y="14961"/>
                      <a:pt x="19231" y="13181"/>
                      <a:pt x="18103" y="11379"/>
                    </a:cubicBezTo>
                    <a:cubicBezTo>
                      <a:pt x="16986" y="9592"/>
                      <a:pt x="16172" y="7778"/>
                      <a:pt x="15668" y="5949"/>
                    </a:cubicBezTo>
                    <a:lnTo>
                      <a:pt x="1076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42" name="íṣ1ïdè"/>
              <p:cNvSpPr/>
              <p:nvPr/>
            </p:nvSpPr>
            <p:spPr bwMode="auto">
              <a:xfrm>
                <a:off x="7112706" y="4489528"/>
                <a:ext cx="183944" cy="301822"/>
              </a:xfrm>
              <a:custGeom>
                <a:avLst/>
                <a:gdLst>
                  <a:gd name="T0" fmla="+- 0 11035 470"/>
                  <a:gd name="T1" fmla="*/ T0 w 21130"/>
                  <a:gd name="T2" fmla="*/ 10800 h 21600"/>
                  <a:gd name="T3" fmla="+- 0 11035 470"/>
                  <a:gd name="T4" fmla="*/ T3 w 21130"/>
                  <a:gd name="T5" fmla="*/ 10800 h 21600"/>
                  <a:gd name="T6" fmla="+- 0 11035 470"/>
                  <a:gd name="T7" fmla="*/ T6 w 21130"/>
                  <a:gd name="T8" fmla="*/ 10800 h 21600"/>
                  <a:gd name="T9" fmla="+- 0 11035 470"/>
                  <a:gd name="T10" fmla="*/ T9 w 21130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130" h="21600">
                    <a:moveTo>
                      <a:pt x="3002" y="787"/>
                    </a:moveTo>
                    <a:lnTo>
                      <a:pt x="1284" y="1137"/>
                    </a:lnTo>
                    <a:lnTo>
                      <a:pt x="1313" y="2654"/>
                    </a:lnTo>
                    <a:lnTo>
                      <a:pt x="1628" y="5011"/>
                    </a:lnTo>
                    <a:cubicBezTo>
                      <a:pt x="901" y="5175"/>
                      <a:pt x="341" y="5544"/>
                      <a:pt x="120" y="6006"/>
                    </a:cubicBezTo>
                    <a:cubicBezTo>
                      <a:pt x="-470" y="7239"/>
                      <a:pt x="1208" y="8433"/>
                      <a:pt x="3247" y="8231"/>
                    </a:cubicBezTo>
                    <a:lnTo>
                      <a:pt x="3902" y="10091"/>
                    </a:lnTo>
                    <a:lnTo>
                      <a:pt x="3776" y="11737"/>
                    </a:lnTo>
                    <a:lnTo>
                      <a:pt x="5751" y="11187"/>
                    </a:lnTo>
                    <a:lnTo>
                      <a:pt x="6839" y="10245"/>
                    </a:lnTo>
                    <a:lnTo>
                      <a:pt x="8957" y="10873"/>
                    </a:lnTo>
                    <a:lnTo>
                      <a:pt x="8495" y="11868"/>
                    </a:lnTo>
                    <a:cubicBezTo>
                      <a:pt x="8438" y="12234"/>
                      <a:pt x="8396" y="12601"/>
                      <a:pt x="8368" y="12968"/>
                    </a:cubicBezTo>
                    <a:cubicBezTo>
                      <a:pt x="8304" y="13826"/>
                      <a:pt x="8375" y="14744"/>
                      <a:pt x="9377" y="15325"/>
                    </a:cubicBezTo>
                    <a:cubicBezTo>
                      <a:pt x="10089" y="15737"/>
                      <a:pt x="11115" y="15859"/>
                      <a:pt x="12020" y="15639"/>
                    </a:cubicBezTo>
                    <a:cubicBezTo>
                      <a:pt x="12117" y="15954"/>
                      <a:pt x="12601" y="16162"/>
                      <a:pt x="13107" y="16107"/>
                    </a:cubicBezTo>
                    <a:cubicBezTo>
                      <a:pt x="14452" y="15963"/>
                      <a:pt x="14449" y="14759"/>
                      <a:pt x="13102" y="14618"/>
                    </a:cubicBezTo>
                    <a:lnTo>
                      <a:pt x="14363" y="13757"/>
                    </a:lnTo>
                    <a:lnTo>
                      <a:pt x="16633" y="13053"/>
                    </a:lnTo>
                    <a:cubicBezTo>
                      <a:pt x="17399" y="13091"/>
                      <a:pt x="18066" y="13395"/>
                      <a:pt x="18356" y="13839"/>
                    </a:cubicBezTo>
                    <a:cubicBezTo>
                      <a:pt x="18796" y="14511"/>
                      <a:pt x="18291" y="15279"/>
                      <a:pt x="17221" y="15567"/>
                    </a:cubicBezTo>
                    <a:lnTo>
                      <a:pt x="14783" y="16847"/>
                    </a:lnTo>
                    <a:cubicBezTo>
                      <a:pt x="14357" y="17037"/>
                      <a:pt x="13952" y="17245"/>
                      <a:pt x="13570" y="17469"/>
                    </a:cubicBezTo>
                    <a:cubicBezTo>
                      <a:pt x="12792" y="17924"/>
                      <a:pt x="12117" y="18443"/>
                      <a:pt x="11563" y="19011"/>
                    </a:cubicBezTo>
                    <a:cubicBezTo>
                      <a:pt x="11546" y="19383"/>
                      <a:pt x="11631" y="19753"/>
                      <a:pt x="11815" y="20107"/>
                    </a:cubicBezTo>
                    <a:cubicBezTo>
                      <a:pt x="12116" y="20687"/>
                      <a:pt x="12668" y="21204"/>
                      <a:pt x="13412" y="21600"/>
                    </a:cubicBezTo>
                    <a:lnTo>
                      <a:pt x="14037" y="18929"/>
                    </a:lnTo>
                    <a:lnTo>
                      <a:pt x="15629" y="19165"/>
                    </a:lnTo>
                    <a:lnTo>
                      <a:pt x="15840" y="20497"/>
                    </a:lnTo>
                    <a:lnTo>
                      <a:pt x="17352" y="21253"/>
                    </a:lnTo>
                    <a:lnTo>
                      <a:pt x="18992" y="20389"/>
                    </a:lnTo>
                    <a:cubicBezTo>
                      <a:pt x="19051" y="20040"/>
                      <a:pt x="19220" y="19702"/>
                      <a:pt x="19491" y="19394"/>
                    </a:cubicBezTo>
                    <a:cubicBezTo>
                      <a:pt x="19824" y="19015"/>
                      <a:pt x="20300" y="18693"/>
                      <a:pt x="20878" y="18455"/>
                    </a:cubicBezTo>
                    <a:lnTo>
                      <a:pt x="21130" y="16935"/>
                    </a:lnTo>
                    <a:lnTo>
                      <a:pt x="20752" y="14736"/>
                    </a:lnTo>
                    <a:lnTo>
                      <a:pt x="19617" y="12719"/>
                    </a:lnTo>
                    <a:cubicBezTo>
                      <a:pt x="19197" y="12395"/>
                      <a:pt x="18701" y="12113"/>
                      <a:pt x="18146" y="11882"/>
                    </a:cubicBezTo>
                    <a:cubicBezTo>
                      <a:pt x="17676" y="11686"/>
                      <a:pt x="17167" y="11529"/>
                      <a:pt x="16633" y="11413"/>
                    </a:cubicBezTo>
                    <a:lnTo>
                      <a:pt x="16885" y="10006"/>
                    </a:lnTo>
                    <a:lnTo>
                      <a:pt x="16129" y="8539"/>
                    </a:lnTo>
                    <a:lnTo>
                      <a:pt x="13480" y="8251"/>
                    </a:lnTo>
                    <a:cubicBezTo>
                      <a:pt x="13030" y="7892"/>
                      <a:pt x="12393" y="7642"/>
                      <a:pt x="11678" y="7544"/>
                    </a:cubicBezTo>
                    <a:cubicBezTo>
                      <a:pt x="10537" y="7388"/>
                      <a:pt x="9349" y="7629"/>
                      <a:pt x="8573" y="8173"/>
                    </a:cubicBezTo>
                    <a:cubicBezTo>
                      <a:pt x="7842" y="8252"/>
                      <a:pt x="7094" y="8105"/>
                      <a:pt x="6566" y="7780"/>
                    </a:cubicBezTo>
                    <a:cubicBezTo>
                      <a:pt x="5388" y="7055"/>
                      <a:pt x="5616" y="5834"/>
                      <a:pt x="7028" y="5296"/>
                    </a:cubicBezTo>
                    <a:lnTo>
                      <a:pt x="7775" y="4359"/>
                    </a:lnTo>
                    <a:lnTo>
                      <a:pt x="6897" y="2317"/>
                    </a:lnTo>
                    <a:lnTo>
                      <a:pt x="5973" y="274"/>
                    </a:lnTo>
                    <a:lnTo>
                      <a:pt x="4586" y="0"/>
                    </a:lnTo>
                    <a:lnTo>
                      <a:pt x="3002" y="78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65000"/>
                </a:scheme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43" name="îşľíḓê"/>
              <p:cNvSpPr/>
              <p:nvPr/>
            </p:nvSpPr>
            <p:spPr bwMode="auto">
              <a:xfrm>
                <a:off x="7090030" y="4680320"/>
                <a:ext cx="71523" cy="144943"/>
              </a:xfrm>
              <a:custGeom>
                <a:avLst/>
                <a:gdLst>
                  <a:gd name="T0" fmla="+- 0 11017 434"/>
                  <a:gd name="T1" fmla="*/ T0 w 21166"/>
                  <a:gd name="T2" fmla="*/ 10665 h 21331"/>
                  <a:gd name="T3" fmla="+- 0 11017 434"/>
                  <a:gd name="T4" fmla="*/ T3 w 21166"/>
                  <a:gd name="T5" fmla="*/ 10665 h 21331"/>
                  <a:gd name="T6" fmla="+- 0 11017 434"/>
                  <a:gd name="T7" fmla="*/ T6 w 21166"/>
                  <a:gd name="T8" fmla="*/ 10665 h 21331"/>
                  <a:gd name="T9" fmla="+- 0 11017 434"/>
                  <a:gd name="T10" fmla="*/ T9 w 21166"/>
                  <a:gd name="T11" fmla="*/ 10665 h 2133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166" h="21331">
                    <a:moveTo>
                      <a:pt x="16489" y="0"/>
                    </a:moveTo>
                    <a:lnTo>
                      <a:pt x="15066" y="2881"/>
                    </a:lnTo>
                    <a:lnTo>
                      <a:pt x="10957" y="7412"/>
                    </a:lnTo>
                    <a:cubicBezTo>
                      <a:pt x="10504" y="8901"/>
                      <a:pt x="9744" y="10363"/>
                      <a:pt x="8689" y="11774"/>
                    </a:cubicBezTo>
                    <a:cubicBezTo>
                      <a:pt x="6967" y="14079"/>
                      <a:pt x="4480" y="16225"/>
                      <a:pt x="1333" y="18122"/>
                    </a:cubicBezTo>
                    <a:cubicBezTo>
                      <a:pt x="-139" y="18713"/>
                      <a:pt x="-434" y="19771"/>
                      <a:pt x="660" y="20539"/>
                    </a:cubicBezTo>
                    <a:cubicBezTo>
                      <a:pt x="2129" y="21570"/>
                      <a:pt x="5185" y="21600"/>
                      <a:pt x="6736" y="20599"/>
                    </a:cubicBezTo>
                    <a:lnTo>
                      <a:pt x="10745" y="16345"/>
                    </a:lnTo>
                    <a:lnTo>
                      <a:pt x="14209" y="12737"/>
                    </a:lnTo>
                    <a:lnTo>
                      <a:pt x="16484" y="10858"/>
                    </a:lnTo>
                    <a:lnTo>
                      <a:pt x="18974" y="8334"/>
                    </a:lnTo>
                    <a:lnTo>
                      <a:pt x="18338" y="6732"/>
                    </a:lnTo>
                    <a:lnTo>
                      <a:pt x="18676" y="4860"/>
                    </a:lnTo>
                    <a:lnTo>
                      <a:pt x="21166" y="2437"/>
                    </a:lnTo>
                    <a:lnTo>
                      <a:pt x="16489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44" name="iṧ1íḑe"/>
              <p:cNvSpPr/>
              <p:nvPr/>
            </p:nvSpPr>
            <p:spPr bwMode="auto">
              <a:xfrm>
                <a:off x="7146664" y="4869950"/>
                <a:ext cx="143874" cy="247192"/>
              </a:xfrm>
              <a:custGeom>
                <a:avLst/>
                <a:gdLst>
                  <a:gd name="T0" fmla="*/ 10800 w 21600"/>
                  <a:gd name="T1" fmla="*/ 10730 h 21461"/>
                  <a:gd name="T2" fmla="*/ 10800 w 21600"/>
                  <a:gd name="T3" fmla="*/ 10730 h 21461"/>
                  <a:gd name="T4" fmla="*/ 10800 w 21600"/>
                  <a:gd name="T5" fmla="*/ 10730 h 21461"/>
                  <a:gd name="T6" fmla="*/ 10800 w 21600"/>
                  <a:gd name="T7" fmla="*/ 10730 h 21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461">
                    <a:moveTo>
                      <a:pt x="20200" y="0"/>
                    </a:moveTo>
                    <a:lnTo>
                      <a:pt x="18378" y="1600"/>
                    </a:lnTo>
                    <a:lnTo>
                      <a:pt x="16951" y="3140"/>
                    </a:lnTo>
                    <a:lnTo>
                      <a:pt x="12724" y="4375"/>
                    </a:lnTo>
                    <a:lnTo>
                      <a:pt x="10501" y="5388"/>
                    </a:lnTo>
                    <a:lnTo>
                      <a:pt x="8492" y="6588"/>
                    </a:lnTo>
                    <a:lnTo>
                      <a:pt x="6795" y="8236"/>
                    </a:lnTo>
                    <a:lnTo>
                      <a:pt x="4661" y="9887"/>
                    </a:lnTo>
                    <a:lnTo>
                      <a:pt x="2900" y="12048"/>
                    </a:lnTo>
                    <a:lnTo>
                      <a:pt x="2412" y="14303"/>
                    </a:lnTo>
                    <a:lnTo>
                      <a:pt x="0" y="16586"/>
                    </a:lnTo>
                    <a:lnTo>
                      <a:pt x="816" y="18111"/>
                    </a:lnTo>
                    <a:lnTo>
                      <a:pt x="3452" y="18108"/>
                    </a:lnTo>
                    <a:lnTo>
                      <a:pt x="3562" y="19918"/>
                    </a:lnTo>
                    <a:cubicBezTo>
                      <a:pt x="3535" y="20305"/>
                      <a:pt x="3775" y="20682"/>
                      <a:pt x="4228" y="20967"/>
                    </a:cubicBezTo>
                    <a:cubicBezTo>
                      <a:pt x="5009" y="21458"/>
                      <a:pt x="6252" y="21600"/>
                      <a:pt x="7297" y="21316"/>
                    </a:cubicBezTo>
                    <a:lnTo>
                      <a:pt x="6583" y="18743"/>
                    </a:lnTo>
                    <a:cubicBezTo>
                      <a:pt x="5057" y="18215"/>
                      <a:pt x="4609" y="17055"/>
                      <a:pt x="5601" y="16202"/>
                    </a:cubicBezTo>
                    <a:cubicBezTo>
                      <a:pt x="6085" y="15785"/>
                      <a:pt x="6880" y="15516"/>
                      <a:pt x="7743" y="15538"/>
                    </a:cubicBezTo>
                    <a:cubicBezTo>
                      <a:pt x="8840" y="15567"/>
                      <a:pt x="9742" y="16048"/>
                      <a:pt x="9879" y="16678"/>
                    </a:cubicBezTo>
                    <a:lnTo>
                      <a:pt x="11850" y="17973"/>
                    </a:lnTo>
                    <a:lnTo>
                      <a:pt x="13498" y="17210"/>
                    </a:lnTo>
                    <a:lnTo>
                      <a:pt x="13772" y="15526"/>
                    </a:lnTo>
                    <a:lnTo>
                      <a:pt x="10977" y="13275"/>
                    </a:lnTo>
                    <a:cubicBezTo>
                      <a:pt x="10590" y="12814"/>
                      <a:pt x="10590" y="12275"/>
                      <a:pt x="10977" y="11814"/>
                    </a:cubicBezTo>
                    <a:cubicBezTo>
                      <a:pt x="11582" y="11093"/>
                      <a:pt x="12928" y="10747"/>
                      <a:pt x="14054" y="10289"/>
                    </a:cubicBezTo>
                    <a:cubicBezTo>
                      <a:pt x="15451" y="9720"/>
                      <a:pt x="16553" y="8942"/>
                      <a:pt x="17240" y="8037"/>
                    </a:cubicBezTo>
                    <a:cubicBezTo>
                      <a:pt x="17148" y="7714"/>
                      <a:pt x="16830" y="7427"/>
                      <a:pt x="16361" y="7243"/>
                    </a:cubicBezTo>
                    <a:cubicBezTo>
                      <a:pt x="14681" y="6584"/>
                      <a:pt x="12585" y="7346"/>
                      <a:pt x="11204" y="8383"/>
                    </a:cubicBezTo>
                    <a:cubicBezTo>
                      <a:pt x="10376" y="9004"/>
                      <a:pt x="9658" y="9672"/>
                      <a:pt x="9062" y="10376"/>
                    </a:cubicBezTo>
                    <a:lnTo>
                      <a:pt x="6768" y="10563"/>
                    </a:lnTo>
                    <a:lnTo>
                      <a:pt x="10064" y="7648"/>
                    </a:lnTo>
                    <a:lnTo>
                      <a:pt x="16931" y="5138"/>
                    </a:lnTo>
                    <a:cubicBezTo>
                      <a:pt x="17976" y="4846"/>
                      <a:pt x="18910" y="4435"/>
                      <a:pt x="19677" y="3931"/>
                    </a:cubicBezTo>
                    <a:cubicBezTo>
                      <a:pt x="20605" y="3321"/>
                      <a:pt x="21264" y="2591"/>
                      <a:pt x="21600" y="1803"/>
                    </a:cubicBezTo>
                    <a:lnTo>
                      <a:pt x="2020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45" name="ïŝḻïḍé"/>
              <p:cNvSpPr/>
              <p:nvPr/>
            </p:nvSpPr>
            <p:spPr bwMode="auto">
              <a:xfrm>
                <a:off x="6917725" y="4835702"/>
                <a:ext cx="241155" cy="323817"/>
              </a:xfrm>
              <a:custGeom>
                <a:avLst/>
                <a:gdLst>
                  <a:gd name="T0" fmla="+- 0 10745 46"/>
                  <a:gd name="T1" fmla="*/ T0 w 21398"/>
                  <a:gd name="T2" fmla="*/ 10761 h 21522"/>
                  <a:gd name="T3" fmla="+- 0 10745 46"/>
                  <a:gd name="T4" fmla="*/ T3 w 21398"/>
                  <a:gd name="T5" fmla="*/ 10761 h 21522"/>
                  <a:gd name="T6" fmla="+- 0 10745 46"/>
                  <a:gd name="T7" fmla="*/ T6 w 21398"/>
                  <a:gd name="T8" fmla="*/ 10761 h 21522"/>
                  <a:gd name="T9" fmla="+- 0 10745 46"/>
                  <a:gd name="T10" fmla="*/ T9 w 21398"/>
                  <a:gd name="T11" fmla="*/ 10761 h 21522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8" h="21522">
                    <a:moveTo>
                      <a:pt x="17013" y="246"/>
                    </a:moveTo>
                    <a:lnTo>
                      <a:pt x="15800" y="0"/>
                    </a:lnTo>
                    <a:lnTo>
                      <a:pt x="15127" y="2646"/>
                    </a:lnTo>
                    <a:cubicBezTo>
                      <a:pt x="15053" y="3116"/>
                      <a:pt x="14828" y="3566"/>
                      <a:pt x="14470" y="3956"/>
                    </a:cubicBezTo>
                    <a:cubicBezTo>
                      <a:pt x="13911" y="4568"/>
                      <a:pt x="13067" y="5001"/>
                      <a:pt x="12103" y="5169"/>
                    </a:cubicBezTo>
                    <a:lnTo>
                      <a:pt x="10779" y="6847"/>
                    </a:lnTo>
                    <a:cubicBezTo>
                      <a:pt x="10343" y="7465"/>
                      <a:pt x="9862" y="8065"/>
                      <a:pt x="9340" y="8644"/>
                    </a:cubicBezTo>
                    <a:cubicBezTo>
                      <a:pt x="8697" y="9358"/>
                      <a:pt x="7992" y="10039"/>
                      <a:pt x="7230" y="10684"/>
                    </a:cubicBezTo>
                    <a:lnTo>
                      <a:pt x="4726" y="11608"/>
                    </a:lnTo>
                    <a:lnTo>
                      <a:pt x="3843" y="12918"/>
                    </a:lnTo>
                    <a:lnTo>
                      <a:pt x="2625" y="13669"/>
                    </a:lnTo>
                    <a:cubicBezTo>
                      <a:pt x="2183" y="13433"/>
                      <a:pt x="1601" y="13404"/>
                      <a:pt x="1122" y="13596"/>
                    </a:cubicBezTo>
                    <a:cubicBezTo>
                      <a:pt x="370" y="13899"/>
                      <a:pt x="146" y="14579"/>
                      <a:pt x="63" y="15226"/>
                    </a:cubicBezTo>
                    <a:cubicBezTo>
                      <a:pt x="-46" y="16077"/>
                      <a:pt x="-13" y="16935"/>
                      <a:pt x="161" y="17779"/>
                    </a:cubicBezTo>
                    <a:cubicBezTo>
                      <a:pt x="650" y="17557"/>
                      <a:pt x="1272" y="17586"/>
                      <a:pt x="1719" y="17852"/>
                    </a:cubicBezTo>
                    <a:cubicBezTo>
                      <a:pt x="2637" y="18399"/>
                      <a:pt x="2438" y="19481"/>
                      <a:pt x="1358" y="19822"/>
                    </a:cubicBezTo>
                    <a:lnTo>
                      <a:pt x="2235" y="20987"/>
                    </a:lnTo>
                    <a:cubicBezTo>
                      <a:pt x="2431" y="21380"/>
                      <a:pt x="2990" y="21600"/>
                      <a:pt x="3534" y="21497"/>
                    </a:cubicBezTo>
                    <a:cubicBezTo>
                      <a:pt x="4205" y="21370"/>
                      <a:pt x="4519" y="20812"/>
                      <a:pt x="5121" y="20573"/>
                    </a:cubicBezTo>
                    <a:cubicBezTo>
                      <a:pt x="5952" y="20243"/>
                      <a:pt x="6979" y="20558"/>
                      <a:pt x="7263" y="21230"/>
                    </a:cubicBezTo>
                    <a:lnTo>
                      <a:pt x="8530" y="20281"/>
                    </a:lnTo>
                    <a:lnTo>
                      <a:pt x="10835" y="20062"/>
                    </a:lnTo>
                    <a:cubicBezTo>
                      <a:pt x="11371" y="20182"/>
                      <a:pt x="11933" y="20224"/>
                      <a:pt x="12491" y="20184"/>
                    </a:cubicBezTo>
                    <a:cubicBezTo>
                      <a:pt x="13360" y="20123"/>
                      <a:pt x="14185" y="19869"/>
                      <a:pt x="14861" y="19454"/>
                    </a:cubicBezTo>
                    <a:lnTo>
                      <a:pt x="15705" y="18603"/>
                    </a:lnTo>
                    <a:lnTo>
                      <a:pt x="15315" y="16539"/>
                    </a:lnTo>
                    <a:cubicBezTo>
                      <a:pt x="15489" y="16004"/>
                      <a:pt x="15822" y="15505"/>
                      <a:pt x="16289" y="15080"/>
                    </a:cubicBezTo>
                    <a:cubicBezTo>
                      <a:pt x="16740" y="14669"/>
                      <a:pt x="17305" y="14337"/>
                      <a:pt x="17945" y="14107"/>
                    </a:cubicBezTo>
                    <a:lnTo>
                      <a:pt x="18335" y="11651"/>
                    </a:lnTo>
                    <a:lnTo>
                      <a:pt x="19763" y="10608"/>
                    </a:lnTo>
                    <a:lnTo>
                      <a:pt x="21225" y="9587"/>
                    </a:lnTo>
                    <a:lnTo>
                      <a:pt x="20250" y="8297"/>
                    </a:lnTo>
                    <a:lnTo>
                      <a:pt x="19313" y="7933"/>
                    </a:lnTo>
                    <a:lnTo>
                      <a:pt x="18631" y="6668"/>
                    </a:lnTo>
                    <a:cubicBezTo>
                      <a:pt x="18176" y="6261"/>
                      <a:pt x="18065" y="5697"/>
                      <a:pt x="18343" y="5209"/>
                    </a:cubicBezTo>
                    <a:cubicBezTo>
                      <a:pt x="18807" y="4394"/>
                      <a:pt x="20116" y="4120"/>
                      <a:pt x="20839" y="3436"/>
                    </a:cubicBezTo>
                    <a:cubicBezTo>
                      <a:pt x="21406" y="2900"/>
                      <a:pt x="21554" y="2179"/>
                      <a:pt x="21228" y="1539"/>
                    </a:cubicBezTo>
                    <a:lnTo>
                      <a:pt x="17495" y="1466"/>
                    </a:lnTo>
                    <a:lnTo>
                      <a:pt x="17013" y="246"/>
                    </a:lnTo>
                    <a:close/>
                  </a:path>
                </a:pathLst>
              </a:custGeom>
              <a:solidFill>
                <a:srgbClr val="E4E6EA">
                  <a:alpha val="61176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46" name="ïṥ1ídè"/>
              <p:cNvSpPr/>
              <p:nvPr/>
            </p:nvSpPr>
            <p:spPr bwMode="auto">
              <a:xfrm>
                <a:off x="7317943" y="4803460"/>
                <a:ext cx="45093" cy="134405"/>
              </a:xfrm>
              <a:custGeom>
                <a:avLst/>
                <a:gdLst>
                  <a:gd name="T0" fmla="+- 0 10829 516"/>
                  <a:gd name="T1" fmla="*/ T0 w 20626"/>
                  <a:gd name="T2" fmla="*/ 10708 h 21417"/>
                  <a:gd name="T3" fmla="+- 0 10829 516"/>
                  <a:gd name="T4" fmla="*/ T3 w 20626"/>
                  <a:gd name="T5" fmla="*/ 10708 h 21417"/>
                  <a:gd name="T6" fmla="+- 0 10829 516"/>
                  <a:gd name="T7" fmla="*/ T6 w 20626"/>
                  <a:gd name="T8" fmla="*/ 10708 h 21417"/>
                  <a:gd name="T9" fmla="+- 0 10829 516"/>
                  <a:gd name="T10" fmla="*/ T9 w 20626"/>
                  <a:gd name="T11" fmla="*/ 10708 h 2141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626" h="21417">
                    <a:moveTo>
                      <a:pt x="14198" y="0"/>
                    </a:moveTo>
                    <a:lnTo>
                      <a:pt x="7690" y="1996"/>
                    </a:lnTo>
                    <a:lnTo>
                      <a:pt x="3457" y="8567"/>
                    </a:lnTo>
                    <a:lnTo>
                      <a:pt x="7552" y="12065"/>
                    </a:lnTo>
                    <a:cubicBezTo>
                      <a:pt x="4935" y="12668"/>
                      <a:pt x="2855" y="13514"/>
                      <a:pt x="1548" y="14507"/>
                    </a:cubicBezTo>
                    <a:cubicBezTo>
                      <a:pt x="-441" y="16021"/>
                      <a:pt x="-516" y="17755"/>
                      <a:pt x="1342" y="19289"/>
                    </a:cubicBezTo>
                    <a:cubicBezTo>
                      <a:pt x="1870" y="20653"/>
                      <a:pt x="5514" y="21600"/>
                      <a:pt x="9418" y="21387"/>
                    </a:cubicBezTo>
                    <a:cubicBezTo>
                      <a:pt x="18316" y="20903"/>
                      <a:pt x="19431" y="16595"/>
                      <a:pt x="10925" y="15564"/>
                    </a:cubicBezTo>
                    <a:cubicBezTo>
                      <a:pt x="11564" y="14243"/>
                      <a:pt x="12233" y="12923"/>
                      <a:pt x="12934" y="11606"/>
                    </a:cubicBezTo>
                    <a:cubicBezTo>
                      <a:pt x="13730" y="10107"/>
                      <a:pt x="14567" y="8610"/>
                      <a:pt x="15443" y="7116"/>
                    </a:cubicBezTo>
                    <a:cubicBezTo>
                      <a:pt x="18016" y="6784"/>
                      <a:pt x="19915" y="6013"/>
                      <a:pt x="20464" y="5076"/>
                    </a:cubicBezTo>
                    <a:cubicBezTo>
                      <a:pt x="21084" y="4019"/>
                      <a:pt x="19903" y="2933"/>
                      <a:pt x="17431" y="2284"/>
                    </a:cubicBezTo>
                    <a:lnTo>
                      <a:pt x="14198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47" name="išliďé"/>
              <p:cNvSpPr/>
              <p:nvPr/>
            </p:nvSpPr>
            <p:spPr bwMode="auto">
              <a:xfrm>
                <a:off x="7334540" y="4669514"/>
                <a:ext cx="309095" cy="339452"/>
              </a:xfrm>
              <a:custGeom>
                <a:avLst/>
                <a:gdLst>
                  <a:gd name="T0" fmla="+- 0 10860 121"/>
                  <a:gd name="T1" fmla="*/ T0 w 21479"/>
                  <a:gd name="T2" fmla="*/ 10800 h 21600"/>
                  <a:gd name="T3" fmla="+- 0 10860 121"/>
                  <a:gd name="T4" fmla="*/ T3 w 21479"/>
                  <a:gd name="T5" fmla="*/ 10800 h 21600"/>
                  <a:gd name="T6" fmla="+- 0 10860 121"/>
                  <a:gd name="T7" fmla="*/ T6 w 21479"/>
                  <a:gd name="T8" fmla="*/ 10800 h 21600"/>
                  <a:gd name="T9" fmla="+- 0 10860 121"/>
                  <a:gd name="T10" fmla="*/ T9 w 2147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479" h="21600">
                    <a:moveTo>
                      <a:pt x="21479" y="0"/>
                    </a:moveTo>
                    <a:lnTo>
                      <a:pt x="16915" y="3468"/>
                    </a:lnTo>
                    <a:lnTo>
                      <a:pt x="13858" y="4603"/>
                    </a:lnTo>
                    <a:lnTo>
                      <a:pt x="12501" y="5511"/>
                    </a:lnTo>
                    <a:lnTo>
                      <a:pt x="11442" y="6905"/>
                    </a:lnTo>
                    <a:cubicBezTo>
                      <a:pt x="11349" y="7387"/>
                      <a:pt x="11188" y="7857"/>
                      <a:pt x="10965" y="8302"/>
                    </a:cubicBezTo>
                    <a:cubicBezTo>
                      <a:pt x="10562" y="9106"/>
                      <a:pt x="9963" y="9815"/>
                      <a:pt x="9214" y="10374"/>
                    </a:cubicBezTo>
                    <a:lnTo>
                      <a:pt x="8214" y="11279"/>
                    </a:lnTo>
                    <a:lnTo>
                      <a:pt x="7326" y="10162"/>
                    </a:lnTo>
                    <a:cubicBezTo>
                      <a:pt x="7669" y="9878"/>
                      <a:pt x="7704" y="9396"/>
                      <a:pt x="7405" y="9073"/>
                    </a:cubicBezTo>
                    <a:cubicBezTo>
                      <a:pt x="6483" y="8078"/>
                      <a:pt x="4794" y="9191"/>
                      <a:pt x="5532" y="10307"/>
                    </a:cubicBezTo>
                    <a:lnTo>
                      <a:pt x="5075" y="11122"/>
                    </a:lnTo>
                    <a:lnTo>
                      <a:pt x="3269" y="11332"/>
                    </a:lnTo>
                    <a:lnTo>
                      <a:pt x="3528" y="12889"/>
                    </a:lnTo>
                    <a:lnTo>
                      <a:pt x="4950" y="13168"/>
                    </a:lnTo>
                    <a:lnTo>
                      <a:pt x="5405" y="14353"/>
                    </a:lnTo>
                    <a:lnTo>
                      <a:pt x="4292" y="15191"/>
                    </a:lnTo>
                    <a:cubicBezTo>
                      <a:pt x="3915" y="14905"/>
                      <a:pt x="3349" y="14994"/>
                      <a:pt x="3097" y="15377"/>
                    </a:cubicBezTo>
                    <a:cubicBezTo>
                      <a:pt x="2857" y="15741"/>
                      <a:pt x="3039" y="16188"/>
                      <a:pt x="3004" y="16605"/>
                    </a:cubicBezTo>
                    <a:cubicBezTo>
                      <a:pt x="2952" y="17243"/>
                      <a:pt x="2425" y="17763"/>
                      <a:pt x="1734" y="17857"/>
                    </a:cubicBezTo>
                    <a:cubicBezTo>
                      <a:pt x="1126" y="17959"/>
                      <a:pt x="593" y="18288"/>
                      <a:pt x="261" y="18765"/>
                    </a:cubicBezTo>
                    <a:cubicBezTo>
                      <a:pt x="-88" y="19267"/>
                      <a:pt x="-121" y="19922"/>
                      <a:pt x="374" y="20232"/>
                    </a:cubicBezTo>
                    <a:cubicBezTo>
                      <a:pt x="1021" y="20637"/>
                      <a:pt x="1880" y="20122"/>
                      <a:pt x="1734" y="19417"/>
                    </a:cubicBezTo>
                    <a:cubicBezTo>
                      <a:pt x="2302" y="18971"/>
                      <a:pt x="2798" y="18453"/>
                      <a:pt x="3209" y="17880"/>
                    </a:cubicBezTo>
                    <a:cubicBezTo>
                      <a:pt x="3582" y="17359"/>
                      <a:pt x="3882" y="16797"/>
                      <a:pt x="4099" y="16207"/>
                    </a:cubicBezTo>
                    <a:lnTo>
                      <a:pt x="5672" y="15741"/>
                    </a:lnTo>
                    <a:lnTo>
                      <a:pt x="6537" y="15136"/>
                    </a:lnTo>
                    <a:lnTo>
                      <a:pt x="7958" y="14140"/>
                    </a:lnTo>
                    <a:cubicBezTo>
                      <a:pt x="8108" y="13661"/>
                      <a:pt x="8419" y="13237"/>
                      <a:pt x="8847" y="12929"/>
                    </a:cubicBezTo>
                    <a:cubicBezTo>
                      <a:pt x="9407" y="12527"/>
                      <a:pt x="10122" y="12350"/>
                      <a:pt x="10828" y="12440"/>
                    </a:cubicBezTo>
                    <a:lnTo>
                      <a:pt x="11463" y="14207"/>
                    </a:lnTo>
                    <a:cubicBezTo>
                      <a:pt x="11398" y="14613"/>
                      <a:pt x="11322" y="15016"/>
                      <a:pt x="11234" y="15418"/>
                    </a:cubicBezTo>
                    <a:cubicBezTo>
                      <a:pt x="11082" y="16116"/>
                      <a:pt x="10895" y="16808"/>
                      <a:pt x="10675" y="17490"/>
                    </a:cubicBezTo>
                    <a:lnTo>
                      <a:pt x="10440" y="21600"/>
                    </a:lnTo>
                    <a:cubicBezTo>
                      <a:pt x="12730" y="18516"/>
                      <a:pt x="14766" y="15279"/>
                      <a:pt x="16532" y="11918"/>
                    </a:cubicBezTo>
                    <a:cubicBezTo>
                      <a:pt x="18547" y="8081"/>
                      <a:pt x="20202" y="4094"/>
                      <a:pt x="21479" y="0"/>
                    </a:cubicBezTo>
                    <a:close/>
                  </a:path>
                </a:pathLst>
              </a:custGeom>
              <a:solidFill>
                <a:srgbClr val="E4E6EA">
                  <a:alpha val="61176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48" name="işlïḋe"/>
              <p:cNvSpPr/>
              <p:nvPr/>
            </p:nvSpPr>
            <p:spPr bwMode="auto">
              <a:xfrm>
                <a:off x="6942187" y="5041516"/>
                <a:ext cx="515800" cy="50616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0"/>
                    </a:moveTo>
                    <a:lnTo>
                      <a:pt x="19656" y="441"/>
                    </a:lnTo>
                    <a:lnTo>
                      <a:pt x="18924" y="739"/>
                    </a:lnTo>
                    <a:lnTo>
                      <a:pt x="18392" y="973"/>
                    </a:lnTo>
                    <a:lnTo>
                      <a:pt x="17335" y="1956"/>
                    </a:lnTo>
                    <a:cubicBezTo>
                      <a:pt x="17186" y="2215"/>
                      <a:pt x="16990" y="2443"/>
                      <a:pt x="16758" y="2628"/>
                    </a:cubicBezTo>
                    <a:cubicBezTo>
                      <a:pt x="16456" y="2868"/>
                      <a:pt x="16079" y="3082"/>
                      <a:pt x="16054" y="3471"/>
                    </a:cubicBezTo>
                    <a:cubicBezTo>
                      <a:pt x="16022" y="3962"/>
                      <a:pt x="16533" y="4297"/>
                      <a:pt x="16958" y="4064"/>
                    </a:cubicBezTo>
                    <a:cubicBezTo>
                      <a:pt x="16775" y="4426"/>
                      <a:pt x="16561" y="4771"/>
                      <a:pt x="16319" y="5095"/>
                    </a:cubicBezTo>
                    <a:cubicBezTo>
                      <a:pt x="16084" y="5408"/>
                      <a:pt x="15824" y="5700"/>
                      <a:pt x="15541" y="5968"/>
                    </a:cubicBezTo>
                    <a:cubicBezTo>
                      <a:pt x="15199" y="5766"/>
                      <a:pt x="14777" y="5766"/>
                      <a:pt x="14434" y="5968"/>
                    </a:cubicBezTo>
                    <a:cubicBezTo>
                      <a:pt x="14152" y="6134"/>
                      <a:pt x="13958" y="6419"/>
                      <a:pt x="13904" y="6746"/>
                    </a:cubicBezTo>
                    <a:cubicBezTo>
                      <a:pt x="13671" y="6999"/>
                      <a:pt x="13416" y="7229"/>
                      <a:pt x="13141" y="7433"/>
                    </a:cubicBezTo>
                    <a:cubicBezTo>
                      <a:pt x="12797" y="7688"/>
                      <a:pt x="12419" y="7908"/>
                      <a:pt x="12170" y="8261"/>
                    </a:cubicBezTo>
                    <a:cubicBezTo>
                      <a:pt x="11817" y="8762"/>
                      <a:pt x="11794" y="9435"/>
                      <a:pt x="11434" y="9932"/>
                    </a:cubicBezTo>
                    <a:cubicBezTo>
                      <a:pt x="11164" y="10305"/>
                      <a:pt x="10744" y="10522"/>
                      <a:pt x="10398" y="10822"/>
                    </a:cubicBezTo>
                    <a:cubicBezTo>
                      <a:pt x="10016" y="11153"/>
                      <a:pt x="9729" y="11583"/>
                      <a:pt x="9361" y="11930"/>
                    </a:cubicBezTo>
                    <a:cubicBezTo>
                      <a:pt x="8844" y="12418"/>
                      <a:pt x="8197" y="12724"/>
                      <a:pt x="7532" y="12959"/>
                    </a:cubicBezTo>
                    <a:cubicBezTo>
                      <a:pt x="6524" y="13316"/>
                      <a:pt x="5443" y="13535"/>
                      <a:pt x="4611" y="14222"/>
                    </a:cubicBezTo>
                    <a:cubicBezTo>
                      <a:pt x="4206" y="14556"/>
                      <a:pt x="3887" y="14985"/>
                      <a:pt x="3679" y="15471"/>
                    </a:cubicBezTo>
                    <a:cubicBezTo>
                      <a:pt x="3479" y="15817"/>
                      <a:pt x="3198" y="16106"/>
                      <a:pt x="2860" y="16312"/>
                    </a:cubicBezTo>
                    <a:cubicBezTo>
                      <a:pt x="2362" y="16616"/>
                      <a:pt x="1729" y="16763"/>
                      <a:pt x="1462" y="17296"/>
                    </a:cubicBezTo>
                    <a:cubicBezTo>
                      <a:pt x="1225" y="17769"/>
                      <a:pt x="1402" y="18316"/>
                      <a:pt x="1412" y="18842"/>
                    </a:cubicBezTo>
                    <a:cubicBezTo>
                      <a:pt x="1432" y="19824"/>
                      <a:pt x="877" y="20725"/>
                      <a:pt x="0" y="21133"/>
                    </a:cubicBezTo>
                    <a:lnTo>
                      <a:pt x="586" y="21600"/>
                    </a:lnTo>
                    <a:cubicBezTo>
                      <a:pt x="5308" y="19271"/>
                      <a:pt x="9593" y="16116"/>
                      <a:pt x="13246" y="12279"/>
                    </a:cubicBezTo>
                    <a:cubicBezTo>
                      <a:pt x="16673" y="8681"/>
                      <a:pt x="19495" y="4532"/>
                      <a:pt x="21600" y="0"/>
                    </a:cubicBezTo>
                    <a:close/>
                  </a:path>
                </a:pathLst>
              </a:custGeom>
              <a:solidFill>
                <a:srgbClr val="E4E6EA">
                  <a:alpha val="61176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49" name="îṣļídè"/>
              <p:cNvSpPr/>
              <p:nvPr/>
            </p:nvSpPr>
            <p:spPr bwMode="auto">
              <a:xfrm>
                <a:off x="6438996" y="4873865"/>
                <a:ext cx="58040" cy="153091"/>
              </a:xfrm>
              <a:custGeom>
                <a:avLst/>
                <a:gdLst>
                  <a:gd name="T0" fmla="*/ 10280 w 20560"/>
                  <a:gd name="T1" fmla="*/ 10586 h 21172"/>
                  <a:gd name="T2" fmla="*/ 10280 w 20560"/>
                  <a:gd name="T3" fmla="*/ 10586 h 21172"/>
                  <a:gd name="T4" fmla="*/ 10280 w 20560"/>
                  <a:gd name="T5" fmla="*/ 10586 h 21172"/>
                  <a:gd name="T6" fmla="*/ 10280 w 20560"/>
                  <a:gd name="T7" fmla="*/ 10586 h 21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560" h="21172">
                    <a:moveTo>
                      <a:pt x="7800" y="0"/>
                    </a:moveTo>
                    <a:lnTo>
                      <a:pt x="1142" y="765"/>
                    </a:lnTo>
                    <a:lnTo>
                      <a:pt x="14" y="4303"/>
                    </a:lnTo>
                    <a:lnTo>
                      <a:pt x="5170" y="8092"/>
                    </a:lnTo>
                    <a:lnTo>
                      <a:pt x="0" y="11375"/>
                    </a:lnTo>
                    <a:cubicBezTo>
                      <a:pt x="2789" y="11598"/>
                      <a:pt x="5194" y="12281"/>
                      <a:pt x="6597" y="13248"/>
                    </a:cubicBezTo>
                    <a:cubicBezTo>
                      <a:pt x="8277" y="14405"/>
                      <a:pt x="8326" y="15818"/>
                      <a:pt x="6727" y="16993"/>
                    </a:cubicBezTo>
                    <a:lnTo>
                      <a:pt x="9189" y="19523"/>
                    </a:lnTo>
                    <a:cubicBezTo>
                      <a:pt x="10190" y="20933"/>
                      <a:pt x="14323" y="21600"/>
                      <a:pt x="17583" y="20877"/>
                    </a:cubicBezTo>
                    <a:cubicBezTo>
                      <a:pt x="21196" y="20075"/>
                      <a:pt x="21600" y="18103"/>
                      <a:pt x="18360" y="17087"/>
                    </a:cubicBezTo>
                    <a:cubicBezTo>
                      <a:pt x="16563" y="16111"/>
                      <a:pt x="15042" y="15061"/>
                      <a:pt x="13824" y="13956"/>
                    </a:cubicBezTo>
                    <a:cubicBezTo>
                      <a:pt x="12396" y="12661"/>
                      <a:pt x="11394" y="11301"/>
                      <a:pt x="10842" y="9907"/>
                    </a:cubicBezTo>
                    <a:cubicBezTo>
                      <a:pt x="10964" y="8963"/>
                      <a:pt x="10964" y="8018"/>
                      <a:pt x="10842" y="7074"/>
                    </a:cubicBezTo>
                    <a:cubicBezTo>
                      <a:pt x="10634" y="5459"/>
                      <a:pt x="10070" y="3855"/>
                      <a:pt x="9157" y="2279"/>
                    </a:cubicBezTo>
                    <a:lnTo>
                      <a:pt x="780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50" name="îṣ1iḓê"/>
              <p:cNvSpPr/>
              <p:nvPr/>
            </p:nvSpPr>
            <p:spPr bwMode="auto">
              <a:xfrm>
                <a:off x="6546621" y="5134766"/>
                <a:ext cx="39464" cy="3697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7868" y="1684"/>
                    </a:moveTo>
                    <a:lnTo>
                      <a:pt x="531" y="0"/>
                    </a:lnTo>
                    <a:lnTo>
                      <a:pt x="0" y="7066"/>
                    </a:lnTo>
                    <a:lnTo>
                      <a:pt x="9782" y="15187"/>
                    </a:lnTo>
                    <a:lnTo>
                      <a:pt x="21600" y="21600"/>
                    </a:lnTo>
                    <a:lnTo>
                      <a:pt x="20799" y="8990"/>
                    </a:lnTo>
                    <a:lnTo>
                      <a:pt x="7868" y="168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51" name="íṥ1íďè"/>
              <p:cNvSpPr/>
              <p:nvPr/>
            </p:nvSpPr>
            <p:spPr bwMode="auto">
              <a:xfrm>
                <a:off x="6610611" y="5174660"/>
                <a:ext cx="86492" cy="8103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8591" y="4520"/>
                    </a:moveTo>
                    <a:lnTo>
                      <a:pt x="5210" y="1400"/>
                    </a:lnTo>
                    <a:lnTo>
                      <a:pt x="2367" y="0"/>
                    </a:lnTo>
                    <a:lnTo>
                      <a:pt x="0" y="993"/>
                    </a:lnTo>
                    <a:lnTo>
                      <a:pt x="3120" y="5543"/>
                    </a:lnTo>
                    <a:lnTo>
                      <a:pt x="8829" y="10517"/>
                    </a:lnTo>
                    <a:lnTo>
                      <a:pt x="9377" y="15480"/>
                    </a:lnTo>
                    <a:lnTo>
                      <a:pt x="14312" y="20149"/>
                    </a:lnTo>
                    <a:lnTo>
                      <a:pt x="18127" y="21600"/>
                    </a:lnTo>
                    <a:lnTo>
                      <a:pt x="21600" y="20137"/>
                    </a:lnTo>
                    <a:lnTo>
                      <a:pt x="17510" y="14016"/>
                    </a:lnTo>
                    <a:lnTo>
                      <a:pt x="12964" y="9921"/>
                    </a:lnTo>
                    <a:lnTo>
                      <a:pt x="8591" y="452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52" name="isḷiḋê"/>
              <p:cNvSpPr/>
              <p:nvPr/>
            </p:nvSpPr>
            <p:spPr bwMode="auto">
              <a:xfrm>
                <a:off x="6876390" y="5004234"/>
                <a:ext cx="32978" cy="38166"/>
              </a:xfrm>
              <a:custGeom>
                <a:avLst/>
                <a:gdLst>
                  <a:gd name="T0" fmla="+- 0 11056 513"/>
                  <a:gd name="T1" fmla="*/ T0 w 21087"/>
                  <a:gd name="T2" fmla="*/ 10800 h 21600"/>
                  <a:gd name="T3" fmla="+- 0 11056 513"/>
                  <a:gd name="T4" fmla="*/ T3 w 21087"/>
                  <a:gd name="T5" fmla="*/ 10800 h 21600"/>
                  <a:gd name="T6" fmla="+- 0 11056 513"/>
                  <a:gd name="T7" fmla="*/ T6 w 21087"/>
                  <a:gd name="T8" fmla="*/ 10800 h 21600"/>
                  <a:gd name="T9" fmla="+- 0 11056 513"/>
                  <a:gd name="T10" fmla="*/ T9 w 21087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087" h="21600">
                    <a:moveTo>
                      <a:pt x="16962" y="0"/>
                    </a:moveTo>
                    <a:lnTo>
                      <a:pt x="1783" y="1864"/>
                    </a:lnTo>
                    <a:cubicBezTo>
                      <a:pt x="-109" y="5075"/>
                      <a:pt x="-513" y="8812"/>
                      <a:pt x="657" y="12282"/>
                    </a:cubicBezTo>
                    <a:cubicBezTo>
                      <a:pt x="2131" y="16655"/>
                      <a:pt x="5904" y="20127"/>
                      <a:pt x="10784" y="21600"/>
                    </a:cubicBezTo>
                    <a:lnTo>
                      <a:pt x="21087" y="14558"/>
                    </a:lnTo>
                    <a:lnTo>
                      <a:pt x="1696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53" name="îṧḻíḋé"/>
              <p:cNvSpPr/>
              <p:nvPr/>
            </p:nvSpPr>
            <p:spPr bwMode="auto">
              <a:xfrm>
                <a:off x="6825437" y="5045994"/>
                <a:ext cx="28571" cy="3038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117" y="0"/>
                    </a:moveTo>
                    <a:lnTo>
                      <a:pt x="0" y="5460"/>
                    </a:lnTo>
                    <a:lnTo>
                      <a:pt x="1597" y="19259"/>
                    </a:lnTo>
                    <a:lnTo>
                      <a:pt x="17761" y="21600"/>
                    </a:lnTo>
                    <a:lnTo>
                      <a:pt x="21600" y="13828"/>
                    </a:lnTo>
                    <a:lnTo>
                      <a:pt x="17117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54" name="ïşļïḋê"/>
              <p:cNvSpPr/>
              <p:nvPr/>
            </p:nvSpPr>
            <p:spPr bwMode="auto">
              <a:xfrm>
                <a:off x="7139629" y="5188493"/>
                <a:ext cx="40342" cy="41370"/>
              </a:xfrm>
              <a:custGeom>
                <a:avLst/>
                <a:gdLst>
                  <a:gd name="T0" fmla="+- 0 11243 1189"/>
                  <a:gd name="T1" fmla="*/ T0 w 20108"/>
                  <a:gd name="T2" fmla="*/ 10489 h 20978"/>
                  <a:gd name="T3" fmla="+- 0 11243 1189"/>
                  <a:gd name="T4" fmla="*/ T3 w 20108"/>
                  <a:gd name="T5" fmla="*/ 10489 h 20978"/>
                  <a:gd name="T6" fmla="+- 0 11243 1189"/>
                  <a:gd name="T7" fmla="*/ T6 w 20108"/>
                  <a:gd name="T8" fmla="*/ 10489 h 20978"/>
                  <a:gd name="T9" fmla="+- 0 11243 1189"/>
                  <a:gd name="T10" fmla="*/ T9 w 20108"/>
                  <a:gd name="T11" fmla="*/ 10489 h 20978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108" h="20978">
                    <a:moveTo>
                      <a:pt x="19810" y="0"/>
                    </a:moveTo>
                    <a:lnTo>
                      <a:pt x="5083" y="5544"/>
                    </a:lnTo>
                    <a:cubicBezTo>
                      <a:pt x="818" y="7157"/>
                      <a:pt x="-1189" y="12126"/>
                      <a:pt x="729" y="16323"/>
                    </a:cubicBezTo>
                    <a:cubicBezTo>
                      <a:pt x="2342" y="19854"/>
                      <a:pt x="6248" y="21600"/>
                      <a:pt x="10027" y="20777"/>
                    </a:cubicBezTo>
                    <a:cubicBezTo>
                      <a:pt x="14487" y="19806"/>
                      <a:pt x="17429" y="15774"/>
                      <a:pt x="18898" y="11315"/>
                    </a:cubicBezTo>
                    <a:cubicBezTo>
                      <a:pt x="20098" y="7674"/>
                      <a:pt x="20411" y="3791"/>
                      <a:pt x="198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55" name="ïṣľïḓé"/>
              <p:cNvSpPr/>
              <p:nvPr/>
            </p:nvSpPr>
            <p:spPr bwMode="auto">
              <a:xfrm>
                <a:off x="7259967" y="4937114"/>
                <a:ext cx="66184" cy="55314"/>
              </a:xfrm>
              <a:custGeom>
                <a:avLst/>
                <a:gdLst>
                  <a:gd name="T0" fmla="+- 0 11003 652"/>
                  <a:gd name="T1" fmla="*/ T0 w 20703"/>
                  <a:gd name="T2" fmla="*/ 10283 h 20566"/>
                  <a:gd name="T3" fmla="+- 0 11003 652"/>
                  <a:gd name="T4" fmla="*/ T3 w 20703"/>
                  <a:gd name="T5" fmla="*/ 10283 h 20566"/>
                  <a:gd name="T6" fmla="+- 0 11003 652"/>
                  <a:gd name="T7" fmla="*/ T6 w 20703"/>
                  <a:gd name="T8" fmla="*/ 10283 h 20566"/>
                  <a:gd name="T9" fmla="+- 0 11003 652"/>
                  <a:gd name="T10" fmla="*/ T9 w 20703"/>
                  <a:gd name="T11" fmla="*/ 10283 h 20566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703" h="20566">
                    <a:moveTo>
                      <a:pt x="9099" y="0"/>
                    </a:moveTo>
                    <a:lnTo>
                      <a:pt x="6797" y="4474"/>
                    </a:lnTo>
                    <a:lnTo>
                      <a:pt x="4155" y="12169"/>
                    </a:lnTo>
                    <a:cubicBezTo>
                      <a:pt x="1799" y="10958"/>
                      <a:pt x="-652" y="13629"/>
                      <a:pt x="158" y="16523"/>
                    </a:cubicBezTo>
                    <a:cubicBezTo>
                      <a:pt x="1013" y="19578"/>
                      <a:pt x="4559" y="19848"/>
                      <a:pt x="5735" y="16948"/>
                    </a:cubicBezTo>
                    <a:lnTo>
                      <a:pt x="10353" y="9481"/>
                    </a:lnTo>
                    <a:cubicBezTo>
                      <a:pt x="11293" y="7860"/>
                      <a:pt x="13199" y="7545"/>
                      <a:pt x="14475" y="8801"/>
                    </a:cubicBezTo>
                    <a:cubicBezTo>
                      <a:pt x="16759" y="11049"/>
                      <a:pt x="15506" y="15461"/>
                      <a:pt x="12543" y="15604"/>
                    </a:cubicBezTo>
                    <a:cubicBezTo>
                      <a:pt x="11461" y="16716"/>
                      <a:pt x="11461" y="18710"/>
                      <a:pt x="12543" y="19821"/>
                    </a:cubicBezTo>
                    <a:cubicBezTo>
                      <a:pt x="14274" y="21600"/>
                      <a:pt x="16807" y="19957"/>
                      <a:pt x="18366" y="17390"/>
                    </a:cubicBezTo>
                    <a:cubicBezTo>
                      <a:pt x="19873" y="14907"/>
                      <a:pt x="20948" y="11992"/>
                      <a:pt x="20655" y="8954"/>
                    </a:cubicBezTo>
                    <a:cubicBezTo>
                      <a:pt x="20369" y="5989"/>
                      <a:pt x="18809" y="3414"/>
                      <a:pt x="16535" y="2151"/>
                    </a:cubicBezTo>
                    <a:lnTo>
                      <a:pt x="9099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56" name="iş1íḓè"/>
              <p:cNvSpPr/>
              <p:nvPr/>
            </p:nvSpPr>
            <p:spPr bwMode="auto">
              <a:xfrm>
                <a:off x="7428765" y="4907611"/>
                <a:ext cx="30372" cy="4753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604" y="0"/>
                    </a:moveTo>
                    <a:lnTo>
                      <a:pt x="6746" y="6215"/>
                    </a:lnTo>
                    <a:lnTo>
                      <a:pt x="1510" y="12307"/>
                    </a:lnTo>
                    <a:lnTo>
                      <a:pt x="0" y="21600"/>
                    </a:lnTo>
                    <a:lnTo>
                      <a:pt x="16395" y="17422"/>
                    </a:lnTo>
                    <a:lnTo>
                      <a:pt x="21600" y="9940"/>
                    </a:lnTo>
                    <a:lnTo>
                      <a:pt x="1660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57" name="îŝ1îḑe"/>
              <p:cNvSpPr/>
              <p:nvPr/>
            </p:nvSpPr>
            <p:spPr bwMode="auto">
              <a:xfrm>
                <a:off x="7295344" y="4792305"/>
                <a:ext cx="17290" cy="277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688" y="0"/>
                    </a:moveTo>
                    <a:lnTo>
                      <a:pt x="3114" y="6842"/>
                    </a:lnTo>
                    <a:lnTo>
                      <a:pt x="0" y="21600"/>
                    </a:lnTo>
                    <a:lnTo>
                      <a:pt x="21600" y="19569"/>
                    </a:lnTo>
                    <a:lnTo>
                      <a:pt x="17688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58" name="íṥľïḑè"/>
              <p:cNvSpPr/>
              <p:nvPr/>
            </p:nvSpPr>
            <p:spPr bwMode="auto">
              <a:xfrm>
                <a:off x="6072136" y="5017938"/>
                <a:ext cx="71765" cy="98700"/>
              </a:xfrm>
              <a:custGeom>
                <a:avLst/>
                <a:gdLst>
                  <a:gd name="T0" fmla="*/ 10535 w 21070"/>
                  <a:gd name="T1" fmla="*/ 10673 h 21347"/>
                  <a:gd name="T2" fmla="*/ 10535 w 21070"/>
                  <a:gd name="T3" fmla="*/ 10673 h 21347"/>
                  <a:gd name="T4" fmla="*/ 10535 w 21070"/>
                  <a:gd name="T5" fmla="*/ 10673 h 21347"/>
                  <a:gd name="T6" fmla="*/ 10535 w 21070"/>
                  <a:gd name="T7" fmla="*/ 10673 h 21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70" h="21347">
                    <a:moveTo>
                      <a:pt x="5049" y="0"/>
                    </a:moveTo>
                    <a:lnTo>
                      <a:pt x="0" y="1652"/>
                    </a:lnTo>
                    <a:lnTo>
                      <a:pt x="1021" y="6996"/>
                    </a:lnTo>
                    <a:cubicBezTo>
                      <a:pt x="1305" y="8755"/>
                      <a:pt x="1518" y="10520"/>
                      <a:pt x="1660" y="12288"/>
                    </a:cubicBezTo>
                    <a:cubicBezTo>
                      <a:pt x="1804" y="14080"/>
                      <a:pt x="1876" y="15875"/>
                      <a:pt x="1874" y="17670"/>
                    </a:cubicBezTo>
                    <a:lnTo>
                      <a:pt x="9180" y="21231"/>
                    </a:lnTo>
                    <a:cubicBezTo>
                      <a:pt x="11950" y="21600"/>
                      <a:pt x="14803" y="21082"/>
                      <a:pt x="17023" y="19807"/>
                    </a:cubicBezTo>
                    <a:cubicBezTo>
                      <a:pt x="20195" y="17985"/>
                      <a:pt x="21600" y="14976"/>
                      <a:pt x="20890" y="12051"/>
                    </a:cubicBezTo>
                    <a:cubicBezTo>
                      <a:pt x="20330" y="9748"/>
                      <a:pt x="18503" y="7718"/>
                      <a:pt x="15841" y="6442"/>
                    </a:cubicBezTo>
                    <a:lnTo>
                      <a:pt x="10024" y="1573"/>
                    </a:lnTo>
                    <a:lnTo>
                      <a:pt x="5049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  <p:sp>
            <p:nvSpPr>
              <p:cNvPr id="59" name="í$lídê"/>
              <p:cNvSpPr/>
              <p:nvPr/>
            </p:nvSpPr>
            <p:spPr bwMode="auto">
              <a:xfrm>
                <a:off x="5138358" y="5355220"/>
                <a:ext cx="220549" cy="24227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6835" y="10174"/>
                    </a:moveTo>
                    <a:lnTo>
                      <a:pt x="7686" y="8743"/>
                    </a:lnTo>
                    <a:lnTo>
                      <a:pt x="6918" y="6235"/>
                    </a:lnTo>
                    <a:lnTo>
                      <a:pt x="5238" y="4125"/>
                    </a:lnTo>
                    <a:cubicBezTo>
                      <a:pt x="5520" y="3407"/>
                      <a:pt x="6190" y="2873"/>
                      <a:pt x="7009" y="2714"/>
                    </a:cubicBezTo>
                    <a:cubicBezTo>
                      <a:pt x="8203" y="2482"/>
                      <a:pt x="9407" y="3066"/>
                      <a:pt x="9862" y="4098"/>
                    </a:cubicBezTo>
                    <a:cubicBezTo>
                      <a:pt x="10521" y="3211"/>
                      <a:pt x="11273" y="2385"/>
                      <a:pt x="12108" y="1631"/>
                    </a:cubicBezTo>
                    <a:cubicBezTo>
                      <a:pt x="12764" y="1039"/>
                      <a:pt x="13470" y="494"/>
                      <a:pt x="14218" y="0"/>
                    </a:cubicBezTo>
                    <a:lnTo>
                      <a:pt x="17085" y="3303"/>
                    </a:lnTo>
                    <a:cubicBezTo>
                      <a:pt x="17601" y="3636"/>
                      <a:pt x="18000" y="4099"/>
                      <a:pt x="18231" y="4635"/>
                    </a:cubicBezTo>
                    <a:cubicBezTo>
                      <a:pt x="18558" y="5392"/>
                      <a:pt x="18534" y="6237"/>
                      <a:pt x="18164" y="6977"/>
                    </a:cubicBezTo>
                    <a:lnTo>
                      <a:pt x="17954" y="11018"/>
                    </a:lnTo>
                    <a:lnTo>
                      <a:pt x="18384" y="13105"/>
                    </a:lnTo>
                    <a:cubicBezTo>
                      <a:pt x="18361" y="13550"/>
                      <a:pt x="18361" y="13995"/>
                      <a:pt x="18384" y="14439"/>
                    </a:cubicBezTo>
                    <a:cubicBezTo>
                      <a:pt x="18418" y="15093"/>
                      <a:pt x="18501" y="15745"/>
                      <a:pt x="18635" y="16388"/>
                    </a:cubicBezTo>
                    <a:lnTo>
                      <a:pt x="20175" y="18900"/>
                    </a:lnTo>
                    <a:lnTo>
                      <a:pt x="21600" y="21600"/>
                    </a:lnTo>
                    <a:cubicBezTo>
                      <a:pt x="17508" y="20470"/>
                      <a:pt x="13590" y="18871"/>
                      <a:pt x="9940" y="16841"/>
                    </a:cubicBezTo>
                    <a:cubicBezTo>
                      <a:pt x="6304" y="14820"/>
                      <a:pt x="2965" y="12388"/>
                      <a:pt x="0" y="9603"/>
                    </a:cubicBezTo>
                    <a:lnTo>
                      <a:pt x="6835" y="10174"/>
                    </a:lnTo>
                    <a:close/>
                  </a:path>
                </a:pathLst>
              </a:custGeom>
              <a:solidFill>
                <a:srgbClr val="E6E9F5">
                  <a:alpha val="72941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</a:endParaRPr>
              </a:p>
            </p:txBody>
          </p:sp>
        </p:grpSp>
      </p:grpSp>
      <p:sp>
        <p:nvSpPr>
          <p:cNvPr id="60" name="íŝḷíḓe"/>
          <p:cNvSpPr/>
          <p:nvPr/>
        </p:nvSpPr>
        <p:spPr>
          <a:xfrm>
            <a:off x="10340837" y="2514797"/>
            <a:ext cx="852046" cy="3016740"/>
          </a:xfrm>
          <a:prstGeom prst="rect">
            <a:avLst/>
          </a:prstGeom>
          <a:solidFill>
            <a:srgbClr val="E6E9F5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91440" tIns="45720" rIns="91440" bIns="45720" anchor="ctr"/>
          <a:lstStyle/>
          <a:p>
            <a:pPr algn="ctr"/>
            <a:r>
              <a:rPr lang="zh-TW" altLang="en-US" sz="2400" b="1" kern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面對未來 </a:t>
            </a:r>
            <a:r>
              <a:rPr lang="en-US" altLang="zh-TW" sz="2400" b="1" kern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 </a:t>
            </a:r>
            <a:r>
              <a:rPr lang="zh-TW" altLang="en-US" sz="2400" b="1" kern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創造未來</a:t>
            </a:r>
            <a:endParaRPr lang="en-US" altLang="zh-TW" sz="2400" b="1" kern="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D4012B5F-D823-45AF-9D9A-66777A3FDA86}"/>
              </a:ext>
            </a:extLst>
          </p:cNvPr>
          <p:cNvGrpSpPr/>
          <p:nvPr/>
        </p:nvGrpSpPr>
        <p:grpSpPr>
          <a:xfrm>
            <a:off x="1921839" y="1906980"/>
            <a:ext cx="8242581" cy="3945957"/>
            <a:chOff x="2822320" y="1964839"/>
            <a:chExt cx="6531572" cy="3945957"/>
          </a:xfrm>
        </p:grpSpPr>
        <p:sp>
          <p:nvSpPr>
            <p:cNvPr id="61" name="五邊形 7"/>
            <p:cNvSpPr/>
            <p:nvPr/>
          </p:nvSpPr>
          <p:spPr>
            <a:xfrm>
              <a:off x="2922111" y="1964839"/>
              <a:ext cx="6431781" cy="973435"/>
            </a:xfrm>
            <a:custGeom>
              <a:avLst/>
              <a:gdLst>
                <a:gd name="connsiteX0" fmla="*/ 0 w 6392025"/>
                <a:gd name="connsiteY0" fmla="*/ 0 h 565932"/>
                <a:gd name="connsiteX1" fmla="*/ 6109059 w 6392025"/>
                <a:gd name="connsiteY1" fmla="*/ 0 h 565932"/>
                <a:gd name="connsiteX2" fmla="*/ 6392025 w 6392025"/>
                <a:gd name="connsiteY2" fmla="*/ 282966 h 565932"/>
                <a:gd name="connsiteX3" fmla="*/ 6109059 w 6392025"/>
                <a:gd name="connsiteY3" fmla="*/ 565932 h 565932"/>
                <a:gd name="connsiteX4" fmla="*/ 0 w 6392025"/>
                <a:gd name="connsiteY4" fmla="*/ 565932 h 565932"/>
                <a:gd name="connsiteX5" fmla="*/ 0 w 6392025"/>
                <a:gd name="connsiteY5" fmla="*/ 0 h 565932"/>
                <a:gd name="connsiteX0" fmla="*/ 19878 w 6411903"/>
                <a:gd name="connsiteY0" fmla="*/ 0 h 933679"/>
                <a:gd name="connsiteX1" fmla="*/ 6128937 w 6411903"/>
                <a:gd name="connsiteY1" fmla="*/ 0 h 933679"/>
                <a:gd name="connsiteX2" fmla="*/ 6411903 w 6411903"/>
                <a:gd name="connsiteY2" fmla="*/ 282966 h 933679"/>
                <a:gd name="connsiteX3" fmla="*/ 6128937 w 6411903"/>
                <a:gd name="connsiteY3" fmla="*/ 565932 h 933679"/>
                <a:gd name="connsiteX4" fmla="*/ 0 w 6411903"/>
                <a:gd name="connsiteY4" fmla="*/ 933679 h 933679"/>
                <a:gd name="connsiteX5" fmla="*/ 19878 w 6411903"/>
                <a:gd name="connsiteY5" fmla="*/ 0 h 933679"/>
                <a:gd name="connsiteX0" fmla="*/ 0 w 6451660"/>
                <a:gd name="connsiteY0" fmla="*/ 496957 h 933679"/>
                <a:gd name="connsiteX1" fmla="*/ 6168694 w 6451660"/>
                <a:gd name="connsiteY1" fmla="*/ 0 h 933679"/>
                <a:gd name="connsiteX2" fmla="*/ 6451660 w 6451660"/>
                <a:gd name="connsiteY2" fmla="*/ 282966 h 933679"/>
                <a:gd name="connsiteX3" fmla="*/ 6168694 w 6451660"/>
                <a:gd name="connsiteY3" fmla="*/ 565932 h 933679"/>
                <a:gd name="connsiteX4" fmla="*/ 39757 w 6451660"/>
                <a:gd name="connsiteY4" fmla="*/ 933679 h 933679"/>
                <a:gd name="connsiteX5" fmla="*/ 0 w 6451660"/>
                <a:gd name="connsiteY5" fmla="*/ 496957 h 933679"/>
                <a:gd name="connsiteX0" fmla="*/ 0 w 6431781"/>
                <a:gd name="connsiteY0" fmla="*/ 576470 h 933679"/>
                <a:gd name="connsiteX1" fmla="*/ 6148815 w 6431781"/>
                <a:gd name="connsiteY1" fmla="*/ 0 h 933679"/>
                <a:gd name="connsiteX2" fmla="*/ 6431781 w 6431781"/>
                <a:gd name="connsiteY2" fmla="*/ 282966 h 933679"/>
                <a:gd name="connsiteX3" fmla="*/ 6148815 w 6431781"/>
                <a:gd name="connsiteY3" fmla="*/ 565932 h 933679"/>
                <a:gd name="connsiteX4" fmla="*/ 19878 w 6431781"/>
                <a:gd name="connsiteY4" fmla="*/ 933679 h 933679"/>
                <a:gd name="connsiteX5" fmla="*/ 0 w 6431781"/>
                <a:gd name="connsiteY5" fmla="*/ 576470 h 933679"/>
                <a:gd name="connsiteX0" fmla="*/ 0 w 6431781"/>
                <a:gd name="connsiteY0" fmla="*/ 576470 h 973435"/>
                <a:gd name="connsiteX1" fmla="*/ 6148815 w 6431781"/>
                <a:gd name="connsiteY1" fmla="*/ 0 h 973435"/>
                <a:gd name="connsiteX2" fmla="*/ 6431781 w 6431781"/>
                <a:gd name="connsiteY2" fmla="*/ 282966 h 973435"/>
                <a:gd name="connsiteX3" fmla="*/ 6148815 w 6431781"/>
                <a:gd name="connsiteY3" fmla="*/ 565932 h 973435"/>
                <a:gd name="connsiteX4" fmla="*/ 9939 w 6431781"/>
                <a:gd name="connsiteY4" fmla="*/ 973435 h 973435"/>
                <a:gd name="connsiteX5" fmla="*/ 0 w 6431781"/>
                <a:gd name="connsiteY5" fmla="*/ 576470 h 97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781" h="973435">
                  <a:moveTo>
                    <a:pt x="0" y="576470"/>
                  </a:moveTo>
                  <a:lnTo>
                    <a:pt x="6148815" y="0"/>
                  </a:lnTo>
                  <a:lnTo>
                    <a:pt x="6431781" y="282966"/>
                  </a:lnTo>
                  <a:lnTo>
                    <a:pt x="6148815" y="565932"/>
                  </a:lnTo>
                  <a:lnTo>
                    <a:pt x="9939" y="973435"/>
                  </a:lnTo>
                  <a:lnTo>
                    <a:pt x="0" y="576470"/>
                  </a:lnTo>
                  <a:close/>
                </a:path>
              </a:pathLst>
            </a:custGeom>
            <a:gradFill flip="none" rotWithShape="1">
              <a:gsLst>
                <a:gs pos="45000">
                  <a:schemeClr val="accent2">
                    <a:lumMod val="67000"/>
                  </a:schemeClr>
                </a:gs>
                <a:gs pos="100000">
                  <a:schemeClr val="accent2">
                    <a:lumMod val="7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五邊形 57"/>
            <p:cNvSpPr/>
            <p:nvPr/>
          </p:nvSpPr>
          <p:spPr>
            <a:xfrm>
              <a:off x="2822320" y="2527711"/>
              <a:ext cx="6531570" cy="799780"/>
            </a:xfrm>
            <a:custGeom>
              <a:avLst/>
              <a:gdLst>
                <a:gd name="connsiteX0" fmla="*/ 0 w 6392024"/>
                <a:gd name="connsiteY0" fmla="*/ 0 h 565932"/>
                <a:gd name="connsiteX1" fmla="*/ 6109058 w 6392024"/>
                <a:gd name="connsiteY1" fmla="*/ 0 h 565932"/>
                <a:gd name="connsiteX2" fmla="*/ 6392024 w 6392024"/>
                <a:gd name="connsiteY2" fmla="*/ 282966 h 565932"/>
                <a:gd name="connsiteX3" fmla="*/ 6109058 w 6392024"/>
                <a:gd name="connsiteY3" fmla="*/ 565932 h 565932"/>
                <a:gd name="connsiteX4" fmla="*/ 0 w 6392024"/>
                <a:gd name="connsiteY4" fmla="*/ 565932 h 565932"/>
                <a:gd name="connsiteX5" fmla="*/ 0 w 6392024"/>
                <a:gd name="connsiteY5" fmla="*/ 0 h 565932"/>
                <a:gd name="connsiteX0" fmla="*/ 29818 w 6421842"/>
                <a:gd name="connsiteY0" fmla="*/ 0 h 814410"/>
                <a:gd name="connsiteX1" fmla="*/ 6138876 w 6421842"/>
                <a:gd name="connsiteY1" fmla="*/ 0 h 814410"/>
                <a:gd name="connsiteX2" fmla="*/ 6421842 w 6421842"/>
                <a:gd name="connsiteY2" fmla="*/ 282966 h 814410"/>
                <a:gd name="connsiteX3" fmla="*/ 6138876 w 6421842"/>
                <a:gd name="connsiteY3" fmla="*/ 565932 h 814410"/>
                <a:gd name="connsiteX4" fmla="*/ 0 w 6421842"/>
                <a:gd name="connsiteY4" fmla="*/ 814410 h 814410"/>
                <a:gd name="connsiteX5" fmla="*/ 29818 w 6421842"/>
                <a:gd name="connsiteY5" fmla="*/ 0 h 814410"/>
                <a:gd name="connsiteX0" fmla="*/ 0 w 6471538"/>
                <a:gd name="connsiteY0" fmla="*/ 377687 h 814410"/>
                <a:gd name="connsiteX1" fmla="*/ 6188572 w 6471538"/>
                <a:gd name="connsiteY1" fmla="*/ 0 h 814410"/>
                <a:gd name="connsiteX2" fmla="*/ 6471538 w 6471538"/>
                <a:gd name="connsiteY2" fmla="*/ 282966 h 814410"/>
                <a:gd name="connsiteX3" fmla="*/ 6188572 w 6471538"/>
                <a:gd name="connsiteY3" fmla="*/ 565932 h 814410"/>
                <a:gd name="connsiteX4" fmla="*/ 49696 w 6471538"/>
                <a:gd name="connsiteY4" fmla="*/ 814410 h 814410"/>
                <a:gd name="connsiteX5" fmla="*/ 0 w 6471538"/>
                <a:gd name="connsiteY5" fmla="*/ 377687 h 814410"/>
                <a:gd name="connsiteX0" fmla="*/ 0 w 6481477"/>
                <a:gd name="connsiteY0" fmla="*/ 427383 h 814410"/>
                <a:gd name="connsiteX1" fmla="*/ 6198511 w 6481477"/>
                <a:gd name="connsiteY1" fmla="*/ 0 h 814410"/>
                <a:gd name="connsiteX2" fmla="*/ 6481477 w 6481477"/>
                <a:gd name="connsiteY2" fmla="*/ 282966 h 814410"/>
                <a:gd name="connsiteX3" fmla="*/ 6198511 w 6481477"/>
                <a:gd name="connsiteY3" fmla="*/ 565932 h 814410"/>
                <a:gd name="connsiteX4" fmla="*/ 59635 w 6481477"/>
                <a:gd name="connsiteY4" fmla="*/ 814410 h 814410"/>
                <a:gd name="connsiteX5" fmla="*/ 0 w 6481477"/>
                <a:gd name="connsiteY5" fmla="*/ 427383 h 814410"/>
                <a:gd name="connsiteX0" fmla="*/ 50093 w 6531570"/>
                <a:gd name="connsiteY0" fmla="*/ 427383 h 799780"/>
                <a:gd name="connsiteX1" fmla="*/ 6248604 w 6531570"/>
                <a:gd name="connsiteY1" fmla="*/ 0 h 799780"/>
                <a:gd name="connsiteX2" fmla="*/ 6531570 w 6531570"/>
                <a:gd name="connsiteY2" fmla="*/ 282966 h 799780"/>
                <a:gd name="connsiteX3" fmla="*/ 6248604 w 6531570"/>
                <a:gd name="connsiteY3" fmla="*/ 565932 h 799780"/>
                <a:gd name="connsiteX4" fmla="*/ 0 w 6531570"/>
                <a:gd name="connsiteY4" fmla="*/ 799780 h 799780"/>
                <a:gd name="connsiteX5" fmla="*/ 50093 w 6531570"/>
                <a:gd name="connsiteY5" fmla="*/ 427383 h 799780"/>
                <a:gd name="connsiteX0" fmla="*/ 28147 w 6531570"/>
                <a:gd name="connsiteY0" fmla="*/ 412752 h 799780"/>
                <a:gd name="connsiteX1" fmla="*/ 6248604 w 6531570"/>
                <a:gd name="connsiteY1" fmla="*/ 0 h 799780"/>
                <a:gd name="connsiteX2" fmla="*/ 6531570 w 6531570"/>
                <a:gd name="connsiteY2" fmla="*/ 282966 h 799780"/>
                <a:gd name="connsiteX3" fmla="*/ 6248604 w 6531570"/>
                <a:gd name="connsiteY3" fmla="*/ 565932 h 799780"/>
                <a:gd name="connsiteX4" fmla="*/ 0 w 6531570"/>
                <a:gd name="connsiteY4" fmla="*/ 799780 h 799780"/>
                <a:gd name="connsiteX5" fmla="*/ 28147 w 6531570"/>
                <a:gd name="connsiteY5" fmla="*/ 412752 h 79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31570" h="799780">
                  <a:moveTo>
                    <a:pt x="28147" y="412752"/>
                  </a:moveTo>
                  <a:lnTo>
                    <a:pt x="6248604" y="0"/>
                  </a:lnTo>
                  <a:lnTo>
                    <a:pt x="6531570" y="282966"/>
                  </a:lnTo>
                  <a:lnTo>
                    <a:pt x="6248604" y="565932"/>
                  </a:lnTo>
                  <a:lnTo>
                    <a:pt x="0" y="799780"/>
                  </a:lnTo>
                  <a:lnTo>
                    <a:pt x="28147" y="41275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7CCDE">
                    <a:alpha val="0"/>
                  </a:srgbClr>
                </a:gs>
                <a:gs pos="65000">
                  <a:srgbClr val="47CCDE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五邊形 58"/>
            <p:cNvSpPr/>
            <p:nvPr/>
          </p:nvSpPr>
          <p:spPr>
            <a:xfrm>
              <a:off x="2902231" y="3090685"/>
              <a:ext cx="6451659" cy="635505"/>
            </a:xfrm>
            <a:custGeom>
              <a:avLst/>
              <a:gdLst>
                <a:gd name="connsiteX0" fmla="*/ 0 w 6392024"/>
                <a:gd name="connsiteY0" fmla="*/ 0 h 565932"/>
                <a:gd name="connsiteX1" fmla="*/ 6109058 w 6392024"/>
                <a:gd name="connsiteY1" fmla="*/ 0 h 565932"/>
                <a:gd name="connsiteX2" fmla="*/ 6392024 w 6392024"/>
                <a:gd name="connsiteY2" fmla="*/ 282966 h 565932"/>
                <a:gd name="connsiteX3" fmla="*/ 6109058 w 6392024"/>
                <a:gd name="connsiteY3" fmla="*/ 565932 h 565932"/>
                <a:gd name="connsiteX4" fmla="*/ 0 w 6392024"/>
                <a:gd name="connsiteY4" fmla="*/ 565932 h 565932"/>
                <a:gd name="connsiteX5" fmla="*/ 0 w 6392024"/>
                <a:gd name="connsiteY5" fmla="*/ 0 h 565932"/>
                <a:gd name="connsiteX0" fmla="*/ 0 w 6392024"/>
                <a:gd name="connsiteY0" fmla="*/ 0 h 645445"/>
                <a:gd name="connsiteX1" fmla="*/ 6109058 w 6392024"/>
                <a:gd name="connsiteY1" fmla="*/ 0 h 645445"/>
                <a:gd name="connsiteX2" fmla="*/ 6392024 w 6392024"/>
                <a:gd name="connsiteY2" fmla="*/ 282966 h 645445"/>
                <a:gd name="connsiteX3" fmla="*/ 6109058 w 6392024"/>
                <a:gd name="connsiteY3" fmla="*/ 565932 h 645445"/>
                <a:gd name="connsiteX4" fmla="*/ 9939 w 6392024"/>
                <a:gd name="connsiteY4" fmla="*/ 645445 h 645445"/>
                <a:gd name="connsiteX5" fmla="*/ 0 w 6392024"/>
                <a:gd name="connsiteY5" fmla="*/ 0 h 645445"/>
                <a:gd name="connsiteX0" fmla="*/ 0 w 6451659"/>
                <a:gd name="connsiteY0" fmla="*/ 238539 h 645445"/>
                <a:gd name="connsiteX1" fmla="*/ 6168693 w 6451659"/>
                <a:gd name="connsiteY1" fmla="*/ 0 h 645445"/>
                <a:gd name="connsiteX2" fmla="*/ 6451659 w 6451659"/>
                <a:gd name="connsiteY2" fmla="*/ 282966 h 645445"/>
                <a:gd name="connsiteX3" fmla="*/ 6168693 w 6451659"/>
                <a:gd name="connsiteY3" fmla="*/ 565932 h 645445"/>
                <a:gd name="connsiteX4" fmla="*/ 69574 w 6451659"/>
                <a:gd name="connsiteY4" fmla="*/ 645445 h 645445"/>
                <a:gd name="connsiteX5" fmla="*/ 0 w 6451659"/>
                <a:gd name="connsiteY5" fmla="*/ 238539 h 645445"/>
                <a:gd name="connsiteX0" fmla="*/ 0 w 6451659"/>
                <a:gd name="connsiteY0" fmla="*/ 238539 h 635505"/>
                <a:gd name="connsiteX1" fmla="*/ 6168693 w 6451659"/>
                <a:gd name="connsiteY1" fmla="*/ 0 h 635505"/>
                <a:gd name="connsiteX2" fmla="*/ 6451659 w 6451659"/>
                <a:gd name="connsiteY2" fmla="*/ 282966 h 635505"/>
                <a:gd name="connsiteX3" fmla="*/ 6168693 w 6451659"/>
                <a:gd name="connsiteY3" fmla="*/ 565932 h 635505"/>
                <a:gd name="connsiteX4" fmla="*/ 49696 w 6451659"/>
                <a:gd name="connsiteY4" fmla="*/ 635505 h 635505"/>
                <a:gd name="connsiteX5" fmla="*/ 0 w 6451659"/>
                <a:gd name="connsiteY5" fmla="*/ 238539 h 63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1659" h="635505">
                  <a:moveTo>
                    <a:pt x="0" y="238539"/>
                  </a:moveTo>
                  <a:lnTo>
                    <a:pt x="6168693" y="0"/>
                  </a:lnTo>
                  <a:lnTo>
                    <a:pt x="6451659" y="282966"/>
                  </a:lnTo>
                  <a:lnTo>
                    <a:pt x="6168693" y="565932"/>
                  </a:lnTo>
                  <a:lnTo>
                    <a:pt x="49696" y="635505"/>
                  </a:lnTo>
                  <a:lnTo>
                    <a:pt x="0" y="238539"/>
                  </a:lnTo>
                  <a:close/>
                </a:path>
              </a:pathLst>
            </a:custGeom>
            <a:gradFill>
              <a:gsLst>
                <a:gs pos="0">
                  <a:srgbClr val="209C90">
                    <a:alpha val="0"/>
                  </a:srgbClr>
                </a:gs>
                <a:gs pos="68000">
                  <a:srgbClr val="209C90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五邊形 59"/>
            <p:cNvSpPr/>
            <p:nvPr/>
          </p:nvSpPr>
          <p:spPr>
            <a:xfrm>
              <a:off x="2971806" y="3654229"/>
              <a:ext cx="6382085" cy="565932"/>
            </a:xfrm>
            <a:custGeom>
              <a:avLst/>
              <a:gdLst>
                <a:gd name="connsiteX0" fmla="*/ 0 w 6392024"/>
                <a:gd name="connsiteY0" fmla="*/ 0 h 565932"/>
                <a:gd name="connsiteX1" fmla="*/ 6109058 w 6392024"/>
                <a:gd name="connsiteY1" fmla="*/ 0 h 565932"/>
                <a:gd name="connsiteX2" fmla="*/ 6392024 w 6392024"/>
                <a:gd name="connsiteY2" fmla="*/ 282966 h 565932"/>
                <a:gd name="connsiteX3" fmla="*/ 6109058 w 6392024"/>
                <a:gd name="connsiteY3" fmla="*/ 565932 h 565932"/>
                <a:gd name="connsiteX4" fmla="*/ 0 w 6392024"/>
                <a:gd name="connsiteY4" fmla="*/ 565932 h 565932"/>
                <a:gd name="connsiteX5" fmla="*/ 0 w 6392024"/>
                <a:gd name="connsiteY5" fmla="*/ 0 h 565932"/>
                <a:gd name="connsiteX0" fmla="*/ 0 w 6441720"/>
                <a:gd name="connsiteY0" fmla="*/ 238539 h 565932"/>
                <a:gd name="connsiteX1" fmla="*/ 6158754 w 6441720"/>
                <a:gd name="connsiteY1" fmla="*/ 0 h 565932"/>
                <a:gd name="connsiteX2" fmla="*/ 6441720 w 6441720"/>
                <a:gd name="connsiteY2" fmla="*/ 282966 h 565932"/>
                <a:gd name="connsiteX3" fmla="*/ 6158754 w 6441720"/>
                <a:gd name="connsiteY3" fmla="*/ 565932 h 565932"/>
                <a:gd name="connsiteX4" fmla="*/ 49696 w 6441720"/>
                <a:gd name="connsiteY4" fmla="*/ 565932 h 565932"/>
                <a:gd name="connsiteX5" fmla="*/ 0 w 6441720"/>
                <a:gd name="connsiteY5" fmla="*/ 238539 h 565932"/>
                <a:gd name="connsiteX0" fmla="*/ 0 w 6441720"/>
                <a:gd name="connsiteY0" fmla="*/ 238539 h 565932"/>
                <a:gd name="connsiteX1" fmla="*/ 6158754 w 6441720"/>
                <a:gd name="connsiteY1" fmla="*/ 0 h 565932"/>
                <a:gd name="connsiteX2" fmla="*/ 6441720 w 6441720"/>
                <a:gd name="connsiteY2" fmla="*/ 282966 h 565932"/>
                <a:gd name="connsiteX3" fmla="*/ 6158754 w 6441720"/>
                <a:gd name="connsiteY3" fmla="*/ 565932 h 565932"/>
                <a:gd name="connsiteX4" fmla="*/ 29818 w 6441720"/>
                <a:gd name="connsiteY4" fmla="*/ 327393 h 565932"/>
                <a:gd name="connsiteX5" fmla="*/ 0 w 6441720"/>
                <a:gd name="connsiteY5" fmla="*/ 238539 h 565932"/>
                <a:gd name="connsiteX0" fmla="*/ 39756 w 6411902"/>
                <a:gd name="connsiteY0" fmla="*/ 198783 h 565932"/>
                <a:gd name="connsiteX1" fmla="*/ 6128936 w 6411902"/>
                <a:gd name="connsiteY1" fmla="*/ 0 h 565932"/>
                <a:gd name="connsiteX2" fmla="*/ 6411902 w 6411902"/>
                <a:gd name="connsiteY2" fmla="*/ 282966 h 565932"/>
                <a:gd name="connsiteX3" fmla="*/ 6128936 w 6411902"/>
                <a:gd name="connsiteY3" fmla="*/ 565932 h 565932"/>
                <a:gd name="connsiteX4" fmla="*/ 0 w 6411902"/>
                <a:gd name="connsiteY4" fmla="*/ 327393 h 565932"/>
                <a:gd name="connsiteX5" fmla="*/ 39756 w 6411902"/>
                <a:gd name="connsiteY5" fmla="*/ 198783 h 565932"/>
                <a:gd name="connsiteX0" fmla="*/ 39756 w 6411902"/>
                <a:gd name="connsiteY0" fmla="*/ 198783 h 565932"/>
                <a:gd name="connsiteX1" fmla="*/ 6128936 w 6411902"/>
                <a:gd name="connsiteY1" fmla="*/ 0 h 565932"/>
                <a:gd name="connsiteX2" fmla="*/ 6411902 w 6411902"/>
                <a:gd name="connsiteY2" fmla="*/ 282966 h 565932"/>
                <a:gd name="connsiteX3" fmla="*/ 6128936 w 6411902"/>
                <a:gd name="connsiteY3" fmla="*/ 565932 h 565932"/>
                <a:gd name="connsiteX4" fmla="*/ 0 w 6411902"/>
                <a:gd name="connsiteY4" fmla="*/ 406906 h 565932"/>
                <a:gd name="connsiteX5" fmla="*/ 39756 w 6411902"/>
                <a:gd name="connsiteY5" fmla="*/ 198783 h 565932"/>
                <a:gd name="connsiteX0" fmla="*/ 29817 w 6411902"/>
                <a:gd name="connsiteY0" fmla="*/ 159027 h 565932"/>
                <a:gd name="connsiteX1" fmla="*/ 6128936 w 6411902"/>
                <a:gd name="connsiteY1" fmla="*/ 0 h 565932"/>
                <a:gd name="connsiteX2" fmla="*/ 6411902 w 6411902"/>
                <a:gd name="connsiteY2" fmla="*/ 282966 h 565932"/>
                <a:gd name="connsiteX3" fmla="*/ 6128936 w 6411902"/>
                <a:gd name="connsiteY3" fmla="*/ 565932 h 565932"/>
                <a:gd name="connsiteX4" fmla="*/ 0 w 6411902"/>
                <a:gd name="connsiteY4" fmla="*/ 406906 h 565932"/>
                <a:gd name="connsiteX5" fmla="*/ 29817 w 6411902"/>
                <a:gd name="connsiteY5" fmla="*/ 159027 h 565932"/>
                <a:gd name="connsiteX0" fmla="*/ 0 w 6382085"/>
                <a:gd name="connsiteY0" fmla="*/ 159027 h 565932"/>
                <a:gd name="connsiteX1" fmla="*/ 6099119 w 6382085"/>
                <a:gd name="connsiteY1" fmla="*/ 0 h 565932"/>
                <a:gd name="connsiteX2" fmla="*/ 6382085 w 6382085"/>
                <a:gd name="connsiteY2" fmla="*/ 282966 h 565932"/>
                <a:gd name="connsiteX3" fmla="*/ 6099119 w 6382085"/>
                <a:gd name="connsiteY3" fmla="*/ 565932 h 565932"/>
                <a:gd name="connsiteX4" fmla="*/ 29818 w 6382085"/>
                <a:gd name="connsiteY4" fmla="*/ 426784 h 565932"/>
                <a:gd name="connsiteX5" fmla="*/ 0 w 6382085"/>
                <a:gd name="connsiteY5" fmla="*/ 159027 h 565932"/>
                <a:gd name="connsiteX0" fmla="*/ 0 w 6382085"/>
                <a:gd name="connsiteY0" fmla="*/ 139149 h 565932"/>
                <a:gd name="connsiteX1" fmla="*/ 6099119 w 6382085"/>
                <a:gd name="connsiteY1" fmla="*/ 0 h 565932"/>
                <a:gd name="connsiteX2" fmla="*/ 6382085 w 6382085"/>
                <a:gd name="connsiteY2" fmla="*/ 282966 h 565932"/>
                <a:gd name="connsiteX3" fmla="*/ 6099119 w 6382085"/>
                <a:gd name="connsiteY3" fmla="*/ 565932 h 565932"/>
                <a:gd name="connsiteX4" fmla="*/ 29818 w 6382085"/>
                <a:gd name="connsiteY4" fmla="*/ 426784 h 565932"/>
                <a:gd name="connsiteX5" fmla="*/ 0 w 6382085"/>
                <a:gd name="connsiteY5" fmla="*/ 139149 h 565932"/>
                <a:gd name="connsiteX0" fmla="*/ 9939 w 6392024"/>
                <a:gd name="connsiteY0" fmla="*/ 139149 h 565932"/>
                <a:gd name="connsiteX1" fmla="*/ 6109058 w 6392024"/>
                <a:gd name="connsiteY1" fmla="*/ 0 h 565932"/>
                <a:gd name="connsiteX2" fmla="*/ 6392024 w 6392024"/>
                <a:gd name="connsiteY2" fmla="*/ 282966 h 565932"/>
                <a:gd name="connsiteX3" fmla="*/ 6109058 w 6392024"/>
                <a:gd name="connsiteY3" fmla="*/ 565932 h 565932"/>
                <a:gd name="connsiteX4" fmla="*/ 0 w 6392024"/>
                <a:gd name="connsiteY4" fmla="*/ 536114 h 565932"/>
                <a:gd name="connsiteX5" fmla="*/ 9939 w 6392024"/>
                <a:gd name="connsiteY5" fmla="*/ 139149 h 565932"/>
                <a:gd name="connsiteX0" fmla="*/ 9939 w 6392024"/>
                <a:gd name="connsiteY0" fmla="*/ 109332 h 565932"/>
                <a:gd name="connsiteX1" fmla="*/ 6109058 w 6392024"/>
                <a:gd name="connsiteY1" fmla="*/ 0 h 565932"/>
                <a:gd name="connsiteX2" fmla="*/ 6392024 w 6392024"/>
                <a:gd name="connsiteY2" fmla="*/ 282966 h 565932"/>
                <a:gd name="connsiteX3" fmla="*/ 6109058 w 6392024"/>
                <a:gd name="connsiteY3" fmla="*/ 565932 h 565932"/>
                <a:gd name="connsiteX4" fmla="*/ 0 w 6392024"/>
                <a:gd name="connsiteY4" fmla="*/ 536114 h 565932"/>
                <a:gd name="connsiteX5" fmla="*/ 9939 w 6392024"/>
                <a:gd name="connsiteY5" fmla="*/ 109332 h 565932"/>
                <a:gd name="connsiteX0" fmla="*/ 19878 w 6392024"/>
                <a:gd name="connsiteY0" fmla="*/ 69575 h 565932"/>
                <a:gd name="connsiteX1" fmla="*/ 6109058 w 6392024"/>
                <a:gd name="connsiteY1" fmla="*/ 0 h 565932"/>
                <a:gd name="connsiteX2" fmla="*/ 6392024 w 6392024"/>
                <a:gd name="connsiteY2" fmla="*/ 282966 h 565932"/>
                <a:gd name="connsiteX3" fmla="*/ 6109058 w 6392024"/>
                <a:gd name="connsiteY3" fmla="*/ 565932 h 565932"/>
                <a:gd name="connsiteX4" fmla="*/ 0 w 6392024"/>
                <a:gd name="connsiteY4" fmla="*/ 536114 h 565932"/>
                <a:gd name="connsiteX5" fmla="*/ 19878 w 6392024"/>
                <a:gd name="connsiteY5" fmla="*/ 69575 h 565932"/>
                <a:gd name="connsiteX0" fmla="*/ 9939 w 6382085"/>
                <a:gd name="connsiteY0" fmla="*/ 69575 h 565932"/>
                <a:gd name="connsiteX1" fmla="*/ 6099119 w 6382085"/>
                <a:gd name="connsiteY1" fmla="*/ 0 h 565932"/>
                <a:gd name="connsiteX2" fmla="*/ 6382085 w 6382085"/>
                <a:gd name="connsiteY2" fmla="*/ 282966 h 565932"/>
                <a:gd name="connsiteX3" fmla="*/ 6099119 w 6382085"/>
                <a:gd name="connsiteY3" fmla="*/ 565932 h 565932"/>
                <a:gd name="connsiteX4" fmla="*/ 0 w 6382085"/>
                <a:gd name="connsiteY4" fmla="*/ 456601 h 565932"/>
                <a:gd name="connsiteX5" fmla="*/ 9939 w 6382085"/>
                <a:gd name="connsiteY5" fmla="*/ 69575 h 56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2085" h="565932">
                  <a:moveTo>
                    <a:pt x="9939" y="69575"/>
                  </a:moveTo>
                  <a:lnTo>
                    <a:pt x="6099119" y="0"/>
                  </a:lnTo>
                  <a:lnTo>
                    <a:pt x="6382085" y="282966"/>
                  </a:lnTo>
                  <a:lnTo>
                    <a:pt x="6099119" y="565932"/>
                  </a:lnTo>
                  <a:lnTo>
                    <a:pt x="0" y="456601"/>
                  </a:lnTo>
                  <a:lnTo>
                    <a:pt x="9939" y="69575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alpha val="0"/>
                  </a:schemeClr>
                </a:gs>
                <a:gs pos="66000">
                  <a:schemeClr val="accent4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5" name="五邊形 60"/>
            <p:cNvSpPr/>
            <p:nvPr/>
          </p:nvSpPr>
          <p:spPr>
            <a:xfrm>
              <a:off x="2941987" y="4108444"/>
              <a:ext cx="6411903" cy="675262"/>
            </a:xfrm>
            <a:custGeom>
              <a:avLst/>
              <a:gdLst>
                <a:gd name="connsiteX0" fmla="*/ 0 w 6392024"/>
                <a:gd name="connsiteY0" fmla="*/ 0 h 565932"/>
                <a:gd name="connsiteX1" fmla="*/ 6109058 w 6392024"/>
                <a:gd name="connsiteY1" fmla="*/ 0 h 565932"/>
                <a:gd name="connsiteX2" fmla="*/ 6392024 w 6392024"/>
                <a:gd name="connsiteY2" fmla="*/ 282966 h 565932"/>
                <a:gd name="connsiteX3" fmla="*/ 6109058 w 6392024"/>
                <a:gd name="connsiteY3" fmla="*/ 565932 h 565932"/>
                <a:gd name="connsiteX4" fmla="*/ 0 w 6392024"/>
                <a:gd name="connsiteY4" fmla="*/ 565932 h 565932"/>
                <a:gd name="connsiteX5" fmla="*/ 0 w 6392024"/>
                <a:gd name="connsiteY5" fmla="*/ 0 h 565932"/>
                <a:gd name="connsiteX0" fmla="*/ 19878 w 6392024"/>
                <a:gd name="connsiteY0" fmla="*/ 0 h 734897"/>
                <a:gd name="connsiteX1" fmla="*/ 6109058 w 6392024"/>
                <a:gd name="connsiteY1" fmla="*/ 168965 h 734897"/>
                <a:gd name="connsiteX2" fmla="*/ 6392024 w 6392024"/>
                <a:gd name="connsiteY2" fmla="*/ 451931 h 734897"/>
                <a:gd name="connsiteX3" fmla="*/ 6109058 w 6392024"/>
                <a:gd name="connsiteY3" fmla="*/ 734897 h 734897"/>
                <a:gd name="connsiteX4" fmla="*/ 0 w 6392024"/>
                <a:gd name="connsiteY4" fmla="*/ 734897 h 734897"/>
                <a:gd name="connsiteX5" fmla="*/ 19878 w 6392024"/>
                <a:gd name="connsiteY5" fmla="*/ 0 h 734897"/>
                <a:gd name="connsiteX0" fmla="*/ 39756 w 6411902"/>
                <a:gd name="connsiteY0" fmla="*/ 0 h 734897"/>
                <a:gd name="connsiteX1" fmla="*/ 6128936 w 6411902"/>
                <a:gd name="connsiteY1" fmla="*/ 168965 h 734897"/>
                <a:gd name="connsiteX2" fmla="*/ 6411902 w 6411902"/>
                <a:gd name="connsiteY2" fmla="*/ 451931 h 734897"/>
                <a:gd name="connsiteX3" fmla="*/ 6128936 w 6411902"/>
                <a:gd name="connsiteY3" fmla="*/ 734897 h 734897"/>
                <a:gd name="connsiteX4" fmla="*/ 0 w 6411902"/>
                <a:gd name="connsiteY4" fmla="*/ 297576 h 734897"/>
                <a:gd name="connsiteX5" fmla="*/ 39756 w 6411902"/>
                <a:gd name="connsiteY5" fmla="*/ 0 h 734897"/>
                <a:gd name="connsiteX0" fmla="*/ 0 w 6372146"/>
                <a:gd name="connsiteY0" fmla="*/ 0 h 734897"/>
                <a:gd name="connsiteX1" fmla="*/ 6089180 w 6372146"/>
                <a:gd name="connsiteY1" fmla="*/ 168965 h 734897"/>
                <a:gd name="connsiteX2" fmla="*/ 6372146 w 6372146"/>
                <a:gd name="connsiteY2" fmla="*/ 451931 h 734897"/>
                <a:gd name="connsiteX3" fmla="*/ 6089180 w 6372146"/>
                <a:gd name="connsiteY3" fmla="*/ 734897 h 734897"/>
                <a:gd name="connsiteX4" fmla="*/ 0 w 6372146"/>
                <a:gd name="connsiteY4" fmla="*/ 307516 h 734897"/>
                <a:gd name="connsiteX5" fmla="*/ 0 w 6372146"/>
                <a:gd name="connsiteY5" fmla="*/ 0 h 734897"/>
                <a:gd name="connsiteX0" fmla="*/ 0 w 6382085"/>
                <a:gd name="connsiteY0" fmla="*/ 0 h 695140"/>
                <a:gd name="connsiteX1" fmla="*/ 6099119 w 6382085"/>
                <a:gd name="connsiteY1" fmla="*/ 129208 h 695140"/>
                <a:gd name="connsiteX2" fmla="*/ 6382085 w 6382085"/>
                <a:gd name="connsiteY2" fmla="*/ 412174 h 695140"/>
                <a:gd name="connsiteX3" fmla="*/ 6099119 w 6382085"/>
                <a:gd name="connsiteY3" fmla="*/ 695140 h 695140"/>
                <a:gd name="connsiteX4" fmla="*/ 9939 w 6382085"/>
                <a:gd name="connsiteY4" fmla="*/ 267759 h 695140"/>
                <a:gd name="connsiteX5" fmla="*/ 0 w 6382085"/>
                <a:gd name="connsiteY5" fmla="*/ 0 h 695140"/>
                <a:gd name="connsiteX0" fmla="*/ 0 w 6411902"/>
                <a:gd name="connsiteY0" fmla="*/ 79514 h 565932"/>
                <a:gd name="connsiteX1" fmla="*/ 6128936 w 6411902"/>
                <a:gd name="connsiteY1" fmla="*/ 0 h 565932"/>
                <a:gd name="connsiteX2" fmla="*/ 6411902 w 6411902"/>
                <a:gd name="connsiteY2" fmla="*/ 282966 h 565932"/>
                <a:gd name="connsiteX3" fmla="*/ 6128936 w 6411902"/>
                <a:gd name="connsiteY3" fmla="*/ 565932 h 565932"/>
                <a:gd name="connsiteX4" fmla="*/ 39756 w 6411902"/>
                <a:gd name="connsiteY4" fmla="*/ 138551 h 565932"/>
                <a:gd name="connsiteX5" fmla="*/ 0 w 6411902"/>
                <a:gd name="connsiteY5" fmla="*/ 79514 h 565932"/>
                <a:gd name="connsiteX0" fmla="*/ 0 w 6411902"/>
                <a:gd name="connsiteY0" fmla="*/ 0 h 675262"/>
                <a:gd name="connsiteX1" fmla="*/ 6128936 w 6411902"/>
                <a:gd name="connsiteY1" fmla="*/ 109330 h 675262"/>
                <a:gd name="connsiteX2" fmla="*/ 6411902 w 6411902"/>
                <a:gd name="connsiteY2" fmla="*/ 392296 h 675262"/>
                <a:gd name="connsiteX3" fmla="*/ 6128936 w 6411902"/>
                <a:gd name="connsiteY3" fmla="*/ 675262 h 675262"/>
                <a:gd name="connsiteX4" fmla="*/ 39756 w 6411902"/>
                <a:gd name="connsiteY4" fmla="*/ 247881 h 675262"/>
                <a:gd name="connsiteX5" fmla="*/ 0 w 6411902"/>
                <a:gd name="connsiteY5" fmla="*/ 0 h 675262"/>
                <a:gd name="connsiteX0" fmla="*/ 0 w 6411902"/>
                <a:gd name="connsiteY0" fmla="*/ 0 h 675262"/>
                <a:gd name="connsiteX1" fmla="*/ 6128936 w 6411902"/>
                <a:gd name="connsiteY1" fmla="*/ 109330 h 675262"/>
                <a:gd name="connsiteX2" fmla="*/ 6411902 w 6411902"/>
                <a:gd name="connsiteY2" fmla="*/ 392296 h 675262"/>
                <a:gd name="connsiteX3" fmla="*/ 6128936 w 6411902"/>
                <a:gd name="connsiteY3" fmla="*/ 675262 h 675262"/>
                <a:gd name="connsiteX4" fmla="*/ 19878 w 6411902"/>
                <a:gd name="connsiteY4" fmla="*/ 377090 h 675262"/>
                <a:gd name="connsiteX5" fmla="*/ 0 w 6411902"/>
                <a:gd name="connsiteY5" fmla="*/ 0 h 67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11902" h="675262">
                  <a:moveTo>
                    <a:pt x="0" y="0"/>
                  </a:moveTo>
                  <a:lnTo>
                    <a:pt x="6128936" y="109330"/>
                  </a:lnTo>
                  <a:lnTo>
                    <a:pt x="6411902" y="392296"/>
                  </a:lnTo>
                  <a:lnTo>
                    <a:pt x="6128936" y="675262"/>
                  </a:lnTo>
                  <a:lnTo>
                    <a:pt x="19878" y="37709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  <a:alpha val="0"/>
                  </a:schemeClr>
                </a:gs>
                <a:gs pos="63000">
                  <a:schemeClr val="accent5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6" name="五邊形 84"/>
            <p:cNvSpPr/>
            <p:nvPr/>
          </p:nvSpPr>
          <p:spPr>
            <a:xfrm>
              <a:off x="2915351" y="4483146"/>
              <a:ext cx="6438540" cy="864103"/>
            </a:xfrm>
            <a:custGeom>
              <a:avLst/>
              <a:gdLst>
                <a:gd name="connsiteX0" fmla="*/ 0 w 6392024"/>
                <a:gd name="connsiteY0" fmla="*/ 0 h 565930"/>
                <a:gd name="connsiteX1" fmla="*/ 6109059 w 6392024"/>
                <a:gd name="connsiteY1" fmla="*/ 0 h 565930"/>
                <a:gd name="connsiteX2" fmla="*/ 6392024 w 6392024"/>
                <a:gd name="connsiteY2" fmla="*/ 282965 h 565930"/>
                <a:gd name="connsiteX3" fmla="*/ 6109059 w 6392024"/>
                <a:gd name="connsiteY3" fmla="*/ 565930 h 565930"/>
                <a:gd name="connsiteX4" fmla="*/ 0 w 6392024"/>
                <a:gd name="connsiteY4" fmla="*/ 565930 h 565930"/>
                <a:gd name="connsiteX5" fmla="*/ 0 w 6392024"/>
                <a:gd name="connsiteY5" fmla="*/ 0 h 565930"/>
                <a:gd name="connsiteX0" fmla="*/ 0 w 6392024"/>
                <a:gd name="connsiteY0" fmla="*/ 0 h 973434"/>
                <a:gd name="connsiteX1" fmla="*/ 6109059 w 6392024"/>
                <a:gd name="connsiteY1" fmla="*/ 407504 h 973434"/>
                <a:gd name="connsiteX2" fmla="*/ 6392024 w 6392024"/>
                <a:gd name="connsiteY2" fmla="*/ 690469 h 973434"/>
                <a:gd name="connsiteX3" fmla="*/ 6109059 w 6392024"/>
                <a:gd name="connsiteY3" fmla="*/ 973434 h 973434"/>
                <a:gd name="connsiteX4" fmla="*/ 0 w 6392024"/>
                <a:gd name="connsiteY4" fmla="*/ 973434 h 973434"/>
                <a:gd name="connsiteX5" fmla="*/ 0 w 6392024"/>
                <a:gd name="connsiteY5" fmla="*/ 0 h 973434"/>
                <a:gd name="connsiteX0" fmla="*/ 0 w 6392024"/>
                <a:gd name="connsiteY0" fmla="*/ 0 h 973434"/>
                <a:gd name="connsiteX1" fmla="*/ 6109059 w 6392024"/>
                <a:gd name="connsiteY1" fmla="*/ 407504 h 973434"/>
                <a:gd name="connsiteX2" fmla="*/ 6392024 w 6392024"/>
                <a:gd name="connsiteY2" fmla="*/ 690469 h 973434"/>
                <a:gd name="connsiteX3" fmla="*/ 6109059 w 6392024"/>
                <a:gd name="connsiteY3" fmla="*/ 973434 h 973434"/>
                <a:gd name="connsiteX4" fmla="*/ 9939 w 6392024"/>
                <a:gd name="connsiteY4" fmla="*/ 347269 h 973434"/>
                <a:gd name="connsiteX5" fmla="*/ 0 w 6392024"/>
                <a:gd name="connsiteY5" fmla="*/ 0 h 973434"/>
                <a:gd name="connsiteX0" fmla="*/ 0 w 6392024"/>
                <a:gd name="connsiteY0" fmla="*/ 0 h 864103"/>
                <a:gd name="connsiteX1" fmla="*/ 6109059 w 6392024"/>
                <a:gd name="connsiteY1" fmla="*/ 298173 h 864103"/>
                <a:gd name="connsiteX2" fmla="*/ 6392024 w 6392024"/>
                <a:gd name="connsiteY2" fmla="*/ 581138 h 864103"/>
                <a:gd name="connsiteX3" fmla="*/ 6109059 w 6392024"/>
                <a:gd name="connsiteY3" fmla="*/ 864103 h 864103"/>
                <a:gd name="connsiteX4" fmla="*/ 9939 w 6392024"/>
                <a:gd name="connsiteY4" fmla="*/ 237938 h 864103"/>
                <a:gd name="connsiteX5" fmla="*/ 0 w 6392024"/>
                <a:gd name="connsiteY5" fmla="*/ 0 h 864103"/>
                <a:gd name="connsiteX0" fmla="*/ 9940 w 6401964"/>
                <a:gd name="connsiteY0" fmla="*/ 0 h 864103"/>
                <a:gd name="connsiteX1" fmla="*/ 6118999 w 6401964"/>
                <a:gd name="connsiteY1" fmla="*/ 298173 h 864103"/>
                <a:gd name="connsiteX2" fmla="*/ 6401964 w 6401964"/>
                <a:gd name="connsiteY2" fmla="*/ 581138 h 864103"/>
                <a:gd name="connsiteX3" fmla="*/ 6118999 w 6401964"/>
                <a:gd name="connsiteY3" fmla="*/ 864103 h 864103"/>
                <a:gd name="connsiteX4" fmla="*/ 0 w 6401964"/>
                <a:gd name="connsiteY4" fmla="*/ 327390 h 864103"/>
                <a:gd name="connsiteX5" fmla="*/ 9940 w 6401964"/>
                <a:gd name="connsiteY5" fmla="*/ 0 h 864103"/>
                <a:gd name="connsiteX0" fmla="*/ 9940 w 6401964"/>
                <a:gd name="connsiteY0" fmla="*/ 0 h 864103"/>
                <a:gd name="connsiteX1" fmla="*/ 6118999 w 6401964"/>
                <a:gd name="connsiteY1" fmla="*/ 298173 h 864103"/>
                <a:gd name="connsiteX2" fmla="*/ 6401964 w 6401964"/>
                <a:gd name="connsiteY2" fmla="*/ 581138 h 864103"/>
                <a:gd name="connsiteX3" fmla="*/ 6118999 w 6401964"/>
                <a:gd name="connsiteY3" fmla="*/ 864103 h 864103"/>
                <a:gd name="connsiteX4" fmla="*/ 0 w 6401964"/>
                <a:gd name="connsiteY4" fmla="*/ 367147 h 864103"/>
                <a:gd name="connsiteX5" fmla="*/ 9940 w 6401964"/>
                <a:gd name="connsiteY5" fmla="*/ 0 h 864103"/>
                <a:gd name="connsiteX0" fmla="*/ 46516 w 6438540"/>
                <a:gd name="connsiteY0" fmla="*/ 0 h 864103"/>
                <a:gd name="connsiteX1" fmla="*/ 6155575 w 6438540"/>
                <a:gd name="connsiteY1" fmla="*/ 298173 h 864103"/>
                <a:gd name="connsiteX2" fmla="*/ 6438540 w 6438540"/>
                <a:gd name="connsiteY2" fmla="*/ 581138 h 864103"/>
                <a:gd name="connsiteX3" fmla="*/ 6155575 w 6438540"/>
                <a:gd name="connsiteY3" fmla="*/ 864103 h 864103"/>
                <a:gd name="connsiteX4" fmla="*/ 0 w 6438540"/>
                <a:gd name="connsiteY4" fmla="*/ 367147 h 864103"/>
                <a:gd name="connsiteX5" fmla="*/ 46516 w 6438540"/>
                <a:gd name="connsiteY5" fmla="*/ 0 h 86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8540" h="864103">
                  <a:moveTo>
                    <a:pt x="46516" y="0"/>
                  </a:moveTo>
                  <a:lnTo>
                    <a:pt x="6155575" y="298173"/>
                  </a:lnTo>
                  <a:lnTo>
                    <a:pt x="6438540" y="581138"/>
                  </a:lnTo>
                  <a:lnTo>
                    <a:pt x="6155575" y="864103"/>
                  </a:lnTo>
                  <a:lnTo>
                    <a:pt x="0" y="367147"/>
                  </a:lnTo>
                  <a:lnTo>
                    <a:pt x="46516" y="0"/>
                  </a:lnTo>
                  <a:close/>
                </a:path>
              </a:pathLst>
            </a:custGeom>
            <a:gradFill>
              <a:gsLst>
                <a:gs pos="0">
                  <a:srgbClr val="D87676">
                    <a:alpha val="0"/>
                  </a:srgbClr>
                </a:gs>
                <a:gs pos="63000">
                  <a:srgbClr val="D87676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五邊形 85"/>
            <p:cNvSpPr/>
            <p:nvPr/>
          </p:nvSpPr>
          <p:spPr>
            <a:xfrm>
              <a:off x="2887044" y="4852600"/>
              <a:ext cx="6466847" cy="1058196"/>
            </a:xfrm>
            <a:custGeom>
              <a:avLst/>
              <a:gdLst>
                <a:gd name="connsiteX0" fmla="*/ 0 w 6392024"/>
                <a:gd name="connsiteY0" fmla="*/ 0 h 565930"/>
                <a:gd name="connsiteX1" fmla="*/ 6109059 w 6392024"/>
                <a:gd name="connsiteY1" fmla="*/ 0 h 565930"/>
                <a:gd name="connsiteX2" fmla="*/ 6392024 w 6392024"/>
                <a:gd name="connsiteY2" fmla="*/ 282965 h 565930"/>
                <a:gd name="connsiteX3" fmla="*/ 6109059 w 6392024"/>
                <a:gd name="connsiteY3" fmla="*/ 565930 h 565930"/>
                <a:gd name="connsiteX4" fmla="*/ 0 w 6392024"/>
                <a:gd name="connsiteY4" fmla="*/ 565930 h 565930"/>
                <a:gd name="connsiteX5" fmla="*/ 0 w 6392024"/>
                <a:gd name="connsiteY5" fmla="*/ 0 h 565930"/>
                <a:gd name="connsiteX0" fmla="*/ 0 w 6491416"/>
                <a:gd name="connsiteY0" fmla="*/ 0 h 1092704"/>
                <a:gd name="connsiteX1" fmla="*/ 6208451 w 6491416"/>
                <a:gd name="connsiteY1" fmla="*/ 526774 h 1092704"/>
                <a:gd name="connsiteX2" fmla="*/ 6491416 w 6491416"/>
                <a:gd name="connsiteY2" fmla="*/ 809739 h 1092704"/>
                <a:gd name="connsiteX3" fmla="*/ 6208451 w 6491416"/>
                <a:gd name="connsiteY3" fmla="*/ 1092704 h 1092704"/>
                <a:gd name="connsiteX4" fmla="*/ 99392 w 6491416"/>
                <a:gd name="connsiteY4" fmla="*/ 1092704 h 1092704"/>
                <a:gd name="connsiteX5" fmla="*/ 0 w 6491416"/>
                <a:gd name="connsiteY5" fmla="*/ 0 h 1092704"/>
                <a:gd name="connsiteX0" fmla="*/ 0 w 6491416"/>
                <a:gd name="connsiteY0" fmla="*/ 0 h 1092704"/>
                <a:gd name="connsiteX1" fmla="*/ 6208451 w 6491416"/>
                <a:gd name="connsiteY1" fmla="*/ 526774 h 1092704"/>
                <a:gd name="connsiteX2" fmla="*/ 6491416 w 6491416"/>
                <a:gd name="connsiteY2" fmla="*/ 809739 h 1092704"/>
                <a:gd name="connsiteX3" fmla="*/ 6208451 w 6491416"/>
                <a:gd name="connsiteY3" fmla="*/ 1092704 h 1092704"/>
                <a:gd name="connsiteX4" fmla="*/ 69575 w 6491416"/>
                <a:gd name="connsiteY4" fmla="*/ 436721 h 1092704"/>
                <a:gd name="connsiteX5" fmla="*/ 0 w 6491416"/>
                <a:gd name="connsiteY5" fmla="*/ 0 h 1092704"/>
                <a:gd name="connsiteX0" fmla="*/ 0 w 6481477"/>
                <a:gd name="connsiteY0" fmla="*/ 0 h 1072826"/>
                <a:gd name="connsiteX1" fmla="*/ 6198512 w 6481477"/>
                <a:gd name="connsiteY1" fmla="*/ 506896 h 1072826"/>
                <a:gd name="connsiteX2" fmla="*/ 6481477 w 6481477"/>
                <a:gd name="connsiteY2" fmla="*/ 789861 h 1072826"/>
                <a:gd name="connsiteX3" fmla="*/ 6198512 w 6481477"/>
                <a:gd name="connsiteY3" fmla="*/ 1072826 h 1072826"/>
                <a:gd name="connsiteX4" fmla="*/ 59636 w 6481477"/>
                <a:gd name="connsiteY4" fmla="*/ 416843 h 1072826"/>
                <a:gd name="connsiteX5" fmla="*/ 0 w 6481477"/>
                <a:gd name="connsiteY5" fmla="*/ 0 h 1072826"/>
                <a:gd name="connsiteX0" fmla="*/ 0 w 6466847"/>
                <a:gd name="connsiteY0" fmla="*/ 0 h 1058196"/>
                <a:gd name="connsiteX1" fmla="*/ 6183882 w 6466847"/>
                <a:gd name="connsiteY1" fmla="*/ 492266 h 1058196"/>
                <a:gd name="connsiteX2" fmla="*/ 6466847 w 6466847"/>
                <a:gd name="connsiteY2" fmla="*/ 775231 h 1058196"/>
                <a:gd name="connsiteX3" fmla="*/ 6183882 w 6466847"/>
                <a:gd name="connsiteY3" fmla="*/ 1058196 h 1058196"/>
                <a:gd name="connsiteX4" fmla="*/ 45006 w 6466847"/>
                <a:gd name="connsiteY4" fmla="*/ 402213 h 1058196"/>
                <a:gd name="connsiteX5" fmla="*/ 0 w 6466847"/>
                <a:gd name="connsiteY5" fmla="*/ 0 h 105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6847" h="1058196">
                  <a:moveTo>
                    <a:pt x="0" y="0"/>
                  </a:moveTo>
                  <a:lnTo>
                    <a:pt x="6183882" y="492266"/>
                  </a:lnTo>
                  <a:lnTo>
                    <a:pt x="6466847" y="775231"/>
                  </a:lnTo>
                  <a:lnTo>
                    <a:pt x="6183882" y="1058196"/>
                  </a:lnTo>
                  <a:lnTo>
                    <a:pt x="45006" y="40221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28A9B">
                    <a:alpha val="0"/>
                  </a:srgbClr>
                </a:gs>
                <a:gs pos="67000">
                  <a:srgbClr val="028A9B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8174330" y="1314777"/>
            <a:ext cx="1848388" cy="4402613"/>
            <a:chOff x="7443315" y="1188835"/>
            <a:chExt cx="1848388" cy="4402613"/>
          </a:xfrm>
        </p:grpSpPr>
        <p:sp>
          <p:nvSpPr>
            <p:cNvPr id="69" name="標題 1"/>
            <p:cNvSpPr txBox="1">
              <a:spLocks/>
            </p:cNvSpPr>
            <p:nvPr/>
          </p:nvSpPr>
          <p:spPr bwMode="auto">
            <a:xfrm>
              <a:off x="7562508" y="1188835"/>
              <a:ext cx="1437887" cy="581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36000" tIns="36000" rIns="36000" bIns="36000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99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9pPr>
            </a:lstStyle>
            <a:p>
              <a:pPr algn="ctr"/>
              <a:r>
                <a:rPr lang="zh-TW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面對未來</a:t>
              </a:r>
              <a:endParaRPr lang="en-US" altLang="zh-TW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核心素養</a:t>
              </a:r>
              <a:endParaRPr lang="en-US" altLang="zh-TW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0" name="標題 1"/>
            <p:cNvSpPr txBox="1">
              <a:spLocks/>
            </p:cNvSpPr>
            <p:nvPr/>
          </p:nvSpPr>
          <p:spPr bwMode="auto">
            <a:xfrm rot="21411615">
              <a:off x="7451796" y="2529236"/>
              <a:ext cx="1836000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99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9pPr>
            </a:lstStyle>
            <a:p>
              <a:pPr algn="ctr"/>
              <a:r>
                <a:rPr lang="zh-TW" altLang="en-US" sz="2400" kern="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數位應用力</a:t>
              </a:r>
              <a:endParaRPr lang="en-US" altLang="zh-TW" sz="2400" kern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1" name="標題 1"/>
            <p:cNvSpPr txBox="1">
              <a:spLocks/>
            </p:cNvSpPr>
            <p:nvPr/>
          </p:nvSpPr>
          <p:spPr bwMode="auto">
            <a:xfrm rot="21333933">
              <a:off x="7455703" y="1933897"/>
              <a:ext cx="1836000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99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9pPr>
            </a:lstStyle>
            <a:p>
              <a:pPr algn="ctr"/>
              <a:r>
                <a:rPr lang="zh-TW" altLang="en-US" sz="2400" kern="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外語溝通力</a:t>
              </a:r>
              <a:endParaRPr lang="en-US" altLang="zh-TW" sz="2400" kern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標題 1"/>
            <p:cNvSpPr txBox="1">
              <a:spLocks/>
            </p:cNvSpPr>
            <p:nvPr/>
          </p:nvSpPr>
          <p:spPr bwMode="auto">
            <a:xfrm rot="21540000">
              <a:off x="7443315" y="3077081"/>
              <a:ext cx="1836000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99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9pPr>
            </a:lstStyle>
            <a:p>
              <a:pPr algn="ctr"/>
              <a:r>
                <a:rPr lang="zh-TW" altLang="en-US" sz="2400" kern="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敘事表達力</a:t>
              </a:r>
              <a:endParaRPr lang="en-US" altLang="zh-TW" sz="2400" kern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3" name="標題 1"/>
            <p:cNvSpPr txBox="1">
              <a:spLocks/>
            </p:cNvSpPr>
            <p:nvPr/>
          </p:nvSpPr>
          <p:spPr bwMode="auto">
            <a:xfrm>
              <a:off x="7443315" y="3643966"/>
              <a:ext cx="1836000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99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9pPr>
            </a:lstStyle>
            <a:p>
              <a:pPr algn="ctr"/>
              <a:r>
                <a:rPr lang="zh-TW" altLang="en-US" sz="2400" kern="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創新思辨力</a:t>
              </a:r>
              <a:endParaRPr lang="en-US" altLang="zh-TW" sz="2400" kern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4" name="標題 1"/>
            <p:cNvSpPr txBox="1">
              <a:spLocks/>
            </p:cNvSpPr>
            <p:nvPr/>
          </p:nvSpPr>
          <p:spPr bwMode="auto">
            <a:xfrm rot="189174">
              <a:off x="7451826" y="4175723"/>
              <a:ext cx="1836000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99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9pPr>
            </a:lstStyle>
            <a:p>
              <a:pPr algn="ctr"/>
              <a:r>
                <a:rPr lang="zh-TW" altLang="en-US" sz="2400" kern="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終身學習力</a:t>
              </a:r>
              <a:endParaRPr lang="en-US" altLang="zh-TW" sz="2400" kern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5" name="標題 1"/>
            <p:cNvSpPr txBox="1">
              <a:spLocks/>
            </p:cNvSpPr>
            <p:nvPr/>
          </p:nvSpPr>
          <p:spPr bwMode="auto">
            <a:xfrm rot="182175">
              <a:off x="7451561" y="4692753"/>
              <a:ext cx="1836000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99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9pPr>
            </a:lstStyle>
            <a:p>
              <a:pPr algn="ctr"/>
              <a:r>
                <a:rPr lang="zh-TW" altLang="en-US" sz="2400" kern="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團隊合作力</a:t>
              </a:r>
              <a:endParaRPr lang="en-US" altLang="zh-TW" sz="2400" kern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6" name="標題 1"/>
            <p:cNvSpPr txBox="1">
              <a:spLocks/>
            </p:cNvSpPr>
            <p:nvPr/>
          </p:nvSpPr>
          <p:spPr bwMode="auto">
            <a:xfrm rot="285641">
              <a:off x="7452541" y="5231448"/>
              <a:ext cx="1836000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99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b="1">
                  <a:solidFill>
                    <a:srgbClr val="000070"/>
                  </a:solidFill>
                  <a:latin typeface="Times New Roman" pitchFamily="18" charset="0"/>
                  <a:ea typeface="微軟正黑體" pitchFamily="34" charset="-120"/>
                </a:defRPr>
              </a:lvl9pPr>
            </a:lstStyle>
            <a:p>
              <a:pPr algn="ctr"/>
              <a:r>
                <a:rPr lang="zh-TW" altLang="en-US" sz="2400" kern="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專業跨域力</a:t>
              </a:r>
              <a:endParaRPr lang="en-US" altLang="zh-TW" sz="2400" kern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7" name="群組 76"/>
          <p:cNvGrpSpPr/>
          <p:nvPr/>
        </p:nvGrpSpPr>
        <p:grpSpPr>
          <a:xfrm>
            <a:off x="2258425" y="2474029"/>
            <a:ext cx="2811859" cy="2811859"/>
            <a:chOff x="1114475" y="2061640"/>
            <a:chExt cx="3554607" cy="3554606"/>
          </a:xfrm>
        </p:grpSpPr>
        <p:sp>
          <p:nvSpPr>
            <p:cNvPr id="78" name="ïṣḻíḋè"/>
            <p:cNvSpPr/>
            <p:nvPr/>
          </p:nvSpPr>
          <p:spPr>
            <a:xfrm>
              <a:off x="1114475" y="2061640"/>
              <a:ext cx="3554607" cy="3554606"/>
            </a:xfrm>
            <a:prstGeom prst="ellipse">
              <a:avLst/>
            </a:prstGeom>
            <a:blipFill>
              <a:blip r:embed="rId2"/>
              <a:srcRect/>
              <a:stretch>
                <a:fillRect l="-25000" r="-25000"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innerShdw blurRad="165100">
                <a:prstClr val="black">
                  <a:alpha val="67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/>
              <a:endParaRPr/>
            </a:p>
          </p:txBody>
        </p:sp>
        <p:sp>
          <p:nvSpPr>
            <p:cNvPr id="79" name="橢圓 78">
              <a:extLst>
                <a:ext uri="{FF2B5EF4-FFF2-40B4-BE49-F238E27FC236}">
                  <a16:creationId xmlns:a16="http://schemas.microsoft.com/office/drawing/2014/main" id="{C41DBB22-47DD-4EB5-97D6-961C656012E3}"/>
                </a:ext>
              </a:extLst>
            </p:cNvPr>
            <p:cNvSpPr/>
            <p:nvPr/>
          </p:nvSpPr>
          <p:spPr>
            <a:xfrm>
              <a:off x="1281564" y="2228728"/>
              <a:ext cx="3220431" cy="3220431"/>
            </a:xfrm>
            <a:prstGeom prst="ellipse">
              <a:avLst/>
            </a:prstGeom>
            <a:noFill/>
            <a:ln w="6350">
              <a:solidFill>
                <a:schemeClr val="accent5">
                  <a:lumMod val="20000"/>
                  <a:lumOff val="8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橢圓 79">
              <a:extLst>
                <a:ext uri="{FF2B5EF4-FFF2-40B4-BE49-F238E27FC236}">
                  <a16:creationId xmlns:a16="http://schemas.microsoft.com/office/drawing/2014/main" id="{C41DBB22-47DD-4EB5-97D6-961C656012E3}"/>
                </a:ext>
              </a:extLst>
            </p:cNvPr>
            <p:cNvSpPr/>
            <p:nvPr/>
          </p:nvSpPr>
          <p:spPr>
            <a:xfrm>
              <a:off x="1394049" y="2341213"/>
              <a:ext cx="2995459" cy="2995459"/>
            </a:xfrm>
            <a:prstGeom prst="ellipse">
              <a:avLst/>
            </a:prstGeom>
            <a:solidFill>
              <a:srgbClr val="FFFFFF">
                <a:alpha val="58039"/>
              </a:srgb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3975D8F1-917F-4D9B-8C70-751FD598C701}"/>
                </a:ext>
              </a:extLst>
            </p:cNvPr>
            <p:cNvSpPr/>
            <p:nvPr/>
          </p:nvSpPr>
          <p:spPr>
            <a:xfrm>
              <a:off x="1413293" y="2953220"/>
              <a:ext cx="2956971" cy="1750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800" b="1" dirty="0"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高瞻科技</a:t>
              </a:r>
              <a:endParaRPr lang="en-US" altLang="zh-TW" sz="28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800" b="1" dirty="0"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不分系</a:t>
              </a:r>
              <a:endParaRPr lang="en-US" altLang="zh-TW" sz="28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800" b="1" dirty="0"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學士學位學程</a:t>
              </a:r>
              <a:endParaRPr lang="zh-TW" altLang="en-US" sz="28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440976" y="1644328"/>
            <a:ext cx="1893284" cy="4411243"/>
            <a:chOff x="1170027" y="1843017"/>
            <a:chExt cx="1894223" cy="4117227"/>
          </a:xfrm>
        </p:grpSpPr>
        <p:sp>
          <p:nvSpPr>
            <p:cNvPr id="8" name="矩形 7"/>
            <p:cNvSpPr/>
            <p:nvPr/>
          </p:nvSpPr>
          <p:spPr>
            <a:xfrm>
              <a:off x="1170027" y="1843017"/>
              <a:ext cx="1894223" cy="4117227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  <a:ln w="19050">
              <a:solidFill>
                <a:schemeClr val="accent3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1199138" y="1875681"/>
              <a:ext cx="1836000" cy="4001657"/>
              <a:chOff x="1199138" y="1875681"/>
              <a:chExt cx="1836000" cy="400165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199138" y="1875681"/>
                <a:ext cx="1836000" cy="391268"/>
              </a:xfrm>
              <a:prstGeom prst="rect">
                <a:avLst/>
              </a:prstGeom>
              <a:solidFill>
                <a:srgbClr val="76C5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 dirty="0">
                  <a:solidFill>
                    <a:srgbClr val="2C697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41478" y="1886649"/>
                <a:ext cx="1548738" cy="330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TW" altLang="en-US" sz="1700" b="1" dirty="0">
                    <a:solidFill>
                      <a:srgbClr val="2C697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本校三大特色</a:t>
                </a: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341478" y="2268220"/>
                <a:ext cx="1548738" cy="810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親產優質</a:t>
                </a:r>
                <a:endPara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創新創業</a:t>
                </a:r>
                <a:endPara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海洋科技</a:t>
                </a: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199138" y="3122340"/>
                <a:ext cx="1836000" cy="391268"/>
              </a:xfrm>
              <a:prstGeom prst="rect">
                <a:avLst/>
              </a:prstGeom>
              <a:solidFill>
                <a:srgbClr val="76C5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 dirty="0">
                  <a:solidFill>
                    <a:srgbClr val="2C697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341478" y="3133308"/>
                <a:ext cx="1548738" cy="330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TW" altLang="en-US" sz="1700" b="1" dirty="0">
                    <a:solidFill>
                      <a:srgbClr val="2C697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本校核心素養</a:t>
                </a: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341478" y="3619452"/>
                <a:ext cx="1548738" cy="225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文化素養</a:t>
                </a:r>
                <a:endPara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生活美學</a:t>
                </a:r>
                <a:endPara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國際視野</a:t>
                </a:r>
                <a:endPara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專業知能</a:t>
                </a:r>
                <a:endPara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終身學習</a:t>
                </a:r>
                <a:endPara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公民責任實踐</a:t>
                </a:r>
                <a:endPara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創新思辨</a:t>
                </a:r>
                <a:endPara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溝通表達</a:t>
                </a:r>
                <a:endParaRPr lang="en-US" altLang="zh-TW" sz="1400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TW" altLang="en-US" sz="1400" dirty="0">
                    <a:solidFill>
                      <a:schemeClr val="accent5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團隊合作</a:t>
                </a:r>
              </a:p>
            </p:txBody>
          </p:sp>
        </p:grpSp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082F2DBF-DF91-498F-9A1D-BD84A210DFD3}"/>
              </a:ext>
            </a:extLst>
          </p:cNvPr>
          <p:cNvGrpSpPr/>
          <p:nvPr/>
        </p:nvGrpSpPr>
        <p:grpSpPr>
          <a:xfrm>
            <a:off x="5240902" y="1906980"/>
            <a:ext cx="2577526" cy="3935531"/>
            <a:chOff x="6051134" y="3348122"/>
            <a:chExt cx="2149917" cy="743694"/>
          </a:xfrm>
        </p:grpSpPr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34589023-ABB7-4649-9768-82FDFE651881}"/>
                </a:ext>
              </a:extLst>
            </p:cNvPr>
            <p:cNvSpPr/>
            <p:nvPr/>
          </p:nvSpPr>
          <p:spPr>
            <a:xfrm>
              <a:off x="6051134" y="3348122"/>
              <a:ext cx="2149917" cy="743694"/>
            </a:xfrm>
            <a:prstGeom prst="roundRect">
              <a:avLst>
                <a:gd name="adj" fmla="val 8571"/>
              </a:avLst>
            </a:prstGeom>
            <a:solidFill>
              <a:srgbClr val="FFFFFF">
                <a:alpha val="80000"/>
              </a:srgbClr>
            </a:solidFill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Professional</a:t>
              </a:r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learning</a:t>
              </a:r>
            </a:p>
            <a:p>
              <a:pPr algn="ctr"/>
              <a:r>
                <a:rPr lang="zh-TW" altLang="en-US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專業養成</a:t>
              </a:r>
            </a:p>
          </p:txBody>
        </p:sp>
        <p:sp>
          <p:nvSpPr>
            <p:cNvPr id="87" name="矩形: 圓角 86">
              <a:extLst>
                <a:ext uri="{FF2B5EF4-FFF2-40B4-BE49-F238E27FC236}">
                  <a16:creationId xmlns:a16="http://schemas.microsoft.com/office/drawing/2014/main" id="{C23FB4E1-C5B6-4955-AEF5-E7C5A6E5D687}"/>
                </a:ext>
              </a:extLst>
            </p:cNvPr>
            <p:cNvSpPr/>
            <p:nvPr/>
          </p:nvSpPr>
          <p:spPr>
            <a:xfrm>
              <a:off x="6168737" y="3368507"/>
              <a:ext cx="1936470" cy="553858"/>
            </a:xfrm>
            <a:prstGeom prst="roundRect">
              <a:avLst>
                <a:gd name="adj" fmla="val 9617"/>
              </a:avLst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TW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Interdisciplinary learning</a:t>
              </a:r>
            </a:p>
            <a:p>
              <a:pPr algn="ctr"/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跨域學習</a:t>
              </a:r>
            </a:p>
          </p:txBody>
        </p:sp>
      </p:grpSp>
      <p:sp>
        <p:nvSpPr>
          <p:cNvPr id="88" name="標題 1">
            <a:extLst>
              <a:ext uri="{FF2B5EF4-FFF2-40B4-BE49-F238E27FC236}">
                <a16:creationId xmlns:a16="http://schemas.microsoft.com/office/drawing/2014/main" id="{4BB5E2F4-B6CD-4B12-A82F-D48B7F5C353D}"/>
              </a:ext>
            </a:extLst>
          </p:cNvPr>
          <p:cNvSpPr txBox="1">
            <a:spLocks/>
          </p:cNvSpPr>
          <p:nvPr/>
        </p:nvSpPr>
        <p:spPr bwMode="auto">
          <a:xfrm>
            <a:off x="5772344" y="1265094"/>
            <a:ext cx="1437887" cy="58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9pPr>
          </a:lstStyle>
          <a:p>
            <a:pPr algn="ctr"/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面對未來</a:t>
            </a:r>
            <a:endParaRPr lang="en-US" altLang="zh-TW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核心能力養成</a:t>
            </a:r>
            <a:endParaRPr lang="en-US" altLang="zh-TW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0" name="群組 89"/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91" name="任意多边形 9"/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2" name="任意多边形 10"/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3" name="等腰三角形 92"/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94" name="群組 93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5" name="等腰三角形 94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6" name="等腰三角形 95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7" name="等腰三角形 96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8" name="等腰三角形 97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9" name="等腰三角形 98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0" name="等腰三角形 99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795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6"/>
          <p:cNvSpPr txBox="1"/>
          <p:nvPr/>
        </p:nvSpPr>
        <p:spPr>
          <a:xfrm>
            <a:off x="1503068" y="109340"/>
            <a:ext cx="10138069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rPr>
              <a:t>二、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</a:rPr>
              <a:t>學程發展特色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5DD3DB80-B894-403A-B48E-6FDC1A72010E}" type="slidenum">
              <a:rPr lang="zh-CN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fld>
            <a:endParaRPr lang="zh-CN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7" name="群組 116"/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118" name="任意多边形 9"/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9" name="任意多边形 10"/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3" name="等腰三角形 122"/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131" name="群組 130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132" name="等腰三角形 131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3" name="等腰三角形 132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4" name="等腰三角形 133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5" name="等腰三角形 134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6" name="等腰三角形 135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7" name="等腰三角形 136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138" name="群組 21">
            <a:extLst>
              <a:ext uri="{FF2B5EF4-FFF2-40B4-BE49-F238E27FC236}">
                <a16:creationId xmlns:a16="http://schemas.microsoft.com/office/drawing/2014/main" id="{AE033FC8-8D1D-472E-B018-2A927087CE79}"/>
              </a:ext>
            </a:extLst>
          </p:cNvPr>
          <p:cNvGrpSpPr/>
          <p:nvPr/>
        </p:nvGrpSpPr>
        <p:grpSpPr>
          <a:xfrm>
            <a:off x="659383" y="1533279"/>
            <a:ext cx="2059839" cy="4720768"/>
            <a:chOff x="2108875" y="1399759"/>
            <a:chExt cx="2059839" cy="5271375"/>
          </a:xfrm>
        </p:grpSpPr>
        <p:grpSp>
          <p:nvGrpSpPr>
            <p:cNvPr id="139" name="群組 20">
              <a:extLst>
                <a:ext uri="{FF2B5EF4-FFF2-40B4-BE49-F238E27FC236}">
                  <a16:creationId xmlns:a16="http://schemas.microsoft.com/office/drawing/2014/main" id="{CAC9ABDE-E689-4A8D-B15E-87D16D87C81C}"/>
                </a:ext>
              </a:extLst>
            </p:cNvPr>
            <p:cNvGrpSpPr/>
            <p:nvPr/>
          </p:nvGrpSpPr>
          <p:grpSpPr>
            <a:xfrm>
              <a:off x="3610533" y="1400396"/>
              <a:ext cx="558181" cy="5270736"/>
              <a:chOff x="3647415" y="1469748"/>
              <a:chExt cx="610702" cy="4721861"/>
            </a:xfrm>
          </p:grpSpPr>
          <p:sp>
            <p:nvSpPr>
              <p:cNvPr id="146" name="平行四邊形 103">
                <a:extLst>
                  <a:ext uri="{FF2B5EF4-FFF2-40B4-BE49-F238E27FC236}">
                    <a16:creationId xmlns:a16="http://schemas.microsoft.com/office/drawing/2014/main" id="{25D50809-63EE-4C9C-9821-2FB318E79D33}"/>
                  </a:ext>
                </a:extLst>
              </p:cNvPr>
              <p:cNvSpPr/>
              <p:nvPr/>
            </p:nvSpPr>
            <p:spPr>
              <a:xfrm rot="16200000" flipH="1">
                <a:off x="3279842" y="5215747"/>
                <a:ext cx="1345649" cy="606076"/>
              </a:xfrm>
              <a:custGeom>
                <a:avLst/>
                <a:gdLst>
                  <a:gd name="connsiteX0" fmla="*/ 0 w 1354471"/>
                  <a:gd name="connsiteY0" fmla="*/ 612414 h 612414"/>
                  <a:gd name="connsiteX1" fmla="*/ 163704 w 1354471"/>
                  <a:gd name="connsiteY1" fmla="*/ 0 h 612414"/>
                  <a:gd name="connsiteX2" fmla="*/ 1354471 w 1354471"/>
                  <a:gd name="connsiteY2" fmla="*/ 0 h 612414"/>
                  <a:gd name="connsiteX3" fmla="*/ 1190767 w 1354471"/>
                  <a:gd name="connsiteY3" fmla="*/ 612414 h 612414"/>
                  <a:gd name="connsiteX4" fmla="*/ 0 w 1354471"/>
                  <a:gd name="connsiteY4" fmla="*/ 612414 h 612414"/>
                  <a:gd name="connsiteX0" fmla="*/ 0 w 1354471"/>
                  <a:gd name="connsiteY0" fmla="*/ 612414 h 612417"/>
                  <a:gd name="connsiteX1" fmla="*/ 163704 w 1354471"/>
                  <a:gd name="connsiteY1" fmla="*/ 0 h 612417"/>
                  <a:gd name="connsiteX2" fmla="*/ 1354471 w 1354471"/>
                  <a:gd name="connsiteY2" fmla="*/ 0 h 612417"/>
                  <a:gd name="connsiteX3" fmla="*/ 983337 w 1354471"/>
                  <a:gd name="connsiteY3" fmla="*/ 612417 h 612417"/>
                  <a:gd name="connsiteX4" fmla="*/ 0 w 1354471"/>
                  <a:gd name="connsiteY4" fmla="*/ 612414 h 612417"/>
                  <a:gd name="connsiteX0" fmla="*/ 0 w 1354471"/>
                  <a:gd name="connsiteY0" fmla="*/ 612414 h 612414"/>
                  <a:gd name="connsiteX1" fmla="*/ 163704 w 1354471"/>
                  <a:gd name="connsiteY1" fmla="*/ 0 h 612414"/>
                  <a:gd name="connsiteX2" fmla="*/ 1354471 w 1354471"/>
                  <a:gd name="connsiteY2" fmla="*/ 0 h 612414"/>
                  <a:gd name="connsiteX3" fmla="*/ 1015788 w 1354471"/>
                  <a:gd name="connsiteY3" fmla="*/ 605470 h 612414"/>
                  <a:gd name="connsiteX4" fmla="*/ 0 w 1354471"/>
                  <a:gd name="connsiteY4" fmla="*/ 612414 h 612414"/>
                  <a:gd name="connsiteX0" fmla="*/ 0 w 1365923"/>
                  <a:gd name="connsiteY0" fmla="*/ 612414 h 612414"/>
                  <a:gd name="connsiteX1" fmla="*/ 163704 w 1365923"/>
                  <a:gd name="connsiteY1" fmla="*/ 0 h 612414"/>
                  <a:gd name="connsiteX2" fmla="*/ 1365923 w 1365923"/>
                  <a:gd name="connsiteY2" fmla="*/ 2315 h 612414"/>
                  <a:gd name="connsiteX3" fmla="*/ 1015788 w 1365923"/>
                  <a:gd name="connsiteY3" fmla="*/ 605470 h 612414"/>
                  <a:gd name="connsiteX4" fmla="*/ 0 w 1365923"/>
                  <a:gd name="connsiteY4" fmla="*/ 612414 h 612414"/>
                  <a:gd name="connsiteX0" fmla="*/ 0 w 1365923"/>
                  <a:gd name="connsiteY0" fmla="*/ 612414 h 612596"/>
                  <a:gd name="connsiteX1" fmla="*/ 163704 w 1365923"/>
                  <a:gd name="connsiteY1" fmla="*/ 0 h 612596"/>
                  <a:gd name="connsiteX2" fmla="*/ 1365923 w 1365923"/>
                  <a:gd name="connsiteY2" fmla="*/ 2315 h 612596"/>
                  <a:gd name="connsiteX3" fmla="*/ 1015788 w 1365923"/>
                  <a:gd name="connsiteY3" fmla="*/ 612596 h 612596"/>
                  <a:gd name="connsiteX4" fmla="*/ 0 w 1365923"/>
                  <a:gd name="connsiteY4" fmla="*/ 612414 h 61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923" h="612596">
                    <a:moveTo>
                      <a:pt x="0" y="612414"/>
                    </a:moveTo>
                    <a:lnTo>
                      <a:pt x="163704" y="0"/>
                    </a:lnTo>
                    <a:lnTo>
                      <a:pt x="1365923" y="2315"/>
                    </a:lnTo>
                    <a:lnTo>
                      <a:pt x="1015788" y="612596"/>
                    </a:lnTo>
                    <a:lnTo>
                      <a:pt x="0" y="612414"/>
                    </a:lnTo>
                    <a:close/>
                  </a:path>
                </a:pathLst>
              </a:custGeom>
              <a:solidFill>
                <a:srgbClr val="B0DEDB"/>
              </a:solidFill>
              <a:ln>
                <a:noFill/>
              </a:ln>
              <a:effectLst>
                <a:outerShdw blurRad="50800" dist="38100" dir="6300000" algn="t" rotWithShape="0">
                  <a:srgbClr val="425760">
                    <a:alpha val="1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7" name="平行四邊形 102">
                <a:extLst>
                  <a:ext uri="{FF2B5EF4-FFF2-40B4-BE49-F238E27FC236}">
                    <a16:creationId xmlns:a16="http://schemas.microsoft.com/office/drawing/2014/main" id="{A2BB7B81-59ED-4B5B-A83F-EF21549505EC}"/>
                  </a:ext>
                </a:extLst>
              </p:cNvPr>
              <p:cNvSpPr/>
              <p:nvPr/>
            </p:nvSpPr>
            <p:spPr>
              <a:xfrm rot="16200000" flipH="1">
                <a:off x="3367268" y="4112704"/>
                <a:ext cx="1175623" cy="606075"/>
              </a:xfrm>
              <a:custGeom>
                <a:avLst/>
                <a:gdLst>
                  <a:gd name="connsiteX0" fmla="*/ 0 w 1303992"/>
                  <a:gd name="connsiteY0" fmla="*/ 612414 h 612414"/>
                  <a:gd name="connsiteX1" fmla="*/ 133886 w 1303992"/>
                  <a:gd name="connsiteY1" fmla="*/ 0 h 612414"/>
                  <a:gd name="connsiteX2" fmla="*/ 1303992 w 1303992"/>
                  <a:gd name="connsiteY2" fmla="*/ 0 h 612414"/>
                  <a:gd name="connsiteX3" fmla="*/ 1170106 w 1303992"/>
                  <a:gd name="connsiteY3" fmla="*/ 612414 h 612414"/>
                  <a:gd name="connsiteX4" fmla="*/ 0 w 1303992"/>
                  <a:gd name="connsiteY4" fmla="*/ 612414 h 612414"/>
                  <a:gd name="connsiteX0" fmla="*/ 0 w 1189692"/>
                  <a:gd name="connsiteY0" fmla="*/ 616647 h 616647"/>
                  <a:gd name="connsiteX1" fmla="*/ 19586 w 1189692"/>
                  <a:gd name="connsiteY1" fmla="*/ 0 h 616647"/>
                  <a:gd name="connsiteX2" fmla="*/ 1189692 w 1189692"/>
                  <a:gd name="connsiteY2" fmla="*/ 0 h 616647"/>
                  <a:gd name="connsiteX3" fmla="*/ 1055806 w 1189692"/>
                  <a:gd name="connsiteY3" fmla="*/ 612414 h 616647"/>
                  <a:gd name="connsiteX4" fmla="*/ 0 w 1189692"/>
                  <a:gd name="connsiteY4" fmla="*/ 616647 h 616647"/>
                  <a:gd name="connsiteX0" fmla="*/ 0 w 1206622"/>
                  <a:gd name="connsiteY0" fmla="*/ 616650 h 616650"/>
                  <a:gd name="connsiteX1" fmla="*/ 36516 w 1206622"/>
                  <a:gd name="connsiteY1" fmla="*/ 0 h 616650"/>
                  <a:gd name="connsiteX2" fmla="*/ 1206622 w 1206622"/>
                  <a:gd name="connsiteY2" fmla="*/ 0 h 616650"/>
                  <a:gd name="connsiteX3" fmla="*/ 1072736 w 1206622"/>
                  <a:gd name="connsiteY3" fmla="*/ 612414 h 616650"/>
                  <a:gd name="connsiteX4" fmla="*/ 0 w 1206622"/>
                  <a:gd name="connsiteY4" fmla="*/ 616650 h 616650"/>
                  <a:gd name="connsiteX0" fmla="*/ 0 w 1210856"/>
                  <a:gd name="connsiteY0" fmla="*/ 608184 h 612414"/>
                  <a:gd name="connsiteX1" fmla="*/ 40750 w 1210856"/>
                  <a:gd name="connsiteY1" fmla="*/ 0 h 612414"/>
                  <a:gd name="connsiteX2" fmla="*/ 1210856 w 1210856"/>
                  <a:gd name="connsiteY2" fmla="*/ 0 h 612414"/>
                  <a:gd name="connsiteX3" fmla="*/ 1076970 w 1210856"/>
                  <a:gd name="connsiteY3" fmla="*/ 612414 h 612414"/>
                  <a:gd name="connsiteX4" fmla="*/ 0 w 1210856"/>
                  <a:gd name="connsiteY4" fmla="*/ 608184 h 612414"/>
                  <a:gd name="connsiteX0" fmla="*/ 0 w 1210856"/>
                  <a:gd name="connsiteY0" fmla="*/ 612418 h 612418"/>
                  <a:gd name="connsiteX1" fmla="*/ 40750 w 1210856"/>
                  <a:gd name="connsiteY1" fmla="*/ 0 h 612418"/>
                  <a:gd name="connsiteX2" fmla="*/ 1210856 w 1210856"/>
                  <a:gd name="connsiteY2" fmla="*/ 0 h 612418"/>
                  <a:gd name="connsiteX3" fmla="*/ 1076970 w 1210856"/>
                  <a:gd name="connsiteY3" fmla="*/ 612414 h 612418"/>
                  <a:gd name="connsiteX4" fmla="*/ 0 w 1210856"/>
                  <a:gd name="connsiteY4" fmla="*/ 612418 h 612418"/>
                  <a:gd name="connsiteX0" fmla="*/ 0 w 1170456"/>
                  <a:gd name="connsiteY0" fmla="*/ 618771 h 618771"/>
                  <a:gd name="connsiteX1" fmla="*/ 350 w 1170456"/>
                  <a:gd name="connsiteY1" fmla="*/ 0 h 618771"/>
                  <a:gd name="connsiteX2" fmla="*/ 1170456 w 1170456"/>
                  <a:gd name="connsiteY2" fmla="*/ 0 h 618771"/>
                  <a:gd name="connsiteX3" fmla="*/ 1036570 w 1170456"/>
                  <a:gd name="connsiteY3" fmla="*/ 612414 h 618771"/>
                  <a:gd name="connsiteX4" fmla="*/ 0 w 1170456"/>
                  <a:gd name="connsiteY4" fmla="*/ 618771 h 618771"/>
                  <a:gd name="connsiteX0" fmla="*/ 0 w 1170454"/>
                  <a:gd name="connsiteY0" fmla="*/ 618774 h 618774"/>
                  <a:gd name="connsiteX1" fmla="*/ 348 w 1170454"/>
                  <a:gd name="connsiteY1" fmla="*/ 0 h 618774"/>
                  <a:gd name="connsiteX2" fmla="*/ 1170454 w 1170454"/>
                  <a:gd name="connsiteY2" fmla="*/ 0 h 618774"/>
                  <a:gd name="connsiteX3" fmla="*/ 1036568 w 1170454"/>
                  <a:gd name="connsiteY3" fmla="*/ 612414 h 618774"/>
                  <a:gd name="connsiteX4" fmla="*/ 0 w 1170454"/>
                  <a:gd name="connsiteY4" fmla="*/ 618774 h 618774"/>
                  <a:gd name="connsiteX0" fmla="*/ 0 w 1176225"/>
                  <a:gd name="connsiteY0" fmla="*/ 599724 h 612414"/>
                  <a:gd name="connsiteX1" fmla="*/ 6119 w 1176225"/>
                  <a:gd name="connsiteY1" fmla="*/ 0 h 612414"/>
                  <a:gd name="connsiteX2" fmla="*/ 1176225 w 1176225"/>
                  <a:gd name="connsiteY2" fmla="*/ 0 h 612414"/>
                  <a:gd name="connsiteX3" fmla="*/ 1042339 w 1176225"/>
                  <a:gd name="connsiteY3" fmla="*/ 612414 h 612414"/>
                  <a:gd name="connsiteX4" fmla="*/ 0 w 1176225"/>
                  <a:gd name="connsiteY4" fmla="*/ 599724 h 612414"/>
                  <a:gd name="connsiteX0" fmla="*/ 11195 w 1170107"/>
                  <a:gd name="connsiteY0" fmla="*/ 599724 h 612414"/>
                  <a:gd name="connsiteX1" fmla="*/ 1 w 1170107"/>
                  <a:gd name="connsiteY1" fmla="*/ 0 h 612414"/>
                  <a:gd name="connsiteX2" fmla="*/ 1170107 w 1170107"/>
                  <a:gd name="connsiteY2" fmla="*/ 0 h 612414"/>
                  <a:gd name="connsiteX3" fmla="*/ 1036221 w 1170107"/>
                  <a:gd name="connsiteY3" fmla="*/ 612414 h 612414"/>
                  <a:gd name="connsiteX4" fmla="*/ 11195 w 1170107"/>
                  <a:gd name="connsiteY4" fmla="*/ 599724 h 612414"/>
                  <a:gd name="connsiteX0" fmla="*/ 5640 w 1170107"/>
                  <a:gd name="connsiteY0" fmla="*/ 599724 h 612414"/>
                  <a:gd name="connsiteX1" fmla="*/ 1 w 1170107"/>
                  <a:gd name="connsiteY1" fmla="*/ 0 h 612414"/>
                  <a:gd name="connsiteX2" fmla="*/ 1170107 w 1170107"/>
                  <a:gd name="connsiteY2" fmla="*/ 0 h 612414"/>
                  <a:gd name="connsiteX3" fmla="*/ 1036221 w 1170107"/>
                  <a:gd name="connsiteY3" fmla="*/ 612414 h 612414"/>
                  <a:gd name="connsiteX4" fmla="*/ 5640 w 1170107"/>
                  <a:gd name="connsiteY4" fmla="*/ 599724 h 612414"/>
                  <a:gd name="connsiteX0" fmla="*/ 111 w 1164578"/>
                  <a:gd name="connsiteY0" fmla="*/ 599724 h 612414"/>
                  <a:gd name="connsiteX1" fmla="*/ 27 w 1164578"/>
                  <a:gd name="connsiteY1" fmla="*/ 0 h 612414"/>
                  <a:gd name="connsiteX2" fmla="*/ 1164578 w 1164578"/>
                  <a:gd name="connsiteY2" fmla="*/ 0 h 612414"/>
                  <a:gd name="connsiteX3" fmla="*/ 1030692 w 1164578"/>
                  <a:gd name="connsiteY3" fmla="*/ 612414 h 612414"/>
                  <a:gd name="connsiteX4" fmla="*/ 111 w 1164578"/>
                  <a:gd name="connsiteY4" fmla="*/ 599724 h 612414"/>
                  <a:gd name="connsiteX0" fmla="*/ 111 w 1164578"/>
                  <a:gd name="connsiteY0" fmla="*/ 599724 h 599724"/>
                  <a:gd name="connsiteX1" fmla="*/ 27 w 1164578"/>
                  <a:gd name="connsiteY1" fmla="*/ 0 h 599724"/>
                  <a:gd name="connsiteX2" fmla="*/ 1164578 w 1164578"/>
                  <a:gd name="connsiteY2" fmla="*/ 0 h 599724"/>
                  <a:gd name="connsiteX3" fmla="*/ 1030695 w 1164578"/>
                  <a:gd name="connsiteY3" fmla="*/ 598522 h 599724"/>
                  <a:gd name="connsiteX4" fmla="*/ 111 w 1164578"/>
                  <a:gd name="connsiteY4" fmla="*/ 599724 h 599724"/>
                  <a:gd name="connsiteX0" fmla="*/ 111 w 1148036"/>
                  <a:gd name="connsiteY0" fmla="*/ 599724 h 599724"/>
                  <a:gd name="connsiteX1" fmla="*/ 27 w 1148036"/>
                  <a:gd name="connsiteY1" fmla="*/ 0 h 599724"/>
                  <a:gd name="connsiteX2" fmla="*/ 1148036 w 1148036"/>
                  <a:gd name="connsiteY2" fmla="*/ 4583 h 599724"/>
                  <a:gd name="connsiteX3" fmla="*/ 1030695 w 1148036"/>
                  <a:gd name="connsiteY3" fmla="*/ 598522 h 599724"/>
                  <a:gd name="connsiteX4" fmla="*/ 111 w 1148036"/>
                  <a:gd name="connsiteY4" fmla="*/ 599724 h 59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8036" h="599724">
                    <a:moveTo>
                      <a:pt x="111" y="599724"/>
                    </a:moveTo>
                    <a:cubicBezTo>
                      <a:pt x="228" y="393467"/>
                      <a:pt x="-90" y="206257"/>
                      <a:pt x="27" y="0"/>
                    </a:cubicBezTo>
                    <a:lnTo>
                      <a:pt x="1148036" y="4583"/>
                    </a:lnTo>
                    <a:lnTo>
                      <a:pt x="1030695" y="598522"/>
                    </a:lnTo>
                    <a:lnTo>
                      <a:pt x="111" y="599724"/>
                    </a:lnTo>
                    <a:close/>
                  </a:path>
                </a:pathLst>
              </a:custGeom>
              <a:solidFill>
                <a:srgbClr val="B0DEDB"/>
              </a:solidFill>
              <a:ln>
                <a:noFill/>
              </a:ln>
              <a:effectLst>
                <a:outerShdw blurRad="50800" dist="38100" dir="6300000" algn="t" rotWithShape="0">
                  <a:srgbClr val="425760">
                    <a:alpha val="1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8" name="平行四邊形 101">
                <a:extLst>
                  <a:ext uri="{FF2B5EF4-FFF2-40B4-BE49-F238E27FC236}">
                    <a16:creationId xmlns:a16="http://schemas.microsoft.com/office/drawing/2014/main" id="{83E136A7-037A-47C0-9F7C-A76850C73F40}"/>
                  </a:ext>
                </a:extLst>
              </p:cNvPr>
              <p:cNvSpPr/>
              <p:nvPr/>
            </p:nvSpPr>
            <p:spPr>
              <a:xfrm rot="5400000">
                <a:off x="3368518" y="2940168"/>
                <a:ext cx="1175319" cy="600207"/>
              </a:xfrm>
              <a:custGeom>
                <a:avLst/>
                <a:gdLst>
                  <a:gd name="connsiteX0" fmla="*/ 0 w 1321950"/>
                  <a:gd name="connsiteY0" fmla="*/ 612414 h 612414"/>
                  <a:gd name="connsiteX1" fmla="*/ 125416 w 1321950"/>
                  <a:gd name="connsiteY1" fmla="*/ 0 h 612414"/>
                  <a:gd name="connsiteX2" fmla="*/ 1321950 w 1321950"/>
                  <a:gd name="connsiteY2" fmla="*/ 0 h 612414"/>
                  <a:gd name="connsiteX3" fmla="*/ 1196534 w 1321950"/>
                  <a:gd name="connsiteY3" fmla="*/ 612414 h 612414"/>
                  <a:gd name="connsiteX4" fmla="*/ 0 w 1321950"/>
                  <a:gd name="connsiteY4" fmla="*/ 612414 h 612414"/>
                  <a:gd name="connsiteX0" fmla="*/ 0 w 1196534"/>
                  <a:gd name="connsiteY0" fmla="*/ 612414 h 612414"/>
                  <a:gd name="connsiteX1" fmla="*/ 125416 w 1196534"/>
                  <a:gd name="connsiteY1" fmla="*/ 0 h 612414"/>
                  <a:gd name="connsiteX2" fmla="*/ 1139917 w 1196534"/>
                  <a:gd name="connsiteY2" fmla="*/ 0 h 612414"/>
                  <a:gd name="connsiteX3" fmla="*/ 1196534 w 1196534"/>
                  <a:gd name="connsiteY3" fmla="*/ 612414 h 612414"/>
                  <a:gd name="connsiteX4" fmla="*/ 0 w 1196534"/>
                  <a:gd name="connsiteY4" fmla="*/ 612414 h 612414"/>
                  <a:gd name="connsiteX0" fmla="*/ 0 w 1196534"/>
                  <a:gd name="connsiteY0" fmla="*/ 612414 h 612414"/>
                  <a:gd name="connsiteX1" fmla="*/ 125416 w 1196534"/>
                  <a:gd name="connsiteY1" fmla="*/ 0 h 612414"/>
                  <a:gd name="connsiteX2" fmla="*/ 1178017 w 1196534"/>
                  <a:gd name="connsiteY2" fmla="*/ 12700 h 612414"/>
                  <a:gd name="connsiteX3" fmla="*/ 1196534 w 1196534"/>
                  <a:gd name="connsiteY3" fmla="*/ 612414 h 612414"/>
                  <a:gd name="connsiteX4" fmla="*/ 0 w 1196534"/>
                  <a:gd name="connsiteY4" fmla="*/ 612414 h 612414"/>
                  <a:gd name="connsiteX0" fmla="*/ 0 w 1196534"/>
                  <a:gd name="connsiteY0" fmla="*/ 612415 h 612415"/>
                  <a:gd name="connsiteX1" fmla="*/ 205563 w 1196534"/>
                  <a:gd name="connsiteY1" fmla="*/ 0 h 612415"/>
                  <a:gd name="connsiteX2" fmla="*/ 1178017 w 1196534"/>
                  <a:gd name="connsiteY2" fmla="*/ 12701 h 612415"/>
                  <a:gd name="connsiteX3" fmla="*/ 1196534 w 1196534"/>
                  <a:gd name="connsiteY3" fmla="*/ 612415 h 612415"/>
                  <a:gd name="connsiteX4" fmla="*/ 0 w 1196534"/>
                  <a:gd name="connsiteY4" fmla="*/ 612415 h 612415"/>
                  <a:gd name="connsiteX0" fmla="*/ 0 w 1196534"/>
                  <a:gd name="connsiteY0" fmla="*/ 612415 h 612415"/>
                  <a:gd name="connsiteX1" fmla="*/ 205563 w 1196534"/>
                  <a:gd name="connsiteY1" fmla="*/ 0 h 612415"/>
                  <a:gd name="connsiteX2" fmla="*/ 1189479 w 1196534"/>
                  <a:gd name="connsiteY2" fmla="*/ 19051 h 612415"/>
                  <a:gd name="connsiteX3" fmla="*/ 1196534 w 1196534"/>
                  <a:gd name="connsiteY3" fmla="*/ 612415 h 612415"/>
                  <a:gd name="connsiteX4" fmla="*/ 0 w 1196534"/>
                  <a:gd name="connsiteY4" fmla="*/ 612415 h 612415"/>
                  <a:gd name="connsiteX0" fmla="*/ 0 w 1205048"/>
                  <a:gd name="connsiteY0" fmla="*/ 612415 h 612415"/>
                  <a:gd name="connsiteX1" fmla="*/ 205563 w 1205048"/>
                  <a:gd name="connsiteY1" fmla="*/ 0 h 612415"/>
                  <a:gd name="connsiteX2" fmla="*/ 1204761 w 1205048"/>
                  <a:gd name="connsiteY2" fmla="*/ 14817 h 612415"/>
                  <a:gd name="connsiteX3" fmla="*/ 1196534 w 1205048"/>
                  <a:gd name="connsiteY3" fmla="*/ 612415 h 612415"/>
                  <a:gd name="connsiteX4" fmla="*/ 0 w 1205048"/>
                  <a:gd name="connsiteY4" fmla="*/ 612415 h 612415"/>
                  <a:gd name="connsiteX0" fmla="*/ 0 w 1205048"/>
                  <a:gd name="connsiteY0" fmla="*/ 617048 h 617048"/>
                  <a:gd name="connsiteX1" fmla="*/ 184529 w 1205048"/>
                  <a:gd name="connsiteY1" fmla="*/ 0 h 617048"/>
                  <a:gd name="connsiteX2" fmla="*/ 1204761 w 1205048"/>
                  <a:gd name="connsiteY2" fmla="*/ 19450 h 617048"/>
                  <a:gd name="connsiteX3" fmla="*/ 1196534 w 1205048"/>
                  <a:gd name="connsiteY3" fmla="*/ 617048 h 617048"/>
                  <a:gd name="connsiteX4" fmla="*/ 0 w 1205048"/>
                  <a:gd name="connsiteY4" fmla="*/ 617048 h 617048"/>
                  <a:gd name="connsiteX0" fmla="*/ 0 w 1205048"/>
                  <a:gd name="connsiteY0" fmla="*/ 617048 h 617048"/>
                  <a:gd name="connsiteX1" fmla="*/ 188353 w 1205048"/>
                  <a:gd name="connsiteY1" fmla="*/ 0 h 617048"/>
                  <a:gd name="connsiteX2" fmla="*/ 1204761 w 1205048"/>
                  <a:gd name="connsiteY2" fmla="*/ 19450 h 617048"/>
                  <a:gd name="connsiteX3" fmla="*/ 1196534 w 1205048"/>
                  <a:gd name="connsiteY3" fmla="*/ 617048 h 617048"/>
                  <a:gd name="connsiteX4" fmla="*/ 0 w 1205048"/>
                  <a:gd name="connsiteY4" fmla="*/ 617048 h 617048"/>
                  <a:gd name="connsiteX0" fmla="*/ 0 w 1205048"/>
                  <a:gd name="connsiteY0" fmla="*/ 614732 h 614732"/>
                  <a:gd name="connsiteX1" fmla="*/ 180704 w 1205048"/>
                  <a:gd name="connsiteY1" fmla="*/ 0 h 614732"/>
                  <a:gd name="connsiteX2" fmla="*/ 1204761 w 1205048"/>
                  <a:gd name="connsiteY2" fmla="*/ 17134 h 614732"/>
                  <a:gd name="connsiteX3" fmla="*/ 1196534 w 1205048"/>
                  <a:gd name="connsiteY3" fmla="*/ 614732 h 614732"/>
                  <a:gd name="connsiteX4" fmla="*/ 0 w 1205048"/>
                  <a:gd name="connsiteY4" fmla="*/ 614732 h 614732"/>
                  <a:gd name="connsiteX0" fmla="*/ 0 w 1205048"/>
                  <a:gd name="connsiteY0" fmla="*/ 619096 h 619096"/>
                  <a:gd name="connsiteX1" fmla="*/ 180704 w 1205048"/>
                  <a:gd name="connsiteY1" fmla="*/ 4364 h 619096"/>
                  <a:gd name="connsiteX2" fmla="*/ 1204761 w 1205048"/>
                  <a:gd name="connsiteY2" fmla="*/ 0 h 619096"/>
                  <a:gd name="connsiteX3" fmla="*/ 1196534 w 1205048"/>
                  <a:gd name="connsiteY3" fmla="*/ 619096 h 619096"/>
                  <a:gd name="connsiteX4" fmla="*/ 0 w 1205048"/>
                  <a:gd name="connsiteY4" fmla="*/ 619096 h 619096"/>
                  <a:gd name="connsiteX0" fmla="*/ 0 w 1205048"/>
                  <a:gd name="connsiteY0" fmla="*/ 619096 h 619096"/>
                  <a:gd name="connsiteX1" fmla="*/ 180706 w 1205048"/>
                  <a:gd name="connsiteY1" fmla="*/ 4363 h 619096"/>
                  <a:gd name="connsiteX2" fmla="*/ 1204761 w 1205048"/>
                  <a:gd name="connsiteY2" fmla="*/ 0 h 619096"/>
                  <a:gd name="connsiteX3" fmla="*/ 1196534 w 1205048"/>
                  <a:gd name="connsiteY3" fmla="*/ 619096 h 619096"/>
                  <a:gd name="connsiteX4" fmla="*/ 0 w 1205048"/>
                  <a:gd name="connsiteY4" fmla="*/ 619096 h 619096"/>
                  <a:gd name="connsiteX0" fmla="*/ 0 w 1205048"/>
                  <a:gd name="connsiteY0" fmla="*/ 619096 h 619096"/>
                  <a:gd name="connsiteX1" fmla="*/ 180706 w 1205048"/>
                  <a:gd name="connsiteY1" fmla="*/ 4363 h 619096"/>
                  <a:gd name="connsiteX2" fmla="*/ 1204761 w 1205048"/>
                  <a:gd name="connsiteY2" fmla="*/ 0 h 619096"/>
                  <a:gd name="connsiteX3" fmla="*/ 1196537 w 1205048"/>
                  <a:gd name="connsiteY3" fmla="*/ 614318 h 619096"/>
                  <a:gd name="connsiteX4" fmla="*/ 0 w 1205048"/>
                  <a:gd name="connsiteY4" fmla="*/ 619096 h 619096"/>
                  <a:gd name="connsiteX0" fmla="*/ 0 w 1205170"/>
                  <a:gd name="connsiteY0" fmla="*/ 619096 h 619096"/>
                  <a:gd name="connsiteX1" fmla="*/ 180706 w 1205170"/>
                  <a:gd name="connsiteY1" fmla="*/ 4363 h 619096"/>
                  <a:gd name="connsiteX2" fmla="*/ 1204761 w 1205170"/>
                  <a:gd name="connsiteY2" fmla="*/ 0 h 619096"/>
                  <a:gd name="connsiteX3" fmla="*/ 1200809 w 1205170"/>
                  <a:gd name="connsiteY3" fmla="*/ 619094 h 619096"/>
                  <a:gd name="connsiteX4" fmla="*/ 0 w 1205170"/>
                  <a:gd name="connsiteY4" fmla="*/ 619096 h 619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5170" h="619096">
                    <a:moveTo>
                      <a:pt x="0" y="619096"/>
                    </a:moveTo>
                    <a:lnTo>
                      <a:pt x="180706" y="4363"/>
                    </a:lnTo>
                    <a:lnTo>
                      <a:pt x="1204761" y="0"/>
                    </a:lnTo>
                    <a:cubicBezTo>
                      <a:pt x="1207113" y="197788"/>
                      <a:pt x="1198457" y="421306"/>
                      <a:pt x="1200809" y="619094"/>
                    </a:cubicBezTo>
                    <a:lnTo>
                      <a:pt x="0" y="619096"/>
                    </a:lnTo>
                    <a:close/>
                  </a:path>
                </a:pathLst>
              </a:custGeom>
              <a:solidFill>
                <a:srgbClr val="B0DEDB"/>
              </a:solidFill>
              <a:ln>
                <a:noFill/>
              </a:ln>
              <a:effectLst>
                <a:outerShdw blurRad="50800" dist="38100" dir="6300000" algn="t" rotWithShape="0">
                  <a:srgbClr val="425760">
                    <a:alpha val="1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9" name="平行四邊形 16">
                <a:extLst>
                  <a:ext uri="{FF2B5EF4-FFF2-40B4-BE49-F238E27FC236}">
                    <a16:creationId xmlns:a16="http://schemas.microsoft.com/office/drawing/2014/main" id="{A0AC837A-8F90-4870-8A07-88BD25DF217A}"/>
                  </a:ext>
                </a:extLst>
              </p:cNvPr>
              <p:cNvSpPr/>
              <p:nvPr/>
            </p:nvSpPr>
            <p:spPr>
              <a:xfrm rot="5400000">
                <a:off x="3271725" y="1845438"/>
                <a:ext cx="1359496" cy="608115"/>
              </a:xfrm>
              <a:custGeom>
                <a:avLst/>
                <a:gdLst>
                  <a:gd name="connsiteX0" fmla="*/ 0 w 1502055"/>
                  <a:gd name="connsiteY0" fmla="*/ 612414 h 612414"/>
                  <a:gd name="connsiteX1" fmla="*/ 322730 w 1502055"/>
                  <a:gd name="connsiteY1" fmla="*/ 0 h 612414"/>
                  <a:gd name="connsiteX2" fmla="*/ 1502055 w 1502055"/>
                  <a:gd name="connsiteY2" fmla="*/ 0 h 612414"/>
                  <a:gd name="connsiteX3" fmla="*/ 1179325 w 1502055"/>
                  <a:gd name="connsiteY3" fmla="*/ 612414 h 612414"/>
                  <a:gd name="connsiteX4" fmla="*/ 0 w 1502055"/>
                  <a:gd name="connsiteY4" fmla="*/ 612414 h 612414"/>
                  <a:gd name="connsiteX0" fmla="*/ 0 w 1294624"/>
                  <a:gd name="connsiteY0" fmla="*/ 612414 h 612414"/>
                  <a:gd name="connsiteX1" fmla="*/ 322730 w 1294624"/>
                  <a:gd name="connsiteY1" fmla="*/ 0 h 612414"/>
                  <a:gd name="connsiteX2" fmla="*/ 1294624 w 1294624"/>
                  <a:gd name="connsiteY2" fmla="*/ 4233 h 612414"/>
                  <a:gd name="connsiteX3" fmla="*/ 1179325 w 1294624"/>
                  <a:gd name="connsiteY3" fmla="*/ 612414 h 612414"/>
                  <a:gd name="connsiteX4" fmla="*/ 0 w 1294624"/>
                  <a:gd name="connsiteY4" fmla="*/ 612414 h 612414"/>
                  <a:gd name="connsiteX0" fmla="*/ 0 w 1303091"/>
                  <a:gd name="connsiteY0" fmla="*/ 612414 h 612414"/>
                  <a:gd name="connsiteX1" fmla="*/ 322730 w 1303091"/>
                  <a:gd name="connsiteY1" fmla="*/ 0 h 612414"/>
                  <a:gd name="connsiteX2" fmla="*/ 1303091 w 1303091"/>
                  <a:gd name="connsiteY2" fmla="*/ 8467 h 612414"/>
                  <a:gd name="connsiteX3" fmla="*/ 1179325 w 1303091"/>
                  <a:gd name="connsiteY3" fmla="*/ 612414 h 612414"/>
                  <a:gd name="connsiteX4" fmla="*/ 0 w 1303091"/>
                  <a:gd name="connsiteY4" fmla="*/ 612414 h 612414"/>
                  <a:gd name="connsiteX0" fmla="*/ 0 w 1303094"/>
                  <a:gd name="connsiteY0" fmla="*/ 612415 h 612415"/>
                  <a:gd name="connsiteX1" fmla="*/ 322730 w 1303094"/>
                  <a:gd name="connsiteY1" fmla="*/ 1 h 612415"/>
                  <a:gd name="connsiteX2" fmla="*/ 1303094 w 1303094"/>
                  <a:gd name="connsiteY2" fmla="*/ 0 h 612415"/>
                  <a:gd name="connsiteX3" fmla="*/ 1179325 w 1303094"/>
                  <a:gd name="connsiteY3" fmla="*/ 612415 h 612415"/>
                  <a:gd name="connsiteX4" fmla="*/ 0 w 1303094"/>
                  <a:gd name="connsiteY4" fmla="*/ 612415 h 612415"/>
                  <a:gd name="connsiteX0" fmla="*/ 0 w 1303094"/>
                  <a:gd name="connsiteY0" fmla="*/ 618765 h 618765"/>
                  <a:gd name="connsiteX1" fmla="*/ 362805 w 1303094"/>
                  <a:gd name="connsiteY1" fmla="*/ 0 h 618765"/>
                  <a:gd name="connsiteX2" fmla="*/ 1303094 w 1303094"/>
                  <a:gd name="connsiteY2" fmla="*/ 6350 h 618765"/>
                  <a:gd name="connsiteX3" fmla="*/ 1179325 w 1303094"/>
                  <a:gd name="connsiteY3" fmla="*/ 618765 h 618765"/>
                  <a:gd name="connsiteX4" fmla="*/ 0 w 1303094"/>
                  <a:gd name="connsiteY4" fmla="*/ 618765 h 618765"/>
                  <a:gd name="connsiteX0" fmla="*/ 0 w 1303094"/>
                  <a:gd name="connsiteY0" fmla="*/ 622348 h 622348"/>
                  <a:gd name="connsiteX1" fmla="*/ 340996 w 1303094"/>
                  <a:gd name="connsiteY1" fmla="*/ 0 h 622348"/>
                  <a:gd name="connsiteX2" fmla="*/ 1303094 w 1303094"/>
                  <a:gd name="connsiteY2" fmla="*/ 9933 h 622348"/>
                  <a:gd name="connsiteX3" fmla="*/ 1179325 w 1303094"/>
                  <a:gd name="connsiteY3" fmla="*/ 622348 h 622348"/>
                  <a:gd name="connsiteX4" fmla="*/ 0 w 1303094"/>
                  <a:gd name="connsiteY4" fmla="*/ 622348 h 622348"/>
                  <a:gd name="connsiteX0" fmla="*/ 0 w 1303096"/>
                  <a:gd name="connsiteY0" fmla="*/ 622348 h 622348"/>
                  <a:gd name="connsiteX1" fmla="*/ 340996 w 1303096"/>
                  <a:gd name="connsiteY1" fmla="*/ 0 h 622348"/>
                  <a:gd name="connsiteX2" fmla="*/ 1303096 w 1303096"/>
                  <a:gd name="connsiteY2" fmla="*/ 2768 h 622348"/>
                  <a:gd name="connsiteX3" fmla="*/ 1179325 w 1303096"/>
                  <a:gd name="connsiteY3" fmla="*/ 622348 h 622348"/>
                  <a:gd name="connsiteX4" fmla="*/ 0 w 1303096"/>
                  <a:gd name="connsiteY4" fmla="*/ 622348 h 622348"/>
                  <a:gd name="connsiteX0" fmla="*/ 0 w 1303096"/>
                  <a:gd name="connsiteY0" fmla="*/ 622348 h 627123"/>
                  <a:gd name="connsiteX1" fmla="*/ 340996 w 1303096"/>
                  <a:gd name="connsiteY1" fmla="*/ 0 h 627123"/>
                  <a:gd name="connsiteX2" fmla="*/ 1303096 w 1303096"/>
                  <a:gd name="connsiteY2" fmla="*/ 2768 h 627123"/>
                  <a:gd name="connsiteX3" fmla="*/ 1138736 w 1303096"/>
                  <a:gd name="connsiteY3" fmla="*/ 627123 h 627123"/>
                  <a:gd name="connsiteX4" fmla="*/ 0 w 1303096"/>
                  <a:gd name="connsiteY4" fmla="*/ 622348 h 627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096" h="627123">
                    <a:moveTo>
                      <a:pt x="0" y="622348"/>
                    </a:moveTo>
                    <a:lnTo>
                      <a:pt x="340996" y="0"/>
                    </a:lnTo>
                    <a:lnTo>
                      <a:pt x="1303096" y="2768"/>
                    </a:lnTo>
                    <a:lnTo>
                      <a:pt x="1138736" y="627123"/>
                    </a:lnTo>
                    <a:lnTo>
                      <a:pt x="0" y="622348"/>
                    </a:lnTo>
                    <a:close/>
                  </a:path>
                </a:pathLst>
              </a:custGeom>
              <a:solidFill>
                <a:srgbClr val="B0DEDB"/>
              </a:solidFill>
              <a:ln>
                <a:noFill/>
              </a:ln>
              <a:effectLst>
                <a:outerShdw blurRad="50800" dist="38100" dir="6300000" algn="t" rotWithShape="0">
                  <a:srgbClr val="425760">
                    <a:alpha val="1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40" name="群組 18">
              <a:extLst>
                <a:ext uri="{FF2B5EF4-FFF2-40B4-BE49-F238E27FC236}">
                  <a16:creationId xmlns:a16="http://schemas.microsoft.com/office/drawing/2014/main" id="{E0B4E683-6B52-47D8-A503-8E800553BC60}"/>
                </a:ext>
              </a:extLst>
            </p:cNvPr>
            <p:cNvGrpSpPr/>
            <p:nvPr/>
          </p:nvGrpSpPr>
          <p:grpSpPr>
            <a:xfrm>
              <a:off x="2108875" y="1399759"/>
              <a:ext cx="1518245" cy="5271375"/>
              <a:chOff x="2141451" y="1607045"/>
              <a:chExt cx="1518245" cy="4428263"/>
            </a:xfrm>
          </p:grpSpPr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id="{7DA6BE95-E2FE-4CD4-AC9D-0EC6A7BEACE5}"/>
                  </a:ext>
                </a:extLst>
              </p:cNvPr>
              <p:cNvSpPr/>
              <p:nvPr/>
            </p:nvSpPr>
            <p:spPr>
              <a:xfrm>
                <a:off x="2141451" y="4924554"/>
                <a:ext cx="1507094" cy="1110754"/>
              </a:xfrm>
              <a:prstGeom prst="rect">
                <a:avLst/>
              </a:prstGeom>
              <a:solidFill>
                <a:srgbClr val="A1D7D3"/>
              </a:solidFill>
              <a:ln>
                <a:noFill/>
              </a:ln>
              <a:effectLst>
                <a:outerShdw blurRad="50800" dist="38100" dir="6300000" algn="t" rotWithShape="0">
                  <a:srgbClr val="425760">
                    <a:alpha val="4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7B8027F0-14AA-455C-BB33-02F1E16004B2}"/>
                  </a:ext>
                </a:extLst>
              </p:cNvPr>
              <p:cNvSpPr/>
              <p:nvPr/>
            </p:nvSpPr>
            <p:spPr>
              <a:xfrm>
                <a:off x="2141451" y="3813554"/>
                <a:ext cx="1507094" cy="1110754"/>
              </a:xfrm>
              <a:prstGeom prst="rect">
                <a:avLst/>
              </a:prstGeom>
              <a:solidFill>
                <a:srgbClr val="A1D7D3"/>
              </a:solidFill>
              <a:ln>
                <a:noFill/>
              </a:ln>
              <a:effectLst>
                <a:outerShdw blurRad="50800" dist="38100" dir="6300000" algn="t" rotWithShape="0">
                  <a:srgbClr val="425760">
                    <a:alpha val="4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D449A740-1D10-4E87-9B99-D782F36C0250}"/>
                  </a:ext>
                </a:extLst>
              </p:cNvPr>
              <p:cNvSpPr/>
              <p:nvPr/>
            </p:nvSpPr>
            <p:spPr>
              <a:xfrm>
                <a:off x="2152602" y="2709978"/>
                <a:ext cx="1507094" cy="1110754"/>
              </a:xfrm>
              <a:prstGeom prst="rect">
                <a:avLst/>
              </a:prstGeom>
              <a:solidFill>
                <a:srgbClr val="A1D7D3"/>
              </a:solidFill>
              <a:ln>
                <a:noFill/>
              </a:ln>
              <a:effectLst>
                <a:outerShdw blurRad="50800" dist="38100" dir="6300000" algn="t" rotWithShape="0">
                  <a:srgbClr val="425760">
                    <a:alpha val="4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5EA08236-5CDE-4400-BBD1-368D754153A4}"/>
                  </a:ext>
                </a:extLst>
              </p:cNvPr>
              <p:cNvSpPr/>
              <p:nvPr/>
            </p:nvSpPr>
            <p:spPr>
              <a:xfrm>
                <a:off x="2141451" y="1607045"/>
                <a:ext cx="1507094" cy="1110754"/>
              </a:xfrm>
              <a:prstGeom prst="rect">
                <a:avLst/>
              </a:prstGeom>
              <a:solidFill>
                <a:srgbClr val="A1D7D3"/>
              </a:solidFill>
              <a:ln>
                <a:noFill/>
              </a:ln>
              <a:effectLst>
                <a:outerShdw blurRad="50800" dist="38100" dir="6300000" algn="t" rotWithShape="0">
                  <a:srgbClr val="425760">
                    <a:alpha val="4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150" name="íśľîḋê">
            <a:extLst>
              <a:ext uri="{FF2B5EF4-FFF2-40B4-BE49-F238E27FC236}">
                <a16:creationId xmlns:a16="http://schemas.microsoft.com/office/drawing/2014/main" id="{4153B988-91B0-413B-B3A3-3B25193454B3}"/>
              </a:ext>
            </a:extLst>
          </p:cNvPr>
          <p:cNvGrpSpPr/>
          <p:nvPr/>
        </p:nvGrpSpPr>
        <p:grpSpPr>
          <a:xfrm>
            <a:off x="7533392" y="1591678"/>
            <a:ext cx="4576752" cy="4603970"/>
            <a:chOff x="4494824" y="2548990"/>
            <a:chExt cx="3223332" cy="3242501"/>
          </a:xfrm>
        </p:grpSpPr>
        <p:sp>
          <p:nvSpPr>
            <p:cNvPr id="151" name="íṣlíḑè">
              <a:extLst>
                <a:ext uri="{FF2B5EF4-FFF2-40B4-BE49-F238E27FC236}">
                  <a16:creationId xmlns:a16="http://schemas.microsoft.com/office/drawing/2014/main" id="{11D62F87-7E55-43C0-8D6B-1576BB1B294E}"/>
                </a:ext>
              </a:extLst>
            </p:cNvPr>
            <p:cNvSpPr/>
            <p:nvPr/>
          </p:nvSpPr>
          <p:spPr bwMode="auto">
            <a:xfrm>
              <a:off x="4494824" y="2568052"/>
              <a:ext cx="3223332" cy="3223439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4000">
                  <a:schemeClr val="accent5">
                    <a:lumMod val="20000"/>
                    <a:lumOff val="80000"/>
                  </a:schemeClr>
                </a:gs>
                <a:gs pos="100000">
                  <a:schemeClr val="accent5"/>
                </a:gs>
              </a:gsLst>
              <a:lin ang="5400000" scaled="1"/>
            </a:gradFill>
            <a:ln w="3175" cap="flat" cmpd="sng">
              <a:solidFill>
                <a:srgbClr val="FFFFFF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lIns="121919" tIns="121919" rIns="121919" bIns="121919" anchor="ctr"/>
            <a:lstStyle>
              <a:lvl1pPr defTabSz="455930">
                <a:defRPr sz="2500">
                  <a:solidFill>
                    <a:srgbClr val="53585F"/>
                  </a:solidFill>
                </a:defRPr>
              </a:lvl1pPr>
              <a:lvl2pPr defTabSz="455930">
                <a:defRPr sz="2500">
                  <a:solidFill>
                    <a:srgbClr val="53585F"/>
                  </a:solidFill>
                </a:defRPr>
              </a:lvl2pPr>
              <a:lvl3pPr defTabSz="455930">
                <a:defRPr sz="2500">
                  <a:solidFill>
                    <a:srgbClr val="53585F"/>
                  </a:solidFill>
                </a:defRPr>
              </a:lvl3pPr>
              <a:lvl4pPr defTabSz="455930">
                <a:defRPr sz="2500">
                  <a:solidFill>
                    <a:srgbClr val="53585F"/>
                  </a:solidFill>
                </a:defRPr>
              </a:lvl4pPr>
              <a:lvl5pPr defTabSz="455930">
                <a:defRPr sz="2500">
                  <a:solidFill>
                    <a:srgbClr val="53585F"/>
                  </a:solidFill>
                </a:defRPr>
              </a:lvl5pPr>
              <a:lvl6pPr marL="457200" indent="914400" defTabSz="45593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rgbClr val="53585F"/>
                  </a:solidFill>
                </a:defRPr>
              </a:lvl6pPr>
              <a:lvl7pPr marL="914400" indent="914400" defTabSz="45593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rgbClr val="53585F"/>
                  </a:solidFill>
                </a:defRPr>
              </a:lvl7pPr>
              <a:lvl8pPr marL="1371600" indent="914400" defTabSz="45593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rgbClr val="53585F"/>
                  </a:solidFill>
                </a:defRPr>
              </a:lvl8pPr>
              <a:lvl9pPr marL="1828800" indent="914400" defTabSz="45593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rgbClr val="53585F"/>
                  </a:solidFill>
                </a:defRPr>
              </a:lvl9pPr>
            </a:lstStyle>
            <a:p>
              <a:pPr algn="ctr"/>
              <a:endParaRPr lang="ru-RU" altLang="ru-RU" sz="1800">
                <a:solidFill>
                  <a:srgbClr val="7771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52" name="ís1ïḑè">
              <a:extLst>
                <a:ext uri="{FF2B5EF4-FFF2-40B4-BE49-F238E27FC236}">
                  <a16:creationId xmlns:a16="http://schemas.microsoft.com/office/drawing/2014/main" id="{69762B16-2B53-46B2-9B6F-0723A8656C16}"/>
                </a:ext>
              </a:extLst>
            </p:cNvPr>
            <p:cNvGrpSpPr/>
            <p:nvPr/>
          </p:nvGrpSpPr>
          <p:grpSpPr>
            <a:xfrm>
              <a:off x="4494905" y="2548990"/>
              <a:ext cx="3148730" cy="3048502"/>
              <a:chOff x="4494905" y="2548990"/>
              <a:chExt cx="3148730" cy="3048502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53" name="íSḷíde">
                <a:extLst>
                  <a:ext uri="{FF2B5EF4-FFF2-40B4-BE49-F238E27FC236}">
                    <a16:creationId xmlns:a16="http://schemas.microsoft.com/office/drawing/2014/main" id="{84331A40-A6E1-4825-8A35-CC474DDD6824}"/>
                  </a:ext>
                </a:extLst>
              </p:cNvPr>
              <p:cNvSpPr/>
              <p:nvPr/>
            </p:nvSpPr>
            <p:spPr bwMode="auto">
              <a:xfrm>
                <a:off x="5634542" y="2548990"/>
                <a:ext cx="1472957" cy="556996"/>
              </a:xfrm>
              <a:custGeom>
                <a:avLst/>
                <a:gdLst>
                  <a:gd name="T0" fmla="*/ 10796 w 21593"/>
                  <a:gd name="T1" fmla="+- 0 10800 1"/>
                  <a:gd name="T2" fmla="*/ 10800 h 21599"/>
                  <a:gd name="T3" fmla="*/ 10796 w 21593"/>
                  <a:gd name="T4" fmla="+- 0 10800 1"/>
                  <a:gd name="T5" fmla="*/ 10800 h 21599"/>
                  <a:gd name="T6" fmla="*/ 10796 w 21593"/>
                  <a:gd name="T7" fmla="+- 0 10800 1"/>
                  <a:gd name="T8" fmla="*/ 10800 h 21599"/>
                  <a:gd name="T9" fmla="*/ 10796 w 21593"/>
                  <a:gd name="T10" fmla="+- 0 10800 1"/>
                  <a:gd name="T11" fmla="*/ 10800 h 21599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593" h="21599">
                    <a:moveTo>
                      <a:pt x="1013" y="2491"/>
                    </a:moveTo>
                    <a:lnTo>
                      <a:pt x="1435" y="2970"/>
                    </a:lnTo>
                    <a:lnTo>
                      <a:pt x="1971" y="3178"/>
                    </a:lnTo>
                    <a:lnTo>
                      <a:pt x="2274" y="3353"/>
                    </a:lnTo>
                    <a:lnTo>
                      <a:pt x="2490" y="3503"/>
                    </a:lnTo>
                    <a:lnTo>
                      <a:pt x="2551" y="3227"/>
                    </a:lnTo>
                    <a:lnTo>
                      <a:pt x="2784" y="2950"/>
                    </a:lnTo>
                    <a:lnTo>
                      <a:pt x="2985" y="2886"/>
                    </a:lnTo>
                    <a:lnTo>
                      <a:pt x="3271" y="2886"/>
                    </a:lnTo>
                    <a:lnTo>
                      <a:pt x="3560" y="2950"/>
                    </a:lnTo>
                    <a:lnTo>
                      <a:pt x="3737" y="3332"/>
                    </a:lnTo>
                    <a:lnTo>
                      <a:pt x="3536" y="3607"/>
                    </a:lnTo>
                    <a:lnTo>
                      <a:pt x="3624" y="3966"/>
                    </a:lnTo>
                    <a:lnTo>
                      <a:pt x="3707" y="4570"/>
                    </a:lnTo>
                    <a:lnTo>
                      <a:pt x="3496" y="4495"/>
                    </a:lnTo>
                    <a:lnTo>
                      <a:pt x="3404" y="4207"/>
                    </a:lnTo>
                    <a:lnTo>
                      <a:pt x="3324" y="4026"/>
                    </a:lnTo>
                    <a:lnTo>
                      <a:pt x="3176" y="4504"/>
                    </a:lnTo>
                    <a:lnTo>
                      <a:pt x="2947" y="4650"/>
                    </a:lnTo>
                    <a:lnTo>
                      <a:pt x="2819" y="4618"/>
                    </a:lnTo>
                    <a:lnTo>
                      <a:pt x="2911" y="4130"/>
                    </a:lnTo>
                    <a:lnTo>
                      <a:pt x="2818" y="3982"/>
                    </a:lnTo>
                    <a:lnTo>
                      <a:pt x="2682" y="4226"/>
                    </a:lnTo>
                    <a:lnTo>
                      <a:pt x="2554" y="4544"/>
                    </a:lnTo>
                    <a:lnTo>
                      <a:pt x="2229" y="4734"/>
                    </a:lnTo>
                    <a:lnTo>
                      <a:pt x="2370" y="4257"/>
                    </a:lnTo>
                    <a:lnTo>
                      <a:pt x="2501" y="4056"/>
                    </a:lnTo>
                    <a:lnTo>
                      <a:pt x="2722" y="3619"/>
                    </a:lnTo>
                    <a:lnTo>
                      <a:pt x="2100" y="3702"/>
                    </a:lnTo>
                    <a:lnTo>
                      <a:pt x="1932" y="3861"/>
                    </a:lnTo>
                    <a:lnTo>
                      <a:pt x="1743" y="4021"/>
                    </a:lnTo>
                    <a:lnTo>
                      <a:pt x="1430" y="4149"/>
                    </a:lnTo>
                    <a:lnTo>
                      <a:pt x="1093" y="4457"/>
                    </a:lnTo>
                    <a:lnTo>
                      <a:pt x="393" y="4766"/>
                    </a:lnTo>
                    <a:lnTo>
                      <a:pt x="45" y="5149"/>
                    </a:lnTo>
                    <a:lnTo>
                      <a:pt x="0" y="5532"/>
                    </a:lnTo>
                    <a:lnTo>
                      <a:pt x="376" y="5360"/>
                    </a:lnTo>
                    <a:lnTo>
                      <a:pt x="731" y="5137"/>
                    </a:lnTo>
                    <a:lnTo>
                      <a:pt x="949" y="5009"/>
                    </a:lnTo>
                    <a:lnTo>
                      <a:pt x="1165" y="5040"/>
                    </a:lnTo>
                    <a:lnTo>
                      <a:pt x="1085" y="5476"/>
                    </a:lnTo>
                    <a:cubicBezTo>
                      <a:pt x="1035" y="5470"/>
                      <a:pt x="986" y="5470"/>
                      <a:pt x="937" y="5476"/>
                    </a:cubicBezTo>
                    <a:cubicBezTo>
                      <a:pt x="788" y="5495"/>
                      <a:pt x="642" y="5570"/>
                      <a:pt x="502" y="5700"/>
                    </a:cubicBezTo>
                    <a:cubicBezTo>
                      <a:pt x="440" y="5623"/>
                      <a:pt x="366" y="5708"/>
                      <a:pt x="346" y="5881"/>
                    </a:cubicBezTo>
                    <a:cubicBezTo>
                      <a:pt x="308" y="6197"/>
                      <a:pt x="442" y="6461"/>
                      <a:pt x="546" y="6273"/>
                    </a:cubicBezTo>
                    <a:lnTo>
                      <a:pt x="992" y="6083"/>
                    </a:lnTo>
                    <a:lnTo>
                      <a:pt x="1121" y="5955"/>
                    </a:lnTo>
                    <a:lnTo>
                      <a:pt x="1526" y="5689"/>
                    </a:lnTo>
                    <a:lnTo>
                      <a:pt x="1707" y="5531"/>
                    </a:lnTo>
                    <a:lnTo>
                      <a:pt x="1799" y="5913"/>
                    </a:lnTo>
                    <a:lnTo>
                      <a:pt x="2124" y="5913"/>
                    </a:lnTo>
                    <a:lnTo>
                      <a:pt x="2631" y="5657"/>
                    </a:lnTo>
                    <a:lnTo>
                      <a:pt x="3077" y="5657"/>
                    </a:lnTo>
                    <a:lnTo>
                      <a:pt x="3520" y="5753"/>
                    </a:lnTo>
                    <a:lnTo>
                      <a:pt x="3926" y="5529"/>
                    </a:lnTo>
                    <a:lnTo>
                      <a:pt x="4103" y="5434"/>
                    </a:lnTo>
                    <a:cubicBezTo>
                      <a:pt x="4167" y="5420"/>
                      <a:pt x="4231" y="5409"/>
                      <a:pt x="4296" y="5402"/>
                    </a:cubicBezTo>
                    <a:cubicBezTo>
                      <a:pt x="4436" y="5386"/>
                      <a:pt x="4577" y="5386"/>
                      <a:pt x="4718" y="5402"/>
                    </a:cubicBezTo>
                    <a:cubicBezTo>
                      <a:pt x="4786" y="5405"/>
                      <a:pt x="4854" y="5384"/>
                      <a:pt x="4919" y="5338"/>
                    </a:cubicBezTo>
                    <a:cubicBezTo>
                      <a:pt x="5022" y="5266"/>
                      <a:pt x="5118" y="5136"/>
                      <a:pt x="5200" y="4956"/>
                    </a:cubicBezTo>
                    <a:lnTo>
                      <a:pt x="5144" y="4384"/>
                    </a:lnTo>
                    <a:lnTo>
                      <a:pt x="4988" y="4320"/>
                    </a:lnTo>
                    <a:lnTo>
                      <a:pt x="4730" y="4224"/>
                    </a:lnTo>
                    <a:lnTo>
                      <a:pt x="4348" y="4065"/>
                    </a:lnTo>
                    <a:lnTo>
                      <a:pt x="4336" y="3586"/>
                    </a:lnTo>
                    <a:lnTo>
                      <a:pt x="4613" y="3311"/>
                    </a:lnTo>
                    <a:lnTo>
                      <a:pt x="4822" y="3555"/>
                    </a:lnTo>
                    <a:cubicBezTo>
                      <a:pt x="4914" y="3612"/>
                      <a:pt x="5007" y="3664"/>
                      <a:pt x="5100" y="3714"/>
                    </a:cubicBezTo>
                    <a:cubicBezTo>
                      <a:pt x="5208" y="3771"/>
                      <a:pt x="5316" y="3824"/>
                      <a:pt x="5425" y="3872"/>
                    </a:cubicBezTo>
                    <a:lnTo>
                      <a:pt x="5750" y="4520"/>
                    </a:lnTo>
                    <a:lnTo>
                      <a:pt x="5574" y="4646"/>
                    </a:lnTo>
                    <a:lnTo>
                      <a:pt x="5434" y="5091"/>
                    </a:lnTo>
                    <a:lnTo>
                      <a:pt x="5583" y="5281"/>
                    </a:lnTo>
                    <a:lnTo>
                      <a:pt x="5811" y="5057"/>
                    </a:lnTo>
                    <a:lnTo>
                      <a:pt x="6085" y="4898"/>
                    </a:lnTo>
                    <a:lnTo>
                      <a:pt x="6144" y="4082"/>
                    </a:lnTo>
                    <a:lnTo>
                      <a:pt x="6276" y="4274"/>
                    </a:lnTo>
                    <a:lnTo>
                      <a:pt x="6344" y="4761"/>
                    </a:lnTo>
                    <a:lnTo>
                      <a:pt x="6649" y="5015"/>
                    </a:lnTo>
                    <a:lnTo>
                      <a:pt x="6853" y="4840"/>
                    </a:lnTo>
                    <a:lnTo>
                      <a:pt x="6981" y="4586"/>
                    </a:lnTo>
                    <a:lnTo>
                      <a:pt x="6873" y="4398"/>
                    </a:lnTo>
                    <a:lnTo>
                      <a:pt x="6701" y="4262"/>
                    </a:lnTo>
                    <a:lnTo>
                      <a:pt x="6608" y="4041"/>
                    </a:lnTo>
                    <a:lnTo>
                      <a:pt x="6385" y="3880"/>
                    </a:lnTo>
                    <a:lnTo>
                      <a:pt x="6084" y="3638"/>
                    </a:lnTo>
                    <a:lnTo>
                      <a:pt x="6144" y="3353"/>
                    </a:lnTo>
                    <a:lnTo>
                      <a:pt x="6381" y="3566"/>
                    </a:lnTo>
                    <a:lnTo>
                      <a:pt x="6521" y="3079"/>
                    </a:lnTo>
                    <a:lnTo>
                      <a:pt x="6630" y="2802"/>
                    </a:lnTo>
                    <a:lnTo>
                      <a:pt x="6980" y="2802"/>
                    </a:lnTo>
                    <a:lnTo>
                      <a:pt x="7233" y="2866"/>
                    </a:lnTo>
                    <a:lnTo>
                      <a:pt x="7337" y="3111"/>
                    </a:lnTo>
                    <a:lnTo>
                      <a:pt x="7100" y="3237"/>
                    </a:lnTo>
                    <a:lnTo>
                      <a:pt x="6907" y="3110"/>
                    </a:lnTo>
                    <a:lnTo>
                      <a:pt x="6803" y="3333"/>
                    </a:lnTo>
                    <a:lnTo>
                      <a:pt x="6675" y="3545"/>
                    </a:lnTo>
                    <a:lnTo>
                      <a:pt x="6872" y="3843"/>
                    </a:lnTo>
                    <a:lnTo>
                      <a:pt x="7126" y="3875"/>
                    </a:lnTo>
                    <a:lnTo>
                      <a:pt x="7246" y="4224"/>
                    </a:lnTo>
                    <a:cubicBezTo>
                      <a:pt x="7177" y="4303"/>
                      <a:pt x="7137" y="4495"/>
                      <a:pt x="7150" y="4691"/>
                    </a:cubicBezTo>
                    <a:cubicBezTo>
                      <a:pt x="7162" y="4896"/>
                      <a:pt x="7228" y="5047"/>
                      <a:pt x="7306" y="5053"/>
                    </a:cubicBezTo>
                    <a:lnTo>
                      <a:pt x="7459" y="4830"/>
                    </a:lnTo>
                    <a:lnTo>
                      <a:pt x="7564" y="4425"/>
                    </a:lnTo>
                    <a:lnTo>
                      <a:pt x="7792" y="4521"/>
                    </a:lnTo>
                    <a:lnTo>
                      <a:pt x="7961" y="4743"/>
                    </a:lnTo>
                    <a:lnTo>
                      <a:pt x="8101" y="4839"/>
                    </a:lnTo>
                    <a:lnTo>
                      <a:pt x="8265" y="4892"/>
                    </a:lnTo>
                    <a:lnTo>
                      <a:pt x="8631" y="5488"/>
                    </a:lnTo>
                    <a:lnTo>
                      <a:pt x="9029" y="5806"/>
                    </a:lnTo>
                    <a:lnTo>
                      <a:pt x="9209" y="6059"/>
                    </a:lnTo>
                    <a:lnTo>
                      <a:pt x="9409" y="6107"/>
                    </a:lnTo>
                    <a:lnTo>
                      <a:pt x="9489" y="5576"/>
                    </a:lnTo>
                    <a:lnTo>
                      <a:pt x="9766" y="5544"/>
                    </a:lnTo>
                    <a:lnTo>
                      <a:pt x="9849" y="5290"/>
                    </a:lnTo>
                    <a:lnTo>
                      <a:pt x="9717" y="4887"/>
                    </a:lnTo>
                    <a:lnTo>
                      <a:pt x="9568" y="4951"/>
                    </a:lnTo>
                    <a:lnTo>
                      <a:pt x="9311" y="5045"/>
                    </a:lnTo>
                    <a:lnTo>
                      <a:pt x="9098" y="5024"/>
                    </a:lnTo>
                    <a:lnTo>
                      <a:pt x="8917" y="4898"/>
                    </a:lnTo>
                    <a:cubicBezTo>
                      <a:pt x="8954" y="4793"/>
                      <a:pt x="8991" y="4687"/>
                      <a:pt x="9026" y="4578"/>
                    </a:cubicBezTo>
                    <a:cubicBezTo>
                      <a:pt x="9066" y="4454"/>
                      <a:pt x="9104" y="4327"/>
                      <a:pt x="9142" y="4197"/>
                    </a:cubicBezTo>
                    <a:lnTo>
                      <a:pt x="9069" y="3879"/>
                    </a:lnTo>
                    <a:lnTo>
                      <a:pt x="8687" y="3730"/>
                    </a:lnTo>
                    <a:lnTo>
                      <a:pt x="8531" y="3634"/>
                    </a:lnTo>
                    <a:lnTo>
                      <a:pt x="8149" y="3389"/>
                    </a:lnTo>
                    <a:lnTo>
                      <a:pt x="8113" y="3104"/>
                    </a:lnTo>
                    <a:lnTo>
                      <a:pt x="8411" y="3042"/>
                    </a:lnTo>
                    <a:lnTo>
                      <a:pt x="8676" y="3106"/>
                    </a:lnTo>
                    <a:lnTo>
                      <a:pt x="8949" y="3455"/>
                    </a:lnTo>
                    <a:lnTo>
                      <a:pt x="9375" y="4222"/>
                    </a:lnTo>
                    <a:lnTo>
                      <a:pt x="9675" y="4285"/>
                    </a:lnTo>
                    <a:lnTo>
                      <a:pt x="9884" y="4285"/>
                    </a:lnTo>
                    <a:lnTo>
                      <a:pt x="10080" y="4832"/>
                    </a:lnTo>
                    <a:lnTo>
                      <a:pt x="10216" y="4706"/>
                    </a:lnTo>
                    <a:lnTo>
                      <a:pt x="10492" y="4779"/>
                    </a:lnTo>
                    <a:lnTo>
                      <a:pt x="10683" y="5162"/>
                    </a:lnTo>
                    <a:lnTo>
                      <a:pt x="10935" y="5384"/>
                    </a:lnTo>
                    <a:lnTo>
                      <a:pt x="11114" y="5447"/>
                    </a:lnTo>
                    <a:lnTo>
                      <a:pt x="11323" y="5873"/>
                    </a:lnTo>
                    <a:lnTo>
                      <a:pt x="11520" y="5873"/>
                    </a:lnTo>
                    <a:lnTo>
                      <a:pt x="11653" y="5841"/>
                    </a:lnTo>
                    <a:lnTo>
                      <a:pt x="11890" y="5914"/>
                    </a:lnTo>
                    <a:lnTo>
                      <a:pt x="12123" y="6695"/>
                    </a:lnTo>
                    <a:lnTo>
                      <a:pt x="12388" y="7236"/>
                    </a:lnTo>
                    <a:lnTo>
                      <a:pt x="12553" y="7619"/>
                    </a:lnTo>
                    <a:lnTo>
                      <a:pt x="12709" y="8002"/>
                    </a:lnTo>
                    <a:lnTo>
                      <a:pt x="12790" y="8705"/>
                    </a:lnTo>
                    <a:lnTo>
                      <a:pt x="12882" y="9024"/>
                    </a:lnTo>
                    <a:lnTo>
                      <a:pt x="13112" y="9567"/>
                    </a:lnTo>
                    <a:lnTo>
                      <a:pt x="13268" y="9693"/>
                    </a:lnTo>
                    <a:lnTo>
                      <a:pt x="13405" y="9693"/>
                    </a:lnTo>
                    <a:lnTo>
                      <a:pt x="13779" y="9981"/>
                    </a:lnTo>
                    <a:lnTo>
                      <a:pt x="13935" y="10139"/>
                    </a:lnTo>
                    <a:lnTo>
                      <a:pt x="14270" y="10578"/>
                    </a:lnTo>
                    <a:lnTo>
                      <a:pt x="14591" y="11014"/>
                    </a:lnTo>
                    <a:lnTo>
                      <a:pt x="14812" y="11512"/>
                    </a:lnTo>
                    <a:lnTo>
                      <a:pt x="14949" y="11480"/>
                    </a:lnTo>
                    <a:lnTo>
                      <a:pt x="14969" y="10586"/>
                    </a:lnTo>
                    <a:lnTo>
                      <a:pt x="15295" y="10203"/>
                    </a:lnTo>
                    <a:lnTo>
                      <a:pt x="15407" y="10628"/>
                    </a:lnTo>
                    <a:lnTo>
                      <a:pt x="15234" y="11180"/>
                    </a:lnTo>
                    <a:lnTo>
                      <a:pt x="15387" y="11532"/>
                    </a:lnTo>
                    <a:lnTo>
                      <a:pt x="15652" y="11904"/>
                    </a:lnTo>
                    <a:cubicBezTo>
                      <a:pt x="15731" y="11974"/>
                      <a:pt x="15814" y="12006"/>
                      <a:pt x="15897" y="12000"/>
                    </a:cubicBezTo>
                    <a:cubicBezTo>
                      <a:pt x="15967" y="11995"/>
                      <a:pt x="16036" y="11962"/>
                      <a:pt x="16102" y="11904"/>
                    </a:cubicBezTo>
                    <a:lnTo>
                      <a:pt x="16030" y="11267"/>
                    </a:lnTo>
                    <a:lnTo>
                      <a:pt x="15790" y="10958"/>
                    </a:lnTo>
                    <a:lnTo>
                      <a:pt x="15765" y="10396"/>
                    </a:lnTo>
                    <a:lnTo>
                      <a:pt x="15966" y="10333"/>
                    </a:lnTo>
                    <a:lnTo>
                      <a:pt x="16135" y="10651"/>
                    </a:lnTo>
                    <a:lnTo>
                      <a:pt x="16255" y="10968"/>
                    </a:lnTo>
                    <a:lnTo>
                      <a:pt x="16472" y="11457"/>
                    </a:lnTo>
                    <a:cubicBezTo>
                      <a:pt x="16523" y="11519"/>
                      <a:pt x="16575" y="11572"/>
                      <a:pt x="16628" y="11617"/>
                    </a:cubicBezTo>
                    <a:cubicBezTo>
                      <a:pt x="16771" y="11737"/>
                      <a:pt x="16919" y="11795"/>
                      <a:pt x="17066" y="11871"/>
                    </a:cubicBezTo>
                    <a:cubicBezTo>
                      <a:pt x="17166" y="11922"/>
                      <a:pt x="17265" y="11982"/>
                      <a:pt x="17363" y="12049"/>
                    </a:cubicBezTo>
                    <a:lnTo>
                      <a:pt x="17637" y="12677"/>
                    </a:lnTo>
                    <a:lnTo>
                      <a:pt x="17869" y="12634"/>
                    </a:lnTo>
                    <a:lnTo>
                      <a:pt x="17889" y="12336"/>
                    </a:lnTo>
                    <a:cubicBezTo>
                      <a:pt x="17862" y="12151"/>
                      <a:pt x="17814" y="11992"/>
                      <a:pt x="17752" y="11880"/>
                    </a:cubicBezTo>
                    <a:cubicBezTo>
                      <a:pt x="17688" y="11766"/>
                      <a:pt x="17613" y="11707"/>
                      <a:pt x="17536" y="11711"/>
                    </a:cubicBezTo>
                    <a:lnTo>
                      <a:pt x="17416" y="11243"/>
                    </a:lnTo>
                    <a:lnTo>
                      <a:pt x="17609" y="11252"/>
                    </a:lnTo>
                    <a:lnTo>
                      <a:pt x="17732" y="11061"/>
                    </a:lnTo>
                    <a:lnTo>
                      <a:pt x="17557" y="10447"/>
                    </a:lnTo>
                    <a:lnTo>
                      <a:pt x="17388" y="10023"/>
                    </a:lnTo>
                    <a:lnTo>
                      <a:pt x="17773" y="10566"/>
                    </a:lnTo>
                    <a:lnTo>
                      <a:pt x="17990" y="10906"/>
                    </a:lnTo>
                    <a:lnTo>
                      <a:pt x="18252" y="11256"/>
                    </a:lnTo>
                    <a:lnTo>
                      <a:pt x="18660" y="11987"/>
                    </a:lnTo>
                    <a:lnTo>
                      <a:pt x="18889" y="12497"/>
                    </a:lnTo>
                    <a:lnTo>
                      <a:pt x="19094" y="13071"/>
                    </a:lnTo>
                    <a:lnTo>
                      <a:pt x="19367" y="13518"/>
                    </a:lnTo>
                    <a:lnTo>
                      <a:pt x="19583" y="13931"/>
                    </a:lnTo>
                    <a:lnTo>
                      <a:pt x="19848" y="14409"/>
                    </a:lnTo>
                    <a:lnTo>
                      <a:pt x="19993" y="14791"/>
                    </a:lnTo>
                    <a:lnTo>
                      <a:pt x="20073" y="15089"/>
                    </a:lnTo>
                    <a:cubicBezTo>
                      <a:pt x="20093" y="15145"/>
                      <a:pt x="20112" y="15201"/>
                      <a:pt x="20131" y="15258"/>
                    </a:cubicBezTo>
                    <a:cubicBezTo>
                      <a:pt x="20151" y="15314"/>
                      <a:pt x="20170" y="15370"/>
                      <a:pt x="20190" y="15427"/>
                    </a:cubicBezTo>
                    <a:lnTo>
                      <a:pt x="20402" y="15850"/>
                    </a:lnTo>
                    <a:lnTo>
                      <a:pt x="20474" y="16327"/>
                    </a:lnTo>
                    <a:lnTo>
                      <a:pt x="20514" y="16720"/>
                    </a:lnTo>
                    <a:lnTo>
                      <a:pt x="20735" y="17241"/>
                    </a:lnTo>
                    <a:lnTo>
                      <a:pt x="20807" y="17655"/>
                    </a:lnTo>
                    <a:cubicBezTo>
                      <a:pt x="20819" y="17786"/>
                      <a:pt x="20832" y="17917"/>
                      <a:pt x="20844" y="18049"/>
                    </a:cubicBezTo>
                    <a:cubicBezTo>
                      <a:pt x="20856" y="18180"/>
                      <a:pt x="20868" y="18311"/>
                      <a:pt x="20880" y="18442"/>
                    </a:cubicBezTo>
                    <a:lnTo>
                      <a:pt x="20960" y="19006"/>
                    </a:lnTo>
                    <a:lnTo>
                      <a:pt x="21117" y="19677"/>
                    </a:lnTo>
                    <a:lnTo>
                      <a:pt x="21246" y="20208"/>
                    </a:lnTo>
                    <a:lnTo>
                      <a:pt x="21398" y="20547"/>
                    </a:lnTo>
                    <a:lnTo>
                      <a:pt x="21338" y="21131"/>
                    </a:lnTo>
                    <a:lnTo>
                      <a:pt x="21382" y="21599"/>
                    </a:lnTo>
                    <a:lnTo>
                      <a:pt x="21546" y="21599"/>
                    </a:lnTo>
                    <a:cubicBezTo>
                      <a:pt x="21562" y="21486"/>
                      <a:pt x="21574" y="21369"/>
                      <a:pt x="21582" y="21251"/>
                    </a:cubicBezTo>
                    <a:cubicBezTo>
                      <a:pt x="21600" y="20975"/>
                      <a:pt x="21596" y="20692"/>
                      <a:pt x="21570" y="20420"/>
                    </a:cubicBezTo>
                    <a:lnTo>
                      <a:pt x="21322" y="19879"/>
                    </a:lnTo>
                    <a:lnTo>
                      <a:pt x="21226" y="19433"/>
                    </a:lnTo>
                    <a:lnTo>
                      <a:pt x="21166" y="18957"/>
                    </a:lnTo>
                    <a:lnTo>
                      <a:pt x="21074" y="18192"/>
                    </a:lnTo>
                    <a:lnTo>
                      <a:pt x="20935" y="17256"/>
                    </a:lnTo>
                    <a:lnTo>
                      <a:pt x="20826" y="16620"/>
                    </a:lnTo>
                    <a:lnTo>
                      <a:pt x="20634" y="15983"/>
                    </a:lnTo>
                    <a:lnTo>
                      <a:pt x="20326" y="15345"/>
                    </a:lnTo>
                    <a:lnTo>
                      <a:pt x="19647" y="13667"/>
                    </a:lnTo>
                    <a:lnTo>
                      <a:pt x="19264" y="12797"/>
                    </a:lnTo>
                    <a:lnTo>
                      <a:pt x="19093" y="12386"/>
                    </a:lnTo>
                    <a:lnTo>
                      <a:pt x="18852" y="11716"/>
                    </a:lnTo>
                    <a:lnTo>
                      <a:pt x="18687" y="11099"/>
                    </a:lnTo>
                    <a:lnTo>
                      <a:pt x="18415" y="10877"/>
                    </a:lnTo>
                    <a:lnTo>
                      <a:pt x="18139" y="10684"/>
                    </a:lnTo>
                    <a:lnTo>
                      <a:pt x="17889" y="10365"/>
                    </a:lnTo>
                    <a:lnTo>
                      <a:pt x="17567" y="9822"/>
                    </a:lnTo>
                    <a:cubicBezTo>
                      <a:pt x="17455" y="10011"/>
                      <a:pt x="17321" y="9691"/>
                      <a:pt x="17379" y="9377"/>
                    </a:cubicBezTo>
                    <a:cubicBezTo>
                      <a:pt x="17420" y="9160"/>
                      <a:pt x="17534" y="9142"/>
                      <a:pt x="17584" y="9345"/>
                    </a:cubicBezTo>
                    <a:lnTo>
                      <a:pt x="17226" y="8676"/>
                    </a:lnTo>
                    <a:lnTo>
                      <a:pt x="16956" y="8495"/>
                    </a:lnTo>
                    <a:lnTo>
                      <a:pt x="16213" y="7984"/>
                    </a:lnTo>
                    <a:lnTo>
                      <a:pt x="16024" y="7984"/>
                    </a:lnTo>
                    <a:lnTo>
                      <a:pt x="15614" y="7633"/>
                    </a:lnTo>
                    <a:lnTo>
                      <a:pt x="15469" y="7218"/>
                    </a:lnTo>
                    <a:lnTo>
                      <a:pt x="15388" y="6941"/>
                    </a:lnTo>
                    <a:lnTo>
                      <a:pt x="14882" y="6497"/>
                    </a:lnTo>
                    <a:lnTo>
                      <a:pt x="14685" y="6220"/>
                    </a:lnTo>
                    <a:lnTo>
                      <a:pt x="14697" y="5362"/>
                    </a:lnTo>
                    <a:lnTo>
                      <a:pt x="14468" y="4894"/>
                    </a:lnTo>
                    <a:lnTo>
                      <a:pt x="13869" y="2688"/>
                    </a:lnTo>
                    <a:cubicBezTo>
                      <a:pt x="11750" y="906"/>
                      <a:pt x="9540" y="-1"/>
                      <a:pt x="7317" y="0"/>
                    </a:cubicBezTo>
                    <a:cubicBezTo>
                      <a:pt x="5181" y="1"/>
                      <a:pt x="3056" y="840"/>
                      <a:pt x="1013" y="2491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83000"/>
                </a:scheme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4" name="îSľîḋe">
                <a:extLst>
                  <a:ext uri="{FF2B5EF4-FFF2-40B4-BE49-F238E27FC236}">
                    <a16:creationId xmlns:a16="http://schemas.microsoft.com/office/drawing/2014/main" id="{B8E8A14C-B170-4040-9621-FBF851140715}"/>
                  </a:ext>
                </a:extLst>
              </p:cNvPr>
              <p:cNvSpPr/>
              <p:nvPr/>
            </p:nvSpPr>
            <p:spPr bwMode="auto">
              <a:xfrm>
                <a:off x="5395703" y="2684674"/>
                <a:ext cx="720541" cy="24329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8379" y="6238"/>
                    </a:moveTo>
                    <a:lnTo>
                      <a:pt x="7995" y="6530"/>
                    </a:lnTo>
                    <a:lnTo>
                      <a:pt x="7560" y="7153"/>
                    </a:lnTo>
                    <a:lnTo>
                      <a:pt x="7120" y="7107"/>
                    </a:lnTo>
                    <a:lnTo>
                      <a:pt x="6891" y="6674"/>
                    </a:lnTo>
                    <a:lnTo>
                      <a:pt x="6992" y="6089"/>
                    </a:lnTo>
                    <a:lnTo>
                      <a:pt x="6649" y="5551"/>
                    </a:lnTo>
                    <a:cubicBezTo>
                      <a:pt x="6481" y="5560"/>
                      <a:pt x="6313" y="5570"/>
                      <a:pt x="6145" y="5581"/>
                    </a:cubicBezTo>
                    <a:cubicBezTo>
                      <a:pt x="5755" y="5605"/>
                      <a:pt x="5365" y="5632"/>
                      <a:pt x="4975" y="5662"/>
                    </a:cubicBezTo>
                    <a:lnTo>
                      <a:pt x="4333" y="6028"/>
                    </a:lnTo>
                    <a:lnTo>
                      <a:pt x="3152" y="6612"/>
                    </a:lnTo>
                    <a:lnTo>
                      <a:pt x="2487" y="7194"/>
                    </a:lnTo>
                    <a:lnTo>
                      <a:pt x="1504" y="8144"/>
                    </a:lnTo>
                    <a:cubicBezTo>
                      <a:pt x="1455" y="8489"/>
                      <a:pt x="1389" y="8810"/>
                      <a:pt x="1307" y="9094"/>
                    </a:cubicBezTo>
                    <a:cubicBezTo>
                      <a:pt x="1132" y="9706"/>
                      <a:pt x="894" y="10132"/>
                      <a:pt x="629" y="10307"/>
                    </a:cubicBezTo>
                    <a:lnTo>
                      <a:pt x="46" y="11038"/>
                    </a:lnTo>
                    <a:lnTo>
                      <a:pt x="0" y="12031"/>
                    </a:lnTo>
                    <a:lnTo>
                      <a:pt x="541" y="12079"/>
                    </a:lnTo>
                    <a:lnTo>
                      <a:pt x="864" y="12226"/>
                    </a:lnTo>
                    <a:cubicBezTo>
                      <a:pt x="946" y="12616"/>
                      <a:pt x="1066" y="12922"/>
                      <a:pt x="1209" y="13102"/>
                    </a:cubicBezTo>
                    <a:cubicBezTo>
                      <a:pt x="1377" y="13316"/>
                      <a:pt x="1566" y="13340"/>
                      <a:pt x="1740" y="13173"/>
                    </a:cubicBezTo>
                    <a:lnTo>
                      <a:pt x="2193" y="13099"/>
                    </a:lnTo>
                    <a:lnTo>
                      <a:pt x="2365" y="13757"/>
                    </a:lnTo>
                    <a:lnTo>
                      <a:pt x="2077" y="14391"/>
                    </a:lnTo>
                    <a:lnTo>
                      <a:pt x="2299" y="15926"/>
                    </a:lnTo>
                    <a:lnTo>
                      <a:pt x="2650" y="16072"/>
                    </a:lnTo>
                    <a:lnTo>
                      <a:pt x="2749" y="17144"/>
                    </a:lnTo>
                    <a:lnTo>
                      <a:pt x="2659" y="18286"/>
                    </a:lnTo>
                    <a:lnTo>
                      <a:pt x="2877" y="19733"/>
                    </a:lnTo>
                    <a:lnTo>
                      <a:pt x="3132" y="20485"/>
                    </a:lnTo>
                    <a:lnTo>
                      <a:pt x="3764" y="21067"/>
                    </a:lnTo>
                    <a:lnTo>
                      <a:pt x="4084" y="20628"/>
                    </a:lnTo>
                    <a:lnTo>
                      <a:pt x="4749" y="20117"/>
                    </a:lnTo>
                    <a:lnTo>
                      <a:pt x="5250" y="20190"/>
                    </a:lnTo>
                    <a:lnTo>
                      <a:pt x="6180" y="20531"/>
                    </a:lnTo>
                    <a:lnTo>
                      <a:pt x="6560" y="20656"/>
                    </a:lnTo>
                    <a:lnTo>
                      <a:pt x="6921" y="21067"/>
                    </a:lnTo>
                    <a:lnTo>
                      <a:pt x="7208" y="21600"/>
                    </a:lnTo>
                    <a:lnTo>
                      <a:pt x="7792" y="21454"/>
                    </a:lnTo>
                    <a:lnTo>
                      <a:pt x="7824" y="20650"/>
                    </a:lnTo>
                    <a:lnTo>
                      <a:pt x="7340" y="20580"/>
                    </a:lnTo>
                    <a:lnTo>
                      <a:pt x="7662" y="19508"/>
                    </a:lnTo>
                    <a:lnTo>
                      <a:pt x="8293" y="20166"/>
                    </a:lnTo>
                    <a:cubicBezTo>
                      <a:pt x="8384" y="20331"/>
                      <a:pt x="8483" y="20453"/>
                      <a:pt x="8587" y="20528"/>
                    </a:cubicBezTo>
                    <a:cubicBezTo>
                      <a:pt x="8747" y="20643"/>
                      <a:pt x="8913" y="20643"/>
                      <a:pt x="9072" y="20528"/>
                    </a:cubicBezTo>
                    <a:lnTo>
                      <a:pt x="9318" y="20312"/>
                    </a:lnTo>
                    <a:lnTo>
                      <a:pt x="9631" y="19873"/>
                    </a:lnTo>
                    <a:lnTo>
                      <a:pt x="10223" y="19508"/>
                    </a:lnTo>
                    <a:lnTo>
                      <a:pt x="10815" y="20019"/>
                    </a:lnTo>
                    <a:lnTo>
                      <a:pt x="11054" y="20799"/>
                    </a:lnTo>
                    <a:lnTo>
                      <a:pt x="11818" y="20921"/>
                    </a:lnTo>
                    <a:lnTo>
                      <a:pt x="12181" y="20342"/>
                    </a:lnTo>
                    <a:lnTo>
                      <a:pt x="12468" y="20927"/>
                    </a:lnTo>
                    <a:lnTo>
                      <a:pt x="12830" y="20975"/>
                    </a:lnTo>
                    <a:lnTo>
                      <a:pt x="13092" y="19666"/>
                    </a:lnTo>
                    <a:lnTo>
                      <a:pt x="13362" y="18868"/>
                    </a:lnTo>
                    <a:lnTo>
                      <a:pt x="13822" y="18649"/>
                    </a:lnTo>
                    <a:lnTo>
                      <a:pt x="14421" y="18161"/>
                    </a:lnTo>
                    <a:lnTo>
                      <a:pt x="14635" y="17723"/>
                    </a:lnTo>
                    <a:lnTo>
                      <a:pt x="14972" y="16654"/>
                    </a:lnTo>
                    <a:lnTo>
                      <a:pt x="15243" y="15630"/>
                    </a:lnTo>
                    <a:lnTo>
                      <a:pt x="15317" y="14632"/>
                    </a:lnTo>
                    <a:lnTo>
                      <a:pt x="15317" y="13974"/>
                    </a:lnTo>
                    <a:lnTo>
                      <a:pt x="15122" y="13541"/>
                    </a:lnTo>
                    <a:lnTo>
                      <a:pt x="15023" y="12765"/>
                    </a:lnTo>
                    <a:lnTo>
                      <a:pt x="15220" y="12329"/>
                    </a:lnTo>
                    <a:cubicBezTo>
                      <a:pt x="15322" y="12146"/>
                      <a:pt x="15417" y="11934"/>
                      <a:pt x="15505" y="11695"/>
                    </a:cubicBezTo>
                    <a:cubicBezTo>
                      <a:pt x="15576" y="11501"/>
                      <a:pt x="15642" y="11290"/>
                      <a:pt x="15702" y="11065"/>
                    </a:cubicBezTo>
                    <a:lnTo>
                      <a:pt x="16105" y="11650"/>
                    </a:lnTo>
                    <a:lnTo>
                      <a:pt x="16400" y="11650"/>
                    </a:lnTo>
                    <a:cubicBezTo>
                      <a:pt x="16502" y="11466"/>
                      <a:pt x="16618" y="11366"/>
                      <a:pt x="16738" y="11357"/>
                    </a:cubicBezTo>
                    <a:cubicBezTo>
                      <a:pt x="16830" y="11351"/>
                      <a:pt x="16922" y="11401"/>
                      <a:pt x="17008" y="11504"/>
                    </a:cubicBezTo>
                    <a:lnTo>
                      <a:pt x="17484" y="11309"/>
                    </a:lnTo>
                    <a:lnTo>
                      <a:pt x="17747" y="10946"/>
                    </a:lnTo>
                    <a:lnTo>
                      <a:pt x="18258" y="9850"/>
                    </a:lnTo>
                    <a:lnTo>
                      <a:pt x="18331" y="8900"/>
                    </a:lnTo>
                    <a:lnTo>
                      <a:pt x="18809" y="8948"/>
                    </a:lnTo>
                    <a:lnTo>
                      <a:pt x="19047" y="8656"/>
                    </a:lnTo>
                    <a:cubicBezTo>
                      <a:pt x="19050" y="8433"/>
                      <a:pt x="19053" y="8209"/>
                      <a:pt x="19055" y="7986"/>
                    </a:cubicBezTo>
                    <a:cubicBezTo>
                      <a:pt x="19058" y="7763"/>
                      <a:pt x="19061" y="7539"/>
                      <a:pt x="19064" y="7316"/>
                    </a:cubicBezTo>
                    <a:lnTo>
                      <a:pt x="18843" y="6369"/>
                    </a:lnTo>
                    <a:lnTo>
                      <a:pt x="19370" y="6734"/>
                    </a:lnTo>
                    <a:lnTo>
                      <a:pt x="19354" y="7971"/>
                    </a:lnTo>
                    <a:lnTo>
                      <a:pt x="19748" y="7270"/>
                    </a:lnTo>
                    <a:lnTo>
                      <a:pt x="19994" y="6177"/>
                    </a:lnTo>
                    <a:lnTo>
                      <a:pt x="19796" y="5038"/>
                    </a:lnTo>
                    <a:lnTo>
                      <a:pt x="19566" y="4780"/>
                    </a:lnTo>
                    <a:lnTo>
                      <a:pt x="19089" y="4814"/>
                    </a:lnTo>
                    <a:lnTo>
                      <a:pt x="18801" y="4814"/>
                    </a:lnTo>
                    <a:lnTo>
                      <a:pt x="18440" y="4302"/>
                    </a:lnTo>
                    <a:lnTo>
                      <a:pt x="18341" y="3642"/>
                    </a:lnTo>
                    <a:lnTo>
                      <a:pt x="18465" y="2828"/>
                    </a:lnTo>
                    <a:lnTo>
                      <a:pt x="18826" y="2609"/>
                    </a:lnTo>
                    <a:lnTo>
                      <a:pt x="19358" y="4031"/>
                    </a:lnTo>
                    <a:lnTo>
                      <a:pt x="20032" y="4620"/>
                    </a:lnTo>
                    <a:lnTo>
                      <a:pt x="20179" y="3499"/>
                    </a:lnTo>
                    <a:lnTo>
                      <a:pt x="19850" y="3134"/>
                    </a:lnTo>
                    <a:lnTo>
                      <a:pt x="19685" y="2184"/>
                    </a:lnTo>
                    <a:lnTo>
                      <a:pt x="19808" y="1436"/>
                    </a:lnTo>
                    <a:lnTo>
                      <a:pt x="20233" y="2139"/>
                    </a:lnTo>
                    <a:cubicBezTo>
                      <a:pt x="20292" y="2251"/>
                      <a:pt x="20351" y="2363"/>
                      <a:pt x="20410" y="2475"/>
                    </a:cubicBezTo>
                    <a:cubicBezTo>
                      <a:pt x="20469" y="2587"/>
                      <a:pt x="20528" y="2699"/>
                      <a:pt x="20587" y="2811"/>
                    </a:cubicBezTo>
                    <a:lnTo>
                      <a:pt x="20619" y="4752"/>
                    </a:lnTo>
                    <a:lnTo>
                      <a:pt x="21029" y="5166"/>
                    </a:lnTo>
                    <a:lnTo>
                      <a:pt x="21316" y="5236"/>
                    </a:lnTo>
                    <a:lnTo>
                      <a:pt x="21341" y="3823"/>
                    </a:lnTo>
                    <a:lnTo>
                      <a:pt x="21046" y="3360"/>
                    </a:lnTo>
                    <a:lnTo>
                      <a:pt x="20691" y="2065"/>
                    </a:lnTo>
                    <a:lnTo>
                      <a:pt x="21255" y="2361"/>
                    </a:lnTo>
                    <a:lnTo>
                      <a:pt x="21600" y="2068"/>
                    </a:lnTo>
                    <a:lnTo>
                      <a:pt x="21551" y="540"/>
                    </a:lnTo>
                    <a:cubicBezTo>
                      <a:pt x="21437" y="404"/>
                      <a:pt x="21318" y="308"/>
                      <a:pt x="21197" y="254"/>
                    </a:cubicBezTo>
                    <a:cubicBezTo>
                      <a:pt x="21003" y="167"/>
                      <a:pt x="20805" y="188"/>
                      <a:pt x="20613" y="315"/>
                    </a:cubicBezTo>
                    <a:lnTo>
                      <a:pt x="20226" y="171"/>
                    </a:lnTo>
                    <a:lnTo>
                      <a:pt x="19939" y="317"/>
                    </a:lnTo>
                    <a:lnTo>
                      <a:pt x="19442" y="0"/>
                    </a:lnTo>
                    <a:lnTo>
                      <a:pt x="19112" y="72"/>
                    </a:lnTo>
                    <a:lnTo>
                      <a:pt x="19088" y="998"/>
                    </a:lnTo>
                    <a:lnTo>
                      <a:pt x="19211" y="1966"/>
                    </a:lnTo>
                    <a:lnTo>
                      <a:pt x="18811" y="1726"/>
                    </a:lnTo>
                    <a:lnTo>
                      <a:pt x="18638" y="413"/>
                    </a:lnTo>
                    <a:lnTo>
                      <a:pt x="18054" y="413"/>
                    </a:lnTo>
                    <a:lnTo>
                      <a:pt x="17760" y="416"/>
                    </a:lnTo>
                    <a:lnTo>
                      <a:pt x="16847" y="977"/>
                    </a:lnTo>
                    <a:lnTo>
                      <a:pt x="16016" y="1586"/>
                    </a:lnTo>
                    <a:lnTo>
                      <a:pt x="15795" y="1805"/>
                    </a:lnTo>
                    <a:lnTo>
                      <a:pt x="15803" y="3084"/>
                    </a:lnTo>
                    <a:lnTo>
                      <a:pt x="16370" y="2889"/>
                    </a:lnTo>
                    <a:lnTo>
                      <a:pt x="16831" y="2378"/>
                    </a:lnTo>
                    <a:lnTo>
                      <a:pt x="17250" y="2012"/>
                    </a:lnTo>
                    <a:lnTo>
                      <a:pt x="17789" y="1866"/>
                    </a:lnTo>
                    <a:lnTo>
                      <a:pt x="17854" y="2932"/>
                    </a:lnTo>
                    <a:lnTo>
                      <a:pt x="17247" y="3298"/>
                    </a:lnTo>
                    <a:lnTo>
                      <a:pt x="16886" y="3663"/>
                    </a:lnTo>
                    <a:lnTo>
                      <a:pt x="16443" y="3736"/>
                    </a:lnTo>
                    <a:lnTo>
                      <a:pt x="16115" y="4102"/>
                    </a:lnTo>
                    <a:lnTo>
                      <a:pt x="16017" y="5098"/>
                    </a:lnTo>
                    <a:lnTo>
                      <a:pt x="16017" y="6776"/>
                    </a:lnTo>
                    <a:lnTo>
                      <a:pt x="15943" y="7653"/>
                    </a:lnTo>
                    <a:lnTo>
                      <a:pt x="15853" y="8454"/>
                    </a:lnTo>
                    <a:lnTo>
                      <a:pt x="15853" y="9425"/>
                    </a:lnTo>
                    <a:lnTo>
                      <a:pt x="15577" y="10537"/>
                    </a:lnTo>
                    <a:lnTo>
                      <a:pt x="15641" y="8643"/>
                    </a:lnTo>
                    <a:lnTo>
                      <a:pt x="15321" y="8280"/>
                    </a:lnTo>
                    <a:lnTo>
                      <a:pt x="15076" y="7918"/>
                    </a:lnTo>
                    <a:lnTo>
                      <a:pt x="15389" y="6703"/>
                    </a:lnTo>
                    <a:lnTo>
                      <a:pt x="15389" y="5853"/>
                    </a:lnTo>
                    <a:lnTo>
                      <a:pt x="14947" y="5198"/>
                    </a:lnTo>
                    <a:lnTo>
                      <a:pt x="14733" y="5125"/>
                    </a:lnTo>
                    <a:lnTo>
                      <a:pt x="14486" y="5052"/>
                    </a:lnTo>
                    <a:lnTo>
                      <a:pt x="14248" y="4982"/>
                    </a:lnTo>
                    <a:lnTo>
                      <a:pt x="13362" y="5055"/>
                    </a:lnTo>
                    <a:lnTo>
                      <a:pt x="13101" y="5956"/>
                    </a:lnTo>
                    <a:lnTo>
                      <a:pt x="12763" y="6395"/>
                    </a:lnTo>
                    <a:lnTo>
                      <a:pt x="12180" y="6809"/>
                    </a:lnTo>
                    <a:lnTo>
                      <a:pt x="11062" y="6809"/>
                    </a:lnTo>
                    <a:lnTo>
                      <a:pt x="10698" y="6048"/>
                    </a:lnTo>
                    <a:lnTo>
                      <a:pt x="10017" y="5685"/>
                    </a:lnTo>
                    <a:lnTo>
                      <a:pt x="9630" y="5685"/>
                    </a:lnTo>
                    <a:lnTo>
                      <a:pt x="9245" y="5831"/>
                    </a:lnTo>
                    <a:lnTo>
                      <a:pt x="9033" y="6334"/>
                    </a:lnTo>
                    <a:lnTo>
                      <a:pt x="8960" y="7062"/>
                    </a:lnTo>
                    <a:lnTo>
                      <a:pt x="8525" y="7281"/>
                    </a:lnTo>
                    <a:lnTo>
                      <a:pt x="8156" y="7281"/>
                    </a:lnTo>
                    <a:lnTo>
                      <a:pt x="8379" y="6238"/>
                    </a:lnTo>
                    <a:close/>
                  </a:path>
                </a:pathLst>
              </a:custGeom>
              <a:solidFill>
                <a:srgbClr val="E4E6EA">
                  <a:alpha val="50980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" name="ïşliḍé">
                <a:extLst>
                  <a:ext uri="{FF2B5EF4-FFF2-40B4-BE49-F238E27FC236}">
                    <a16:creationId xmlns:a16="http://schemas.microsoft.com/office/drawing/2014/main" id="{1703C577-28FF-4C66-A09D-3A98B21CB198}"/>
                  </a:ext>
                </a:extLst>
              </p:cNvPr>
              <p:cNvSpPr/>
              <p:nvPr/>
            </p:nvSpPr>
            <p:spPr bwMode="auto">
              <a:xfrm>
                <a:off x="6124236" y="2686864"/>
                <a:ext cx="115911" cy="5493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7934" y="952"/>
                    </a:moveTo>
                    <a:lnTo>
                      <a:pt x="10370" y="641"/>
                    </a:lnTo>
                    <a:lnTo>
                      <a:pt x="12234" y="2097"/>
                    </a:lnTo>
                    <a:lnTo>
                      <a:pt x="15066" y="3160"/>
                    </a:lnTo>
                    <a:lnTo>
                      <a:pt x="16147" y="6695"/>
                    </a:lnTo>
                    <a:lnTo>
                      <a:pt x="18442" y="8314"/>
                    </a:lnTo>
                    <a:lnTo>
                      <a:pt x="20794" y="8853"/>
                    </a:lnTo>
                    <a:lnTo>
                      <a:pt x="21600" y="11834"/>
                    </a:lnTo>
                    <a:lnTo>
                      <a:pt x="19458" y="12360"/>
                    </a:lnTo>
                    <a:cubicBezTo>
                      <a:pt x="18791" y="12394"/>
                      <a:pt x="18126" y="12502"/>
                      <a:pt x="17464" y="12684"/>
                    </a:cubicBezTo>
                    <a:cubicBezTo>
                      <a:pt x="15906" y="13112"/>
                      <a:pt x="14380" y="13946"/>
                      <a:pt x="12919" y="15166"/>
                    </a:cubicBezTo>
                    <a:lnTo>
                      <a:pt x="11078" y="16029"/>
                    </a:lnTo>
                    <a:lnTo>
                      <a:pt x="8533" y="14424"/>
                    </a:lnTo>
                    <a:lnTo>
                      <a:pt x="7428" y="18687"/>
                    </a:lnTo>
                    <a:lnTo>
                      <a:pt x="4579" y="21600"/>
                    </a:lnTo>
                    <a:lnTo>
                      <a:pt x="2559" y="21276"/>
                    </a:lnTo>
                    <a:lnTo>
                      <a:pt x="1056" y="19011"/>
                    </a:lnTo>
                    <a:lnTo>
                      <a:pt x="2007" y="15476"/>
                    </a:lnTo>
                    <a:lnTo>
                      <a:pt x="4688" y="13534"/>
                    </a:lnTo>
                    <a:lnTo>
                      <a:pt x="6215" y="13210"/>
                    </a:lnTo>
                    <a:lnTo>
                      <a:pt x="8958" y="10108"/>
                    </a:lnTo>
                    <a:lnTo>
                      <a:pt x="7794" y="6142"/>
                    </a:lnTo>
                    <a:lnTo>
                      <a:pt x="5858" y="5494"/>
                    </a:lnTo>
                    <a:lnTo>
                      <a:pt x="5090" y="9677"/>
                    </a:lnTo>
                    <a:lnTo>
                      <a:pt x="2073" y="10972"/>
                    </a:lnTo>
                    <a:lnTo>
                      <a:pt x="865" y="6884"/>
                    </a:lnTo>
                    <a:lnTo>
                      <a:pt x="0" y="3768"/>
                    </a:lnTo>
                    <a:lnTo>
                      <a:pt x="609" y="963"/>
                    </a:lnTo>
                    <a:lnTo>
                      <a:pt x="3066" y="315"/>
                    </a:lnTo>
                    <a:lnTo>
                      <a:pt x="5208" y="0"/>
                    </a:lnTo>
                    <a:lnTo>
                      <a:pt x="7934" y="95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6" name="îsḷidé">
                <a:extLst>
                  <a:ext uri="{FF2B5EF4-FFF2-40B4-BE49-F238E27FC236}">
                    <a16:creationId xmlns:a16="http://schemas.microsoft.com/office/drawing/2014/main" id="{24A83476-FCE6-49BC-B08D-D89DF771EBBE}"/>
                  </a:ext>
                </a:extLst>
              </p:cNvPr>
              <p:cNvSpPr/>
              <p:nvPr/>
            </p:nvSpPr>
            <p:spPr bwMode="auto">
              <a:xfrm>
                <a:off x="4494905" y="2870271"/>
                <a:ext cx="2913051" cy="2559348"/>
              </a:xfrm>
              <a:custGeom>
                <a:avLst/>
                <a:gdLst>
                  <a:gd name="T0" fmla="+- 0 10934 269"/>
                  <a:gd name="T1" fmla="*/ T0 w 21331"/>
                  <a:gd name="T2" fmla="*/ 10800 h 21600"/>
                  <a:gd name="T3" fmla="+- 0 10934 269"/>
                  <a:gd name="T4" fmla="*/ T3 w 21331"/>
                  <a:gd name="T5" fmla="*/ 10800 h 21600"/>
                  <a:gd name="T6" fmla="+- 0 10934 269"/>
                  <a:gd name="T7" fmla="*/ T6 w 21331"/>
                  <a:gd name="T8" fmla="*/ 10800 h 21600"/>
                  <a:gd name="T9" fmla="+- 0 10934 269"/>
                  <a:gd name="T10" fmla="*/ T9 w 21331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31" h="21600">
                    <a:moveTo>
                      <a:pt x="16414" y="71"/>
                    </a:moveTo>
                    <a:lnTo>
                      <a:pt x="16464" y="135"/>
                    </a:lnTo>
                    <a:lnTo>
                      <a:pt x="16565" y="167"/>
                    </a:lnTo>
                    <a:lnTo>
                      <a:pt x="16665" y="181"/>
                    </a:lnTo>
                    <a:lnTo>
                      <a:pt x="16717" y="269"/>
                    </a:lnTo>
                    <a:lnTo>
                      <a:pt x="16658" y="325"/>
                    </a:lnTo>
                    <a:lnTo>
                      <a:pt x="16608" y="422"/>
                    </a:lnTo>
                    <a:lnTo>
                      <a:pt x="16556" y="415"/>
                    </a:lnTo>
                    <a:lnTo>
                      <a:pt x="16602" y="522"/>
                    </a:lnTo>
                    <a:lnTo>
                      <a:pt x="16506" y="529"/>
                    </a:lnTo>
                    <a:lnTo>
                      <a:pt x="16552" y="633"/>
                    </a:lnTo>
                    <a:lnTo>
                      <a:pt x="16674" y="652"/>
                    </a:lnTo>
                    <a:lnTo>
                      <a:pt x="16733" y="728"/>
                    </a:lnTo>
                    <a:lnTo>
                      <a:pt x="16793" y="804"/>
                    </a:lnTo>
                    <a:lnTo>
                      <a:pt x="16893" y="790"/>
                    </a:lnTo>
                    <a:lnTo>
                      <a:pt x="17140" y="769"/>
                    </a:lnTo>
                    <a:lnTo>
                      <a:pt x="17231" y="790"/>
                    </a:lnTo>
                    <a:lnTo>
                      <a:pt x="17247" y="910"/>
                    </a:lnTo>
                    <a:lnTo>
                      <a:pt x="17199" y="972"/>
                    </a:lnTo>
                    <a:lnTo>
                      <a:pt x="17241" y="1046"/>
                    </a:lnTo>
                    <a:lnTo>
                      <a:pt x="17353" y="1217"/>
                    </a:lnTo>
                    <a:lnTo>
                      <a:pt x="17428" y="1301"/>
                    </a:lnTo>
                    <a:lnTo>
                      <a:pt x="17518" y="1382"/>
                    </a:lnTo>
                    <a:lnTo>
                      <a:pt x="17650" y="1479"/>
                    </a:lnTo>
                    <a:lnTo>
                      <a:pt x="17717" y="1571"/>
                    </a:lnTo>
                    <a:lnTo>
                      <a:pt x="17729" y="1652"/>
                    </a:lnTo>
                    <a:lnTo>
                      <a:pt x="17687" y="1715"/>
                    </a:lnTo>
                    <a:lnTo>
                      <a:pt x="17623" y="1803"/>
                    </a:lnTo>
                    <a:lnTo>
                      <a:pt x="17635" y="1900"/>
                    </a:lnTo>
                    <a:lnTo>
                      <a:pt x="17691" y="1969"/>
                    </a:lnTo>
                    <a:lnTo>
                      <a:pt x="17697" y="2091"/>
                    </a:lnTo>
                    <a:lnTo>
                      <a:pt x="17697" y="2186"/>
                    </a:lnTo>
                    <a:cubicBezTo>
                      <a:pt x="17709" y="2209"/>
                      <a:pt x="17723" y="2231"/>
                      <a:pt x="17739" y="2250"/>
                    </a:cubicBezTo>
                    <a:cubicBezTo>
                      <a:pt x="17779" y="2300"/>
                      <a:pt x="17830" y="2337"/>
                      <a:pt x="17887" y="2356"/>
                    </a:cubicBezTo>
                    <a:lnTo>
                      <a:pt x="17940" y="2493"/>
                    </a:lnTo>
                    <a:lnTo>
                      <a:pt x="17964" y="2574"/>
                    </a:lnTo>
                    <a:cubicBezTo>
                      <a:pt x="17992" y="2570"/>
                      <a:pt x="18020" y="2567"/>
                      <a:pt x="18048" y="2565"/>
                    </a:cubicBezTo>
                    <a:cubicBezTo>
                      <a:pt x="18097" y="2561"/>
                      <a:pt x="18146" y="2561"/>
                      <a:pt x="18194" y="2563"/>
                    </a:cubicBezTo>
                    <a:lnTo>
                      <a:pt x="18379" y="2690"/>
                    </a:lnTo>
                    <a:lnTo>
                      <a:pt x="18411" y="2800"/>
                    </a:lnTo>
                    <a:lnTo>
                      <a:pt x="18509" y="2904"/>
                    </a:lnTo>
                    <a:lnTo>
                      <a:pt x="18667" y="3000"/>
                    </a:lnTo>
                    <a:lnTo>
                      <a:pt x="18701" y="3084"/>
                    </a:lnTo>
                    <a:lnTo>
                      <a:pt x="18677" y="3202"/>
                    </a:lnTo>
                    <a:lnTo>
                      <a:pt x="18757" y="3276"/>
                    </a:lnTo>
                    <a:lnTo>
                      <a:pt x="18835" y="3350"/>
                    </a:lnTo>
                    <a:lnTo>
                      <a:pt x="18803" y="3518"/>
                    </a:lnTo>
                    <a:lnTo>
                      <a:pt x="18881" y="3629"/>
                    </a:lnTo>
                    <a:lnTo>
                      <a:pt x="18937" y="3672"/>
                    </a:lnTo>
                    <a:lnTo>
                      <a:pt x="19010" y="3779"/>
                    </a:lnTo>
                    <a:lnTo>
                      <a:pt x="19086" y="3878"/>
                    </a:lnTo>
                    <a:lnTo>
                      <a:pt x="19116" y="3966"/>
                    </a:lnTo>
                    <a:lnTo>
                      <a:pt x="19162" y="4057"/>
                    </a:lnTo>
                    <a:lnTo>
                      <a:pt x="19186" y="4172"/>
                    </a:lnTo>
                    <a:lnTo>
                      <a:pt x="19169" y="4285"/>
                    </a:lnTo>
                    <a:lnTo>
                      <a:pt x="19237" y="4354"/>
                    </a:lnTo>
                    <a:lnTo>
                      <a:pt x="19331" y="4386"/>
                    </a:lnTo>
                    <a:lnTo>
                      <a:pt x="19367" y="4483"/>
                    </a:lnTo>
                    <a:cubicBezTo>
                      <a:pt x="19379" y="4507"/>
                      <a:pt x="19381" y="4536"/>
                      <a:pt x="19373" y="4562"/>
                    </a:cubicBezTo>
                    <a:cubicBezTo>
                      <a:pt x="19357" y="4621"/>
                      <a:pt x="19300" y="4652"/>
                      <a:pt x="19249" y="4628"/>
                    </a:cubicBezTo>
                    <a:lnTo>
                      <a:pt x="19226" y="4488"/>
                    </a:lnTo>
                    <a:cubicBezTo>
                      <a:pt x="19216" y="4465"/>
                      <a:pt x="19204" y="4444"/>
                      <a:pt x="19190" y="4425"/>
                    </a:cubicBezTo>
                    <a:cubicBezTo>
                      <a:pt x="19161" y="4386"/>
                      <a:pt x="19123" y="4357"/>
                      <a:pt x="19098" y="4314"/>
                    </a:cubicBezTo>
                    <a:cubicBezTo>
                      <a:pt x="19074" y="4274"/>
                      <a:pt x="19064" y="4226"/>
                      <a:pt x="19068" y="4178"/>
                    </a:cubicBezTo>
                    <a:lnTo>
                      <a:pt x="19020" y="4087"/>
                    </a:lnTo>
                    <a:lnTo>
                      <a:pt x="18953" y="3930"/>
                    </a:lnTo>
                    <a:lnTo>
                      <a:pt x="18899" y="3847"/>
                    </a:lnTo>
                    <a:cubicBezTo>
                      <a:pt x="18877" y="3837"/>
                      <a:pt x="18856" y="3826"/>
                      <a:pt x="18835" y="3814"/>
                    </a:cubicBezTo>
                    <a:cubicBezTo>
                      <a:pt x="18779" y="3783"/>
                      <a:pt x="18727" y="3743"/>
                      <a:pt x="18680" y="3696"/>
                    </a:cubicBezTo>
                    <a:cubicBezTo>
                      <a:pt x="18635" y="3669"/>
                      <a:pt x="18589" y="3641"/>
                      <a:pt x="18544" y="3613"/>
                    </a:cubicBezTo>
                    <a:cubicBezTo>
                      <a:pt x="18505" y="3589"/>
                      <a:pt x="18467" y="3565"/>
                      <a:pt x="18429" y="3541"/>
                    </a:cubicBezTo>
                    <a:lnTo>
                      <a:pt x="18327" y="3437"/>
                    </a:lnTo>
                    <a:lnTo>
                      <a:pt x="18212" y="3347"/>
                    </a:lnTo>
                    <a:lnTo>
                      <a:pt x="18078" y="3183"/>
                    </a:lnTo>
                    <a:lnTo>
                      <a:pt x="17965" y="3032"/>
                    </a:lnTo>
                    <a:cubicBezTo>
                      <a:pt x="17946" y="2980"/>
                      <a:pt x="17924" y="2929"/>
                      <a:pt x="17901" y="2880"/>
                    </a:cubicBezTo>
                    <a:cubicBezTo>
                      <a:pt x="17875" y="2824"/>
                      <a:pt x="17847" y="2770"/>
                      <a:pt x="17817" y="2717"/>
                    </a:cubicBezTo>
                    <a:lnTo>
                      <a:pt x="17780" y="2636"/>
                    </a:lnTo>
                    <a:lnTo>
                      <a:pt x="17668" y="2429"/>
                    </a:lnTo>
                    <a:lnTo>
                      <a:pt x="17581" y="2204"/>
                    </a:lnTo>
                    <a:lnTo>
                      <a:pt x="17478" y="2116"/>
                    </a:lnTo>
                    <a:lnTo>
                      <a:pt x="17388" y="2005"/>
                    </a:lnTo>
                    <a:lnTo>
                      <a:pt x="17254" y="1941"/>
                    </a:lnTo>
                    <a:lnTo>
                      <a:pt x="17205" y="2005"/>
                    </a:lnTo>
                    <a:lnTo>
                      <a:pt x="17310" y="2100"/>
                    </a:lnTo>
                    <a:lnTo>
                      <a:pt x="17388" y="2190"/>
                    </a:lnTo>
                    <a:lnTo>
                      <a:pt x="17456" y="2322"/>
                    </a:lnTo>
                    <a:lnTo>
                      <a:pt x="17480" y="2412"/>
                    </a:lnTo>
                    <a:lnTo>
                      <a:pt x="17378" y="2389"/>
                    </a:lnTo>
                    <a:lnTo>
                      <a:pt x="17276" y="2492"/>
                    </a:lnTo>
                    <a:lnTo>
                      <a:pt x="17286" y="2649"/>
                    </a:lnTo>
                    <a:lnTo>
                      <a:pt x="17344" y="2737"/>
                    </a:lnTo>
                    <a:lnTo>
                      <a:pt x="17484" y="2847"/>
                    </a:lnTo>
                    <a:lnTo>
                      <a:pt x="17556" y="2903"/>
                    </a:lnTo>
                    <a:lnTo>
                      <a:pt x="17628" y="2970"/>
                    </a:lnTo>
                    <a:lnTo>
                      <a:pt x="17634" y="3113"/>
                    </a:lnTo>
                    <a:lnTo>
                      <a:pt x="17610" y="3201"/>
                    </a:lnTo>
                    <a:lnTo>
                      <a:pt x="17535" y="3256"/>
                    </a:lnTo>
                    <a:lnTo>
                      <a:pt x="17469" y="3270"/>
                    </a:lnTo>
                    <a:lnTo>
                      <a:pt x="17403" y="3318"/>
                    </a:lnTo>
                    <a:lnTo>
                      <a:pt x="17381" y="3441"/>
                    </a:lnTo>
                    <a:lnTo>
                      <a:pt x="17295" y="3608"/>
                    </a:lnTo>
                    <a:lnTo>
                      <a:pt x="17241" y="3695"/>
                    </a:lnTo>
                    <a:lnTo>
                      <a:pt x="17199" y="3823"/>
                    </a:lnTo>
                    <a:lnTo>
                      <a:pt x="17199" y="3936"/>
                    </a:lnTo>
                    <a:lnTo>
                      <a:pt x="17223" y="4093"/>
                    </a:lnTo>
                    <a:lnTo>
                      <a:pt x="17259" y="4271"/>
                    </a:lnTo>
                    <a:lnTo>
                      <a:pt x="17322" y="4484"/>
                    </a:lnTo>
                    <a:cubicBezTo>
                      <a:pt x="17335" y="4565"/>
                      <a:pt x="17344" y="4646"/>
                      <a:pt x="17348" y="4727"/>
                    </a:cubicBezTo>
                    <a:cubicBezTo>
                      <a:pt x="17351" y="4801"/>
                      <a:pt x="17351" y="4875"/>
                      <a:pt x="17348" y="4949"/>
                    </a:cubicBezTo>
                    <a:lnTo>
                      <a:pt x="17388" y="5111"/>
                    </a:lnTo>
                    <a:lnTo>
                      <a:pt x="17448" y="5118"/>
                    </a:lnTo>
                    <a:lnTo>
                      <a:pt x="17454" y="4982"/>
                    </a:lnTo>
                    <a:lnTo>
                      <a:pt x="17466" y="4852"/>
                    </a:lnTo>
                    <a:cubicBezTo>
                      <a:pt x="17490" y="4841"/>
                      <a:pt x="17516" y="4837"/>
                      <a:pt x="17542" y="4841"/>
                    </a:cubicBezTo>
                    <a:cubicBezTo>
                      <a:pt x="17595" y="4849"/>
                      <a:pt x="17641" y="4888"/>
                      <a:pt x="17663" y="4944"/>
                    </a:cubicBezTo>
                    <a:lnTo>
                      <a:pt x="17689" y="5039"/>
                    </a:lnTo>
                    <a:lnTo>
                      <a:pt x="17753" y="4984"/>
                    </a:lnTo>
                    <a:cubicBezTo>
                      <a:pt x="17717" y="4958"/>
                      <a:pt x="17713" y="4898"/>
                      <a:pt x="17747" y="4868"/>
                    </a:cubicBezTo>
                    <a:cubicBezTo>
                      <a:pt x="17781" y="4837"/>
                      <a:pt x="17827" y="4860"/>
                      <a:pt x="17870" y="4873"/>
                    </a:cubicBezTo>
                    <a:cubicBezTo>
                      <a:pt x="17910" y="4884"/>
                      <a:pt x="17952" y="4884"/>
                      <a:pt x="17992" y="4870"/>
                    </a:cubicBezTo>
                    <a:cubicBezTo>
                      <a:pt x="17989" y="4839"/>
                      <a:pt x="17981" y="4810"/>
                      <a:pt x="17968" y="4782"/>
                    </a:cubicBezTo>
                    <a:cubicBezTo>
                      <a:pt x="17948" y="4739"/>
                      <a:pt x="17917" y="4704"/>
                      <a:pt x="17880" y="4680"/>
                    </a:cubicBezTo>
                    <a:cubicBezTo>
                      <a:pt x="17876" y="4656"/>
                      <a:pt x="17886" y="4631"/>
                      <a:pt x="17904" y="4618"/>
                    </a:cubicBezTo>
                    <a:cubicBezTo>
                      <a:pt x="17948" y="4584"/>
                      <a:pt x="18007" y="4623"/>
                      <a:pt x="18004" y="4684"/>
                    </a:cubicBezTo>
                    <a:cubicBezTo>
                      <a:pt x="18055" y="4708"/>
                      <a:pt x="18104" y="4737"/>
                      <a:pt x="18150" y="4772"/>
                    </a:cubicBezTo>
                    <a:cubicBezTo>
                      <a:pt x="18186" y="4799"/>
                      <a:pt x="18219" y="4830"/>
                      <a:pt x="18251" y="4863"/>
                    </a:cubicBezTo>
                    <a:cubicBezTo>
                      <a:pt x="18300" y="4887"/>
                      <a:pt x="18346" y="4917"/>
                      <a:pt x="18389" y="4953"/>
                    </a:cubicBezTo>
                    <a:cubicBezTo>
                      <a:pt x="18451" y="5004"/>
                      <a:pt x="18505" y="5066"/>
                      <a:pt x="18550" y="5136"/>
                    </a:cubicBezTo>
                    <a:lnTo>
                      <a:pt x="18694" y="5233"/>
                    </a:lnTo>
                    <a:lnTo>
                      <a:pt x="18831" y="5331"/>
                    </a:lnTo>
                    <a:lnTo>
                      <a:pt x="18885" y="5372"/>
                    </a:lnTo>
                    <a:lnTo>
                      <a:pt x="18785" y="5419"/>
                    </a:lnTo>
                    <a:lnTo>
                      <a:pt x="18721" y="5439"/>
                    </a:lnTo>
                    <a:lnTo>
                      <a:pt x="18745" y="5534"/>
                    </a:lnTo>
                    <a:lnTo>
                      <a:pt x="18818" y="5629"/>
                    </a:lnTo>
                    <a:cubicBezTo>
                      <a:pt x="18846" y="5650"/>
                      <a:pt x="18875" y="5672"/>
                      <a:pt x="18902" y="5696"/>
                    </a:cubicBezTo>
                    <a:cubicBezTo>
                      <a:pt x="18943" y="5732"/>
                      <a:pt x="18982" y="5770"/>
                      <a:pt x="19018" y="5812"/>
                    </a:cubicBezTo>
                    <a:lnTo>
                      <a:pt x="19064" y="5895"/>
                    </a:lnTo>
                    <a:lnTo>
                      <a:pt x="19146" y="5985"/>
                    </a:lnTo>
                    <a:lnTo>
                      <a:pt x="19078" y="6032"/>
                    </a:lnTo>
                    <a:lnTo>
                      <a:pt x="19119" y="6122"/>
                    </a:lnTo>
                    <a:lnTo>
                      <a:pt x="19040" y="6150"/>
                    </a:lnTo>
                    <a:cubicBezTo>
                      <a:pt x="19009" y="6117"/>
                      <a:pt x="18983" y="6080"/>
                      <a:pt x="18962" y="6039"/>
                    </a:cubicBezTo>
                    <a:cubicBezTo>
                      <a:pt x="18929" y="5975"/>
                      <a:pt x="18910" y="5902"/>
                      <a:pt x="18870" y="5844"/>
                    </a:cubicBezTo>
                    <a:cubicBezTo>
                      <a:pt x="18844" y="5806"/>
                      <a:pt x="18810" y="5776"/>
                      <a:pt x="18771" y="5756"/>
                    </a:cubicBezTo>
                    <a:cubicBezTo>
                      <a:pt x="18741" y="5731"/>
                      <a:pt x="18713" y="5704"/>
                      <a:pt x="18687" y="5673"/>
                    </a:cubicBezTo>
                    <a:cubicBezTo>
                      <a:pt x="18643" y="5620"/>
                      <a:pt x="18606" y="5559"/>
                      <a:pt x="18578" y="5492"/>
                    </a:cubicBezTo>
                    <a:lnTo>
                      <a:pt x="18488" y="5381"/>
                    </a:lnTo>
                    <a:lnTo>
                      <a:pt x="18392" y="5256"/>
                    </a:lnTo>
                    <a:lnTo>
                      <a:pt x="18331" y="5194"/>
                    </a:lnTo>
                    <a:lnTo>
                      <a:pt x="18249" y="5214"/>
                    </a:lnTo>
                    <a:lnTo>
                      <a:pt x="18307" y="5369"/>
                    </a:lnTo>
                    <a:lnTo>
                      <a:pt x="18368" y="5536"/>
                    </a:lnTo>
                    <a:cubicBezTo>
                      <a:pt x="18417" y="5611"/>
                      <a:pt x="18466" y="5688"/>
                      <a:pt x="18512" y="5766"/>
                    </a:cubicBezTo>
                    <a:cubicBezTo>
                      <a:pt x="18547" y="5825"/>
                      <a:pt x="18581" y="5884"/>
                      <a:pt x="18614" y="5944"/>
                    </a:cubicBezTo>
                    <a:cubicBezTo>
                      <a:pt x="18617" y="6005"/>
                      <a:pt x="18623" y="6065"/>
                      <a:pt x="18632" y="6125"/>
                    </a:cubicBezTo>
                    <a:cubicBezTo>
                      <a:pt x="18654" y="6257"/>
                      <a:pt x="18693" y="6384"/>
                      <a:pt x="18749" y="6502"/>
                    </a:cubicBezTo>
                    <a:lnTo>
                      <a:pt x="18801" y="6680"/>
                    </a:lnTo>
                    <a:cubicBezTo>
                      <a:pt x="18813" y="6708"/>
                      <a:pt x="18821" y="6738"/>
                      <a:pt x="18825" y="6768"/>
                    </a:cubicBezTo>
                    <a:cubicBezTo>
                      <a:pt x="18832" y="6809"/>
                      <a:pt x="18832" y="6850"/>
                      <a:pt x="18825" y="6890"/>
                    </a:cubicBezTo>
                    <a:lnTo>
                      <a:pt x="18843" y="6999"/>
                    </a:lnTo>
                    <a:lnTo>
                      <a:pt x="18854" y="7091"/>
                    </a:lnTo>
                    <a:lnTo>
                      <a:pt x="18867" y="7202"/>
                    </a:lnTo>
                    <a:lnTo>
                      <a:pt x="18867" y="7382"/>
                    </a:lnTo>
                    <a:lnTo>
                      <a:pt x="18792" y="7535"/>
                    </a:lnTo>
                    <a:lnTo>
                      <a:pt x="18728" y="7616"/>
                    </a:lnTo>
                    <a:lnTo>
                      <a:pt x="18674" y="7664"/>
                    </a:lnTo>
                    <a:lnTo>
                      <a:pt x="18620" y="7814"/>
                    </a:lnTo>
                    <a:lnTo>
                      <a:pt x="18620" y="7957"/>
                    </a:lnTo>
                    <a:lnTo>
                      <a:pt x="18636" y="8094"/>
                    </a:lnTo>
                    <a:lnTo>
                      <a:pt x="18646" y="8230"/>
                    </a:lnTo>
                    <a:lnTo>
                      <a:pt x="18640" y="8352"/>
                    </a:lnTo>
                    <a:lnTo>
                      <a:pt x="18598" y="8494"/>
                    </a:lnTo>
                    <a:lnTo>
                      <a:pt x="18552" y="8660"/>
                    </a:lnTo>
                    <a:lnTo>
                      <a:pt x="18594" y="8750"/>
                    </a:lnTo>
                    <a:lnTo>
                      <a:pt x="18686" y="8803"/>
                    </a:lnTo>
                    <a:lnTo>
                      <a:pt x="18784" y="8859"/>
                    </a:lnTo>
                    <a:lnTo>
                      <a:pt x="18864" y="8944"/>
                    </a:lnTo>
                    <a:lnTo>
                      <a:pt x="18992" y="8987"/>
                    </a:lnTo>
                    <a:lnTo>
                      <a:pt x="19058" y="9091"/>
                    </a:lnTo>
                    <a:lnTo>
                      <a:pt x="19149" y="9188"/>
                    </a:lnTo>
                    <a:lnTo>
                      <a:pt x="19187" y="9299"/>
                    </a:lnTo>
                    <a:lnTo>
                      <a:pt x="19193" y="9438"/>
                    </a:lnTo>
                    <a:lnTo>
                      <a:pt x="19203" y="9524"/>
                    </a:lnTo>
                    <a:lnTo>
                      <a:pt x="19175" y="9637"/>
                    </a:lnTo>
                    <a:lnTo>
                      <a:pt x="19129" y="9732"/>
                    </a:lnTo>
                    <a:lnTo>
                      <a:pt x="19099" y="9850"/>
                    </a:lnTo>
                    <a:lnTo>
                      <a:pt x="18968" y="9944"/>
                    </a:lnTo>
                    <a:lnTo>
                      <a:pt x="19059" y="10011"/>
                    </a:lnTo>
                    <a:lnTo>
                      <a:pt x="19121" y="9983"/>
                    </a:lnTo>
                    <a:lnTo>
                      <a:pt x="19127" y="10076"/>
                    </a:lnTo>
                    <a:lnTo>
                      <a:pt x="19069" y="10158"/>
                    </a:lnTo>
                    <a:lnTo>
                      <a:pt x="18953" y="10089"/>
                    </a:lnTo>
                    <a:lnTo>
                      <a:pt x="18919" y="10033"/>
                    </a:lnTo>
                    <a:lnTo>
                      <a:pt x="18849" y="9950"/>
                    </a:lnTo>
                    <a:lnTo>
                      <a:pt x="18833" y="9869"/>
                    </a:lnTo>
                    <a:lnTo>
                      <a:pt x="18833" y="9755"/>
                    </a:lnTo>
                    <a:lnTo>
                      <a:pt x="18809" y="9603"/>
                    </a:lnTo>
                    <a:lnTo>
                      <a:pt x="18773" y="9548"/>
                    </a:lnTo>
                    <a:lnTo>
                      <a:pt x="18677" y="9409"/>
                    </a:lnTo>
                    <a:cubicBezTo>
                      <a:pt x="18683" y="9382"/>
                      <a:pt x="18683" y="9354"/>
                      <a:pt x="18677" y="9328"/>
                    </a:cubicBezTo>
                    <a:cubicBezTo>
                      <a:pt x="18660" y="9261"/>
                      <a:pt x="18608" y="9215"/>
                      <a:pt x="18548" y="9214"/>
                    </a:cubicBezTo>
                    <a:lnTo>
                      <a:pt x="18524" y="9283"/>
                    </a:lnTo>
                    <a:lnTo>
                      <a:pt x="18439" y="9274"/>
                    </a:lnTo>
                    <a:lnTo>
                      <a:pt x="18391" y="9170"/>
                    </a:lnTo>
                    <a:lnTo>
                      <a:pt x="18360" y="9077"/>
                    </a:lnTo>
                    <a:lnTo>
                      <a:pt x="18312" y="8980"/>
                    </a:lnTo>
                    <a:lnTo>
                      <a:pt x="18254" y="8947"/>
                    </a:lnTo>
                    <a:lnTo>
                      <a:pt x="18202" y="8991"/>
                    </a:lnTo>
                    <a:lnTo>
                      <a:pt x="18126" y="9125"/>
                    </a:lnTo>
                    <a:lnTo>
                      <a:pt x="18116" y="9208"/>
                    </a:lnTo>
                    <a:lnTo>
                      <a:pt x="18045" y="9240"/>
                    </a:lnTo>
                    <a:cubicBezTo>
                      <a:pt x="18021" y="9248"/>
                      <a:pt x="17999" y="9265"/>
                      <a:pt x="17983" y="9289"/>
                    </a:cubicBezTo>
                    <a:cubicBezTo>
                      <a:pt x="17962" y="9320"/>
                      <a:pt x="17954" y="9359"/>
                      <a:pt x="17959" y="9398"/>
                    </a:cubicBezTo>
                    <a:lnTo>
                      <a:pt x="17889" y="9432"/>
                    </a:lnTo>
                    <a:lnTo>
                      <a:pt x="17865" y="9316"/>
                    </a:lnTo>
                    <a:cubicBezTo>
                      <a:pt x="17861" y="9286"/>
                      <a:pt x="17857" y="9256"/>
                      <a:pt x="17853" y="9226"/>
                    </a:cubicBezTo>
                    <a:cubicBezTo>
                      <a:pt x="17848" y="9184"/>
                      <a:pt x="17844" y="9142"/>
                      <a:pt x="17841" y="9101"/>
                    </a:cubicBezTo>
                    <a:lnTo>
                      <a:pt x="17811" y="8978"/>
                    </a:lnTo>
                    <a:lnTo>
                      <a:pt x="17699" y="8957"/>
                    </a:lnTo>
                    <a:lnTo>
                      <a:pt x="17699" y="9133"/>
                    </a:lnTo>
                    <a:lnTo>
                      <a:pt x="17676" y="9240"/>
                    </a:lnTo>
                    <a:lnTo>
                      <a:pt x="17580" y="9434"/>
                    </a:lnTo>
                    <a:lnTo>
                      <a:pt x="17522" y="9539"/>
                    </a:lnTo>
                    <a:lnTo>
                      <a:pt x="17459" y="9624"/>
                    </a:lnTo>
                    <a:lnTo>
                      <a:pt x="17500" y="9711"/>
                    </a:lnTo>
                    <a:lnTo>
                      <a:pt x="17578" y="9707"/>
                    </a:lnTo>
                    <a:lnTo>
                      <a:pt x="17646" y="9700"/>
                    </a:lnTo>
                    <a:lnTo>
                      <a:pt x="17712" y="9756"/>
                    </a:lnTo>
                    <a:lnTo>
                      <a:pt x="17786" y="9835"/>
                    </a:lnTo>
                    <a:lnTo>
                      <a:pt x="17826" y="9786"/>
                    </a:lnTo>
                    <a:lnTo>
                      <a:pt x="17866" y="9664"/>
                    </a:lnTo>
                    <a:lnTo>
                      <a:pt x="17963" y="9602"/>
                    </a:lnTo>
                    <a:lnTo>
                      <a:pt x="18083" y="9636"/>
                    </a:lnTo>
                    <a:lnTo>
                      <a:pt x="18197" y="9616"/>
                    </a:lnTo>
                    <a:lnTo>
                      <a:pt x="18276" y="9680"/>
                    </a:lnTo>
                    <a:cubicBezTo>
                      <a:pt x="18282" y="9705"/>
                      <a:pt x="18281" y="9731"/>
                      <a:pt x="18274" y="9755"/>
                    </a:cubicBezTo>
                    <a:cubicBezTo>
                      <a:pt x="18257" y="9808"/>
                      <a:pt x="18210" y="9840"/>
                      <a:pt x="18162" y="9833"/>
                    </a:cubicBezTo>
                    <a:cubicBezTo>
                      <a:pt x="18155" y="9874"/>
                      <a:pt x="18147" y="9915"/>
                      <a:pt x="18138" y="9956"/>
                    </a:cubicBezTo>
                    <a:cubicBezTo>
                      <a:pt x="18126" y="10010"/>
                      <a:pt x="18112" y="10063"/>
                      <a:pt x="18097" y="10116"/>
                    </a:cubicBezTo>
                    <a:cubicBezTo>
                      <a:pt x="18086" y="10143"/>
                      <a:pt x="18072" y="10169"/>
                      <a:pt x="18057" y="10194"/>
                    </a:cubicBezTo>
                    <a:cubicBezTo>
                      <a:pt x="18040" y="10224"/>
                      <a:pt x="18020" y="10252"/>
                      <a:pt x="17997" y="10277"/>
                    </a:cubicBezTo>
                    <a:cubicBezTo>
                      <a:pt x="17998" y="10320"/>
                      <a:pt x="18013" y="10362"/>
                      <a:pt x="18040" y="10393"/>
                    </a:cubicBezTo>
                    <a:cubicBezTo>
                      <a:pt x="18064" y="10421"/>
                      <a:pt x="18096" y="10439"/>
                      <a:pt x="18130" y="10444"/>
                    </a:cubicBezTo>
                    <a:lnTo>
                      <a:pt x="18237" y="10513"/>
                    </a:lnTo>
                    <a:lnTo>
                      <a:pt x="18339" y="10605"/>
                    </a:lnTo>
                    <a:lnTo>
                      <a:pt x="18405" y="10695"/>
                    </a:lnTo>
                    <a:lnTo>
                      <a:pt x="18507" y="10743"/>
                    </a:lnTo>
                    <a:lnTo>
                      <a:pt x="18585" y="10812"/>
                    </a:lnTo>
                    <a:lnTo>
                      <a:pt x="18660" y="10944"/>
                    </a:lnTo>
                    <a:lnTo>
                      <a:pt x="18643" y="11076"/>
                    </a:lnTo>
                    <a:lnTo>
                      <a:pt x="18626" y="11201"/>
                    </a:lnTo>
                    <a:lnTo>
                      <a:pt x="18690" y="11249"/>
                    </a:lnTo>
                    <a:lnTo>
                      <a:pt x="18770" y="11159"/>
                    </a:lnTo>
                    <a:lnTo>
                      <a:pt x="18844" y="11280"/>
                    </a:lnTo>
                    <a:lnTo>
                      <a:pt x="18844" y="11534"/>
                    </a:lnTo>
                    <a:cubicBezTo>
                      <a:pt x="18847" y="11572"/>
                      <a:pt x="18847" y="11611"/>
                      <a:pt x="18844" y="11650"/>
                    </a:cubicBezTo>
                    <a:cubicBezTo>
                      <a:pt x="18838" y="11724"/>
                      <a:pt x="18821" y="11797"/>
                      <a:pt x="18794" y="11865"/>
                    </a:cubicBezTo>
                    <a:lnTo>
                      <a:pt x="18788" y="11992"/>
                    </a:lnTo>
                    <a:lnTo>
                      <a:pt x="18778" y="12087"/>
                    </a:lnTo>
                    <a:lnTo>
                      <a:pt x="18754" y="12223"/>
                    </a:lnTo>
                    <a:lnTo>
                      <a:pt x="18761" y="12362"/>
                    </a:lnTo>
                    <a:lnTo>
                      <a:pt x="18748" y="12524"/>
                    </a:lnTo>
                    <a:cubicBezTo>
                      <a:pt x="18728" y="12562"/>
                      <a:pt x="18711" y="12603"/>
                      <a:pt x="18696" y="12644"/>
                    </a:cubicBezTo>
                    <a:cubicBezTo>
                      <a:pt x="18677" y="12700"/>
                      <a:pt x="18663" y="12759"/>
                      <a:pt x="18654" y="12818"/>
                    </a:cubicBezTo>
                    <a:lnTo>
                      <a:pt x="18618" y="12978"/>
                    </a:lnTo>
                    <a:lnTo>
                      <a:pt x="18584" y="13112"/>
                    </a:lnTo>
                    <a:lnTo>
                      <a:pt x="18538" y="13262"/>
                    </a:lnTo>
                    <a:lnTo>
                      <a:pt x="18492" y="13364"/>
                    </a:lnTo>
                    <a:lnTo>
                      <a:pt x="18426" y="13433"/>
                    </a:lnTo>
                    <a:lnTo>
                      <a:pt x="18368" y="13467"/>
                    </a:lnTo>
                    <a:lnTo>
                      <a:pt x="18254" y="13522"/>
                    </a:lnTo>
                    <a:lnTo>
                      <a:pt x="18200" y="13571"/>
                    </a:lnTo>
                    <a:lnTo>
                      <a:pt x="18073" y="13728"/>
                    </a:lnTo>
                    <a:lnTo>
                      <a:pt x="17997" y="13832"/>
                    </a:lnTo>
                    <a:lnTo>
                      <a:pt x="17882" y="13943"/>
                    </a:lnTo>
                    <a:lnTo>
                      <a:pt x="17824" y="13982"/>
                    </a:lnTo>
                    <a:lnTo>
                      <a:pt x="17663" y="14056"/>
                    </a:lnTo>
                    <a:lnTo>
                      <a:pt x="17593" y="14135"/>
                    </a:lnTo>
                    <a:lnTo>
                      <a:pt x="17520" y="14269"/>
                    </a:lnTo>
                    <a:lnTo>
                      <a:pt x="17593" y="14387"/>
                    </a:lnTo>
                    <a:lnTo>
                      <a:pt x="17677" y="14527"/>
                    </a:lnTo>
                    <a:lnTo>
                      <a:pt x="17643" y="14626"/>
                    </a:lnTo>
                    <a:lnTo>
                      <a:pt x="17636" y="14768"/>
                    </a:lnTo>
                    <a:lnTo>
                      <a:pt x="17568" y="14904"/>
                    </a:lnTo>
                    <a:lnTo>
                      <a:pt x="17436" y="15018"/>
                    </a:lnTo>
                    <a:cubicBezTo>
                      <a:pt x="17409" y="15023"/>
                      <a:pt x="17382" y="15020"/>
                      <a:pt x="17358" y="15008"/>
                    </a:cubicBezTo>
                    <a:cubicBezTo>
                      <a:pt x="17303" y="14984"/>
                      <a:pt x="17265" y="14924"/>
                      <a:pt x="17262" y="14857"/>
                    </a:cubicBezTo>
                    <a:cubicBezTo>
                      <a:pt x="17265" y="14804"/>
                      <a:pt x="17277" y="14752"/>
                      <a:pt x="17296" y="14704"/>
                    </a:cubicBezTo>
                    <a:cubicBezTo>
                      <a:pt x="17318" y="14649"/>
                      <a:pt x="17350" y="14599"/>
                      <a:pt x="17390" y="14559"/>
                    </a:cubicBezTo>
                    <a:lnTo>
                      <a:pt x="17402" y="14408"/>
                    </a:lnTo>
                    <a:lnTo>
                      <a:pt x="17350" y="14299"/>
                    </a:lnTo>
                    <a:lnTo>
                      <a:pt x="17205" y="14265"/>
                    </a:lnTo>
                    <a:lnTo>
                      <a:pt x="17099" y="14410"/>
                    </a:lnTo>
                    <a:cubicBezTo>
                      <a:pt x="17077" y="14469"/>
                      <a:pt x="17043" y="14522"/>
                      <a:pt x="17001" y="14563"/>
                    </a:cubicBezTo>
                    <a:cubicBezTo>
                      <a:pt x="16963" y="14600"/>
                      <a:pt x="16919" y="14627"/>
                      <a:pt x="16872" y="14644"/>
                    </a:cubicBezTo>
                    <a:lnTo>
                      <a:pt x="16764" y="14827"/>
                    </a:lnTo>
                    <a:lnTo>
                      <a:pt x="16758" y="14963"/>
                    </a:lnTo>
                    <a:lnTo>
                      <a:pt x="16816" y="15102"/>
                    </a:lnTo>
                    <a:lnTo>
                      <a:pt x="16917" y="15189"/>
                    </a:lnTo>
                    <a:lnTo>
                      <a:pt x="16995" y="15259"/>
                    </a:lnTo>
                    <a:lnTo>
                      <a:pt x="17164" y="15392"/>
                    </a:lnTo>
                    <a:lnTo>
                      <a:pt x="17290" y="15494"/>
                    </a:lnTo>
                    <a:lnTo>
                      <a:pt x="17357" y="15555"/>
                    </a:lnTo>
                    <a:lnTo>
                      <a:pt x="17423" y="15686"/>
                    </a:lnTo>
                    <a:lnTo>
                      <a:pt x="17495" y="15781"/>
                    </a:lnTo>
                    <a:lnTo>
                      <a:pt x="17557" y="15857"/>
                    </a:lnTo>
                    <a:lnTo>
                      <a:pt x="17611" y="15968"/>
                    </a:lnTo>
                    <a:lnTo>
                      <a:pt x="17617" y="16099"/>
                    </a:lnTo>
                    <a:lnTo>
                      <a:pt x="17637" y="16277"/>
                    </a:lnTo>
                    <a:lnTo>
                      <a:pt x="17613" y="16444"/>
                    </a:lnTo>
                    <a:lnTo>
                      <a:pt x="17583" y="16550"/>
                    </a:lnTo>
                    <a:lnTo>
                      <a:pt x="17433" y="16695"/>
                    </a:lnTo>
                    <a:lnTo>
                      <a:pt x="17264" y="16800"/>
                    </a:lnTo>
                    <a:lnTo>
                      <a:pt x="17168" y="16910"/>
                    </a:lnTo>
                    <a:cubicBezTo>
                      <a:pt x="17158" y="16955"/>
                      <a:pt x="17146" y="16999"/>
                      <a:pt x="17134" y="17042"/>
                    </a:cubicBezTo>
                    <a:cubicBezTo>
                      <a:pt x="17110" y="17127"/>
                      <a:pt x="17082" y="17210"/>
                      <a:pt x="17050" y="17292"/>
                    </a:cubicBezTo>
                    <a:lnTo>
                      <a:pt x="16971" y="17416"/>
                    </a:lnTo>
                    <a:lnTo>
                      <a:pt x="16887" y="17476"/>
                    </a:lnTo>
                    <a:lnTo>
                      <a:pt x="16831" y="17382"/>
                    </a:lnTo>
                    <a:cubicBezTo>
                      <a:pt x="16842" y="17347"/>
                      <a:pt x="16850" y="17310"/>
                      <a:pt x="16855" y="17273"/>
                    </a:cubicBezTo>
                    <a:cubicBezTo>
                      <a:pt x="16863" y="17213"/>
                      <a:pt x="16863" y="17153"/>
                      <a:pt x="16855" y="17093"/>
                    </a:cubicBezTo>
                    <a:lnTo>
                      <a:pt x="16716" y="17130"/>
                    </a:lnTo>
                    <a:cubicBezTo>
                      <a:pt x="16720" y="17165"/>
                      <a:pt x="16703" y="17199"/>
                      <a:pt x="16674" y="17213"/>
                    </a:cubicBezTo>
                    <a:cubicBezTo>
                      <a:pt x="16638" y="17230"/>
                      <a:pt x="16597" y="17212"/>
                      <a:pt x="16581" y="17171"/>
                    </a:cubicBezTo>
                    <a:lnTo>
                      <a:pt x="16484" y="17088"/>
                    </a:lnTo>
                    <a:lnTo>
                      <a:pt x="16420" y="16906"/>
                    </a:lnTo>
                    <a:lnTo>
                      <a:pt x="16345" y="16885"/>
                    </a:lnTo>
                    <a:lnTo>
                      <a:pt x="16272" y="16837"/>
                    </a:lnTo>
                    <a:cubicBezTo>
                      <a:pt x="16239" y="16823"/>
                      <a:pt x="16205" y="16811"/>
                      <a:pt x="16170" y="16802"/>
                    </a:cubicBezTo>
                    <a:cubicBezTo>
                      <a:pt x="16116" y="16788"/>
                      <a:pt x="16061" y="16781"/>
                      <a:pt x="16005" y="16781"/>
                    </a:cubicBezTo>
                    <a:cubicBezTo>
                      <a:pt x="15991" y="16748"/>
                      <a:pt x="15965" y="16723"/>
                      <a:pt x="15934" y="16714"/>
                    </a:cubicBezTo>
                    <a:cubicBezTo>
                      <a:pt x="15886" y="16700"/>
                      <a:pt x="15835" y="16726"/>
                      <a:pt x="15811" y="16776"/>
                    </a:cubicBezTo>
                    <a:lnTo>
                      <a:pt x="15872" y="16973"/>
                    </a:lnTo>
                    <a:cubicBezTo>
                      <a:pt x="15869" y="17007"/>
                      <a:pt x="15863" y="17041"/>
                      <a:pt x="15854" y="17074"/>
                    </a:cubicBezTo>
                    <a:cubicBezTo>
                      <a:pt x="15840" y="17130"/>
                      <a:pt x="15819" y="17183"/>
                      <a:pt x="15792" y="17232"/>
                    </a:cubicBezTo>
                    <a:lnTo>
                      <a:pt x="15763" y="17357"/>
                    </a:lnTo>
                    <a:lnTo>
                      <a:pt x="15740" y="17479"/>
                    </a:lnTo>
                    <a:lnTo>
                      <a:pt x="15788" y="17534"/>
                    </a:lnTo>
                    <a:lnTo>
                      <a:pt x="15856" y="17571"/>
                    </a:lnTo>
                    <a:lnTo>
                      <a:pt x="15904" y="17640"/>
                    </a:lnTo>
                    <a:lnTo>
                      <a:pt x="16048" y="17874"/>
                    </a:lnTo>
                    <a:lnTo>
                      <a:pt x="16109" y="17999"/>
                    </a:lnTo>
                    <a:lnTo>
                      <a:pt x="16227" y="17999"/>
                    </a:lnTo>
                    <a:lnTo>
                      <a:pt x="16289" y="17992"/>
                    </a:lnTo>
                    <a:lnTo>
                      <a:pt x="16383" y="18054"/>
                    </a:lnTo>
                    <a:lnTo>
                      <a:pt x="16450" y="18110"/>
                    </a:lnTo>
                    <a:lnTo>
                      <a:pt x="16524" y="18154"/>
                    </a:lnTo>
                    <a:lnTo>
                      <a:pt x="16592" y="18218"/>
                    </a:lnTo>
                    <a:lnTo>
                      <a:pt x="16628" y="18311"/>
                    </a:lnTo>
                    <a:lnTo>
                      <a:pt x="16662" y="18452"/>
                    </a:lnTo>
                    <a:lnTo>
                      <a:pt x="16732" y="18566"/>
                    </a:lnTo>
                    <a:lnTo>
                      <a:pt x="16780" y="18628"/>
                    </a:lnTo>
                    <a:lnTo>
                      <a:pt x="16815" y="18695"/>
                    </a:lnTo>
                    <a:lnTo>
                      <a:pt x="16927" y="18920"/>
                    </a:lnTo>
                    <a:lnTo>
                      <a:pt x="16981" y="18961"/>
                    </a:lnTo>
                    <a:lnTo>
                      <a:pt x="16965" y="19077"/>
                    </a:lnTo>
                    <a:lnTo>
                      <a:pt x="16973" y="19201"/>
                    </a:lnTo>
                    <a:lnTo>
                      <a:pt x="16903" y="19278"/>
                    </a:lnTo>
                    <a:cubicBezTo>
                      <a:pt x="16882" y="19321"/>
                      <a:pt x="16837" y="19340"/>
                      <a:pt x="16796" y="19323"/>
                    </a:cubicBezTo>
                    <a:cubicBezTo>
                      <a:pt x="16774" y="19314"/>
                      <a:pt x="16756" y="19296"/>
                      <a:pt x="16746" y="19273"/>
                    </a:cubicBezTo>
                    <a:cubicBezTo>
                      <a:pt x="16736" y="19250"/>
                      <a:pt x="16733" y="19223"/>
                      <a:pt x="16740" y="19196"/>
                    </a:cubicBezTo>
                    <a:lnTo>
                      <a:pt x="16722" y="19351"/>
                    </a:lnTo>
                    <a:lnTo>
                      <a:pt x="16764" y="19424"/>
                    </a:lnTo>
                    <a:lnTo>
                      <a:pt x="16881" y="19424"/>
                    </a:lnTo>
                    <a:lnTo>
                      <a:pt x="16939" y="19512"/>
                    </a:lnTo>
                    <a:lnTo>
                      <a:pt x="16985" y="19572"/>
                    </a:lnTo>
                    <a:lnTo>
                      <a:pt x="17053" y="19471"/>
                    </a:lnTo>
                    <a:lnTo>
                      <a:pt x="17192" y="19424"/>
                    </a:lnTo>
                    <a:lnTo>
                      <a:pt x="17240" y="19524"/>
                    </a:lnTo>
                    <a:lnTo>
                      <a:pt x="17380" y="19549"/>
                    </a:lnTo>
                    <a:lnTo>
                      <a:pt x="17456" y="19452"/>
                    </a:lnTo>
                    <a:cubicBezTo>
                      <a:pt x="17476" y="19409"/>
                      <a:pt x="17517" y="19384"/>
                      <a:pt x="17559" y="19389"/>
                    </a:cubicBezTo>
                    <a:cubicBezTo>
                      <a:pt x="17608" y="19395"/>
                      <a:pt x="17647" y="19439"/>
                      <a:pt x="17653" y="19496"/>
                    </a:cubicBezTo>
                    <a:lnTo>
                      <a:pt x="17540" y="19602"/>
                    </a:lnTo>
                    <a:lnTo>
                      <a:pt x="17332" y="19651"/>
                    </a:lnTo>
                    <a:lnTo>
                      <a:pt x="17249" y="19678"/>
                    </a:lnTo>
                    <a:cubicBezTo>
                      <a:pt x="17248" y="19715"/>
                      <a:pt x="17246" y="19752"/>
                      <a:pt x="17243" y="19789"/>
                    </a:cubicBezTo>
                    <a:cubicBezTo>
                      <a:pt x="17239" y="19830"/>
                      <a:pt x="17233" y="19870"/>
                      <a:pt x="17224" y="19910"/>
                    </a:cubicBezTo>
                    <a:cubicBezTo>
                      <a:pt x="17200" y="19939"/>
                      <a:pt x="17182" y="19976"/>
                      <a:pt x="17175" y="20016"/>
                    </a:cubicBezTo>
                    <a:cubicBezTo>
                      <a:pt x="17167" y="20055"/>
                      <a:pt x="17168" y="20096"/>
                      <a:pt x="17179" y="20134"/>
                    </a:cubicBezTo>
                    <a:cubicBezTo>
                      <a:pt x="17194" y="20153"/>
                      <a:pt x="17215" y="20164"/>
                      <a:pt x="17237" y="20166"/>
                    </a:cubicBezTo>
                    <a:cubicBezTo>
                      <a:pt x="17273" y="20170"/>
                      <a:pt x="17306" y="20148"/>
                      <a:pt x="17339" y="20132"/>
                    </a:cubicBezTo>
                    <a:cubicBezTo>
                      <a:pt x="17390" y="20106"/>
                      <a:pt x="17443" y="20090"/>
                      <a:pt x="17498" y="20085"/>
                    </a:cubicBezTo>
                    <a:lnTo>
                      <a:pt x="17633" y="20097"/>
                    </a:lnTo>
                    <a:lnTo>
                      <a:pt x="17739" y="20097"/>
                    </a:lnTo>
                    <a:lnTo>
                      <a:pt x="17853" y="20055"/>
                    </a:lnTo>
                    <a:lnTo>
                      <a:pt x="17928" y="20016"/>
                    </a:lnTo>
                    <a:lnTo>
                      <a:pt x="18088" y="19882"/>
                    </a:lnTo>
                    <a:lnTo>
                      <a:pt x="18190" y="19861"/>
                    </a:lnTo>
                    <a:lnTo>
                      <a:pt x="18338" y="19813"/>
                    </a:lnTo>
                    <a:lnTo>
                      <a:pt x="18437" y="19787"/>
                    </a:lnTo>
                    <a:lnTo>
                      <a:pt x="18586" y="19718"/>
                    </a:lnTo>
                    <a:lnTo>
                      <a:pt x="18676" y="19738"/>
                    </a:lnTo>
                    <a:lnTo>
                      <a:pt x="18731" y="19812"/>
                    </a:lnTo>
                    <a:lnTo>
                      <a:pt x="18828" y="19784"/>
                    </a:lnTo>
                    <a:lnTo>
                      <a:pt x="18946" y="19749"/>
                    </a:lnTo>
                    <a:lnTo>
                      <a:pt x="19089" y="19668"/>
                    </a:lnTo>
                    <a:lnTo>
                      <a:pt x="19189" y="19585"/>
                    </a:lnTo>
                    <a:lnTo>
                      <a:pt x="19342" y="19469"/>
                    </a:lnTo>
                    <a:lnTo>
                      <a:pt x="19486" y="19425"/>
                    </a:lnTo>
                    <a:lnTo>
                      <a:pt x="19602" y="19377"/>
                    </a:lnTo>
                    <a:lnTo>
                      <a:pt x="19649" y="19317"/>
                    </a:lnTo>
                    <a:lnTo>
                      <a:pt x="19713" y="19254"/>
                    </a:lnTo>
                    <a:lnTo>
                      <a:pt x="19775" y="19215"/>
                    </a:lnTo>
                    <a:lnTo>
                      <a:pt x="19939" y="19129"/>
                    </a:lnTo>
                    <a:lnTo>
                      <a:pt x="19999" y="19053"/>
                    </a:lnTo>
                    <a:lnTo>
                      <a:pt x="20069" y="18977"/>
                    </a:lnTo>
                    <a:cubicBezTo>
                      <a:pt x="20101" y="18956"/>
                      <a:pt x="20134" y="18937"/>
                      <a:pt x="20167" y="18919"/>
                    </a:cubicBezTo>
                    <a:cubicBezTo>
                      <a:pt x="20238" y="18881"/>
                      <a:pt x="20311" y="18849"/>
                      <a:pt x="20386" y="18824"/>
                    </a:cubicBezTo>
                    <a:lnTo>
                      <a:pt x="20450" y="18785"/>
                    </a:lnTo>
                    <a:lnTo>
                      <a:pt x="20516" y="18669"/>
                    </a:lnTo>
                    <a:cubicBezTo>
                      <a:pt x="20515" y="18643"/>
                      <a:pt x="20519" y="18617"/>
                      <a:pt x="20528" y="18593"/>
                    </a:cubicBezTo>
                    <a:cubicBezTo>
                      <a:pt x="20549" y="18541"/>
                      <a:pt x="20591" y="18504"/>
                      <a:pt x="20641" y="18496"/>
                    </a:cubicBezTo>
                    <a:cubicBezTo>
                      <a:pt x="20669" y="18494"/>
                      <a:pt x="20697" y="18487"/>
                      <a:pt x="20723" y="18475"/>
                    </a:cubicBezTo>
                    <a:cubicBezTo>
                      <a:pt x="20775" y="18452"/>
                      <a:pt x="20819" y="18410"/>
                      <a:pt x="20850" y="18357"/>
                    </a:cubicBezTo>
                    <a:lnTo>
                      <a:pt x="20910" y="18315"/>
                    </a:lnTo>
                    <a:lnTo>
                      <a:pt x="20982" y="18211"/>
                    </a:lnTo>
                    <a:lnTo>
                      <a:pt x="21046" y="18112"/>
                    </a:lnTo>
                    <a:cubicBezTo>
                      <a:pt x="21062" y="18061"/>
                      <a:pt x="21082" y="18012"/>
                      <a:pt x="21106" y="17966"/>
                    </a:cubicBezTo>
                    <a:cubicBezTo>
                      <a:pt x="21136" y="17909"/>
                      <a:pt x="21173" y="17857"/>
                      <a:pt x="21214" y="17811"/>
                    </a:cubicBezTo>
                    <a:lnTo>
                      <a:pt x="21331" y="17756"/>
                    </a:lnTo>
                    <a:lnTo>
                      <a:pt x="21303" y="17850"/>
                    </a:lnTo>
                    <a:cubicBezTo>
                      <a:pt x="21282" y="17880"/>
                      <a:pt x="21261" y="17910"/>
                      <a:pt x="21240" y="17941"/>
                    </a:cubicBezTo>
                    <a:cubicBezTo>
                      <a:pt x="21206" y="17991"/>
                      <a:pt x="21173" y="18042"/>
                      <a:pt x="21140" y="18093"/>
                    </a:cubicBezTo>
                    <a:cubicBezTo>
                      <a:pt x="21111" y="18137"/>
                      <a:pt x="21081" y="18180"/>
                      <a:pt x="21049" y="18221"/>
                    </a:cubicBezTo>
                    <a:cubicBezTo>
                      <a:pt x="20946" y="18353"/>
                      <a:pt x="20827" y="18468"/>
                      <a:pt x="20695" y="18561"/>
                    </a:cubicBezTo>
                    <a:lnTo>
                      <a:pt x="20598" y="18658"/>
                    </a:lnTo>
                    <a:cubicBezTo>
                      <a:pt x="20607" y="18693"/>
                      <a:pt x="20609" y="18730"/>
                      <a:pt x="20604" y="18766"/>
                    </a:cubicBezTo>
                    <a:cubicBezTo>
                      <a:pt x="20588" y="18879"/>
                      <a:pt x="20510" y="18966"/>
                      <a:pt x="20411" y="18979"/>
                    </a:cubicBezTo>
                    <a:cubicBezTo>
                      <a:pt x="20376" y="19034"/>
                      <a:pt x="20343" y="19091"/>
                      <a:pt x="20311" y="19148"/>
                    </a:cubicBezTo>
                    <a:cubicBezTo>
                      <a:pt x="20282" y="19202"/>
                      <a:pt x="20253" y="19256"/>
                      <a:pt x="20215" y="19301"/>
                    </a:cubicBezTo>
                    <a:cubicBezTo>
                      <a:pt x="20184" y="19336"/>
                      <a:pt x="20148" y="19363"/>
                      <a:pt x="20108" y="19382"/>
                    </a:cubicBezTo>
                    <a:lnTo>
                      <a:pt x="19940" y="19354"/>
                    </a:lnTo>
                    <a:lnTo>
                      <a:pt x="20080" y="19165"/>
                    </a:lnTo>
                    <a:lnTo>
                      <a:pt x="20174" y="19137"/>
                    </a:lnTo>
                    <a:lnTo>
                      <a:pt x="20262" y="19012"/>
                    </a:lnTo>
                    <a:lnTo>
                      <a:pt x="20148" y="19047"/>
                    </a:lnTo>
                    <a:lnTo>
                      <a:pt x="20078" y="19082"/>
                    </a:lnTo>
                    <a:lnTo>
                      <a:pt x="19988" y="19179"/>
                    </a:lnTo>
                    <a:cubicBezTo>
                      <a:pt x="19967" y="19209"/>
                      <a:pt x="19943" y="19237"/>
                      <a:pt x="19916" y="19262"/>
                    </a:cubicBezTo>
                    <a:cubicBezTo>
                      <a:pt x="19878" y="19297"/>
                      <a:pt x="19835" y="19324"/>
                      <a:pt x="19791" y="19350"/>
                    </a:cubicBezTo>
                    <a:cubicBezTo>
                      <a:pt x="19751" y="19374"/>
                      <a:pt x="19711" y="19397"/>
                      <a:pt x="19671" y="19419"/>
                    </a:cubicBezTo>
                    <a:lnTo>
                      <a:pt x="19578" y="19463"/>
                    </a:lnTo>
                    <a:lnTo>
                      <a:pt x="19444" y="19530"/>
                    </a:lnTo>
                    <a:lnTo>
                      <a:pt x="19322" y="19620"/>
                    </a:lnTo>
                    <a:cubicBezTo>
                      <a:pt x="19275" y="19676"/>
                      <a:pt x="19222" y="19724"/>
                      <a:pt x="19165" y="19763"/>
                    </a:cubicBezTo>
                    <a:cubicBezTo>
                      <a:pt x="19107" y="19803"/>
                      <a:pt x="19045" y="19833"/>
                      <a:pt x="18980" y="19854"/>
                    </a:cubicBezTo>
                    <a:cubicBezTo>
                      <a:pt x="18942" y="19865"/>
                      <a:pt x="18904" y="19876"/>
                      <a:pt x="18866" y="19888"/>
                    </a:cubicBezTo>
                    <a:cubicBezTo>
                      <a:pt x="18783" y="19914"/>
                      <a:pt x="18699" y="19940"/>
                      <a:pt x="18617" y="19969"/>
                    </a:cubicBezTo>
                    <a:cubicBezTo>
                      <a:pt x="18571" y="19992"/>
                      <a:pt x="18524" y="20013"/>
                      <a:pt x="18476" y="20034"/>
                    </a:cubicBezTo>
                    <a:cubicBezTo>
                      <a:pt x="18431" y="20053"/>
                      <a:pt x="18386" y="20070"/>
                      <a:pt x="18340" y="20087"/>
                    </a:cubicBezTo>
                    <a:cubicBezTo>
                      <a:pt x="18309" y="20102"/>
                      <a:pt x="18278" y="20117"/>
                      <a:pt x="18247" y="20133"/>
                    </a:cubicBezTo>
                    <a:cubicBezTo>
                      <a:pt x="18182" y="20167"/>
                      <a:pt x="18117" y="20203"/>
                      <a:pt x="18053" y="20242"/>
                    </a:cubicBezTo>
                    <a:lnTo>
                      <a:pt x="17728" y="20325"/>
                    </a:lnTo>
                    <a:lnTo>
                      <a:pt x="17372" y="20415"/>
                    </a:lnTo>
                    <a:cubicBezTo>
                      <a:pt x="17344" y="20407"/>
                      <a:pt x="17315" y="20409"/>
                      <a:pt x="17288" y="20422"/>
                    </a:cubicBezTo>
                    <a:cubicBezTo>
                      <a:pt x="17235" y="20448"/>
                      <a:pt x="17202" y="20509"/>
                      <a:pt x="17204" y="20575"/>
                    </a:cubicBezTo>
                    <a:lnTo>
                      <a:pt x="17087" y="20483"/>
                    </a:lnTo>
                    <a:cubicBezTo>
                      <a:pt x="17061" y="20489"/>
                      <a:pt x="17034" y="20475"/>
                      <a:pt x="17021" y="20448"/>
                    </a:cubicBezTo>
                    <a:cubicBezTo>
                      <a:pt x="16997" y="20396"/>
                      <a:pt x="17028" y="20333"/>
                      <a:pt x="17079" y="20332"/>
                    </a:cubicBezTo>
                    <a:cubicBezTo>
                      <a:pt x="17065" y="20293"/>
                      <a:pt x="17036" y="20263"/>
                      <a:pt x="17001" y="20249"/>
                    </a:cubicBezTo>
                    <a:cubicBezTo>
                      <a:pt x="16951" y="20230"/>
                      <a:pt x="16897" y="20245"/>
                      <a:pt x="16861" y="20288"/>
                    </a:cubicBezTo>
                    <a:lnTo>
                      <a:pt x="16748" y="20281"/>
                    </a:lnTo>
                    <a:lnTo>
                      <a:pt x="16402" y="20084"/>
                    </a:lnTo>
                    <a:cubicBezTo>
                      <a:pt x="16357" y="20073"/>
                      <a:pt x="16314" y="20050"/>
                      <a:pt x="16279" y="20015"/>
                    </a:cubicBezTo>
                    <a:cubicBezTo>
                      <a:pt x="16239" y="19977"/>
                      <a:pt x="16209" y="19928"/>
                      <a:pt x="16192" y="19872"/>
                    </a:cubicBezTo>
                    <a:lnTo>
                      <a:pt x="16066" y="19698"/>
                    </a:lnTo>
                    <a:lnTo>
                      <a:pt x="15915" y="19517"/>
                    </a:lnTo>
                    <a:lnTo>
                      <a:pt x="15785" y="19421"/>
                    </a:lnTo>
                    <a:lnTo>
                      <a:pt x="15762" y="19360"/>
                    </a:lnTo>
                    <a:lnTo>
                      <a:pt x="15647" y="19258"/>
                    </a:lnTo>
                    <a:lnTo>
                      <a:pt x="15574" y="19232"/>
                    </a:lnTo>
                    <a:lnTo>
                      <a:pt x="15482" y="19232"/>
                    </a:lnTo>
                    <a:lnTo>
                      <a:pt x="15415" y="19294"/>
                    </a:lnTo>
                    <a:lnTo>
                      <a:pt x="15421" y="19158"/>
                    </a:lnTo>
                    <a:lnTo>
                      <a:pt x="15404" y="19068"/>
                    </a:lnTo>
                    <a:lnTo>
                      <a:pt x="15229" y="19019"/>
                    </a:lnTo>
                    <a:lnTo>
                      <a:pt x="15095" y="18950"/>
                    </a:lnTo>
                    <a:lnTo>
                      <a:pt x="15050" y="18841"/>
                    </a:lnTo>
                    <a:lnTo>
                      <a:pt x="14913" y="18702"/>
                    </a:lnTo>
                    <a:lnTo>
                      <a:pt x="14922" y="18563"/>
                    </a:lnTo>
                    <a:cubicBezTo>
                      <a:pt x="14944" y="18547"/>
                      <a:pt x="14969" y="18536"/>
                      <a:pt x="14995" y="18533"/>
                    </a:cubicBezTo>
                    <a:cubicBezTo>
                      <a:pt x="15045" y="18527"/>
                      <a:pt x="15094" y="18547"/>
                      <a:pt x="15130" y="18586"/>
                    </a:cubicBezTo>
                    <a:lnTo>
                      <a:pt x="15250" y="18579"/>
                    </a:lnTo>
                    <a:cubicBezTo>
                      <a:pt x="15275" y="18565"/>
                      <a:pt x="15303" y="18558"/>
                      <a:pt x="15331" y="18558"/>
                    </a:cubicBezTo>
                    <a:cubicBezTo>
                      <a:pt x="15371" y="18559"/>
                      <a:pt x="15410" y="18575"/>
                      <a:pt x="15441" y="18605"/>
                    </a:cubicBezTo>
                    <a:cubicBezTo>
                      <a:pt x="15463" y="18645"/>
                      <a:pt x="15493" y="18677"/>
                      <a:pt x="15529" y="18699"/>
                    </a:cubicBezTo>
                    <a:cubicBezTo>
                      <a:pt x="15566" y="18722"/>
                      <a:pt x="15608" y="18732"/>
                      <a:pt x="15648" y="18746"/>
                    </a:cubicBezTo>
                    <a:cubicBezTo>
                      <a:pt x="15700" y="18763"/>
                      <a:pt x="15751" y="18785"/>
                      <a:pt x="15800" y="18813"/>
                    </a:cubicBezTo>
                    <a:lnTo>
                      <a:pt x="15933" y="18847"/>
                    </a:lnTo>
                    <a:lnTo>
                      <a:pt x="16015" y="18921"/>
                    </a:lnTo>
                    <a:lnTo>
                      <a:pt x="16117" y="18979"/>
                    </a:lnTo>
                    <a:lnTo>
                      <a:pt x="16310" y="18979"/>
                    </a:lnTo>
                    <a:cubicBezTo>
                      <a:pt x="16320" y="18986"/>
                      <a:pt x="16331" y="18992"/>
                      <a:pt x="16342" y="18996"/>
                    </a:cubicBezTo>
                    <a:cubicBezTo>
                      <a:pt x="16366" y="19006"/>
                      <a:pt x="16392" y="19009"/>
                      <a:pt x="16417" y="19014"/>
                    </a:cubicBezTo>
                    <a:cubicBezTo>
                      <a:pt x="16466" y="19024"/>
                      <a:pt x="16514" y="19042"/>
                      <a:pt x="16559" y="19067"/>
                    </a:cubicBezTo>
                    <a:lnTo>
                      <a:pt x="16667" y="19019"/>
                    </a:lnTo>
                    <a:lnTo>
                      <a:pt x="16539" y="18952"/>
                    </a:lnTo>
                    <a:lnTo>
                      <a:pt x="16313" y="18910"/>
                    </a:lnTo>
                    <a:cubicBezTo>
                      <a:pt x="16263" y="18924"/>
                      <a:pt x="16210" y="18899"/>
                      <a:pt x="16184" y="18848"/>
                    </a:cubicBezTo>
                    <a:cubicBezTo>
                      <a:pt x="16164" y="18807"/>
                      <a:pt x="16164" y="18757"/>
                      <a:pt x="16184" y="18716"/>
                    </a:cubicBezTo>
                    <a:lnTo>
                      <a:pt x="16129" y="18671"/>
                    </a:lnTo>
                    <a:lnTo>
                      <a:pt x="16092" y="18488"/>
                    </a:lnTo>
                    <a:lnTo>
                      <a:pt x="16068" y="18412"/>
                    </a:lnTo>
                    <a:lnTo>
                      <a:pt x="15974" y="18266"/>
                    </a:lnTo>
                    <a:cubicBezTo>
                      <a:pt x="15960" y="18231"/>
                      <a:pt x="15942" y="18198"/>
                      <a:pt x="15920" y="18169"/>
                    </a:cubicBezTo>
                    <a:cubicBezTo>
                      <a:pt x="15869" y="18102"/>
                      <a:pt x="15800" y="18057"/>
                      <a:pt x="15725" y="18041"/>
                    </a:cubicBezTo>
                    <a:lnTo>
                      <a:pt x="15635" y="18014"/>
                    </a:lnTo>
                    <a:lnTo>
                      <a:pt x="15589" y="17891"/>
                    </a:lnTo>
                    <a:lnTo>
                      <a:pt x="15546" y="17748"/>
                    </a:lnTo>
                    <a:cubicBezTo>
                      <a:pt x="15546" y="17677"/>
                      <a:pt x="15546" y="17606"/>
                      <a:pt x="15546" y="17535"/>
                    </a:cubicBezTo>
                    <a:cubicBezTo>
                      <a:pt x="15546" y="17477"/>
                      <a:pt x="15546" y="17419"/>
                      <a:pt x="15546" y="17362"/>
                    </a:cubicBezTo>
                    <a:lnTo>
                      <a:pt x="15490" y="17248"/>
                    </a:lnTo>
                    <a:lnTo>
                      <a:pt x="15426" y="17149"/>
                    </a:lnTo>
                    <a:lnTo>
                      <a:pt x="15420" y="17056"/>
                    </a:lnTo>
                    <a:cubicBezTo>
                      <a:pt x="15443" y="17028"/>
                      <a:pt x="15460" y="16993"/>
                      <a:pt x="15468" y="16955"/>
                    </a:cubicBezTo>
                    <a:cubicBezTo>
                      <a:pt x="15479" y="16897"/>
                      <a:pt x="15471" y="16837"/>
                      <a:pt x="15456" y="16781"/>
                    </a:cubicBezTo>
                    <a:cubicBezTo>
                      <a:pt x="15434" y="16699"/>
                      <a:pt x="15398" y="16622"/>
                      <a:pt x="15365" y="16545"/>
                    </a:cubicBezTo>
                    <a:cubicBezTo>
                      <a:pt x="15338" y="16481"/>
                      <a:pt x="15312" y="16416"/>
                      <a:pt x="15287" y="16351"/>
                    </a:cubicBezTo>
                    <a:lnTo>
                      <a:pt x="15233" y="16185"/>
                    </a:lnTo>
                    <a:lnTo>
                      <a:pt x="15175" y="16127"/>
                    </a:lnTo>
                    <a:cubicBezTo>
                      <a:pt x="15141" y="16135"/>
                      <a:pt x="15110" y="16151"/>
                      <a:pt x="15082" y="16173"/>
                    </a:cubicBezTo>
                    <a:cubicBezTo>
                      <a:pt x="15049" y="16200"/>
                      <a:pt x="15022" y="16236"/>
                      <a:pt x="15004" y="16278"/>
                    </a:cubicBezTo>
                    <a:lnTo>
                      <a:pt x="14928" y="16337"/>
                    </a:lnTo>
                    <a:lnTo>
                      <a:pt x="14836" y="16416"/>
                    </a:lnTo>
                    <a:lnTo>
                      <a:pt x="14697" y="16436"/>
                    </a:lnTo>
                    <a:lnTo>
                      <a:pt x="14625" y="16429"/>
                    </a:lnTo>
                    <a:lnTo>
                      <a:pt x="14591" y="16219"/>
                    </a:lnTo>
                    <a:lnTo>
                      <a:pt x="14593" y="16108"/>
                    </a:lnTo>
                    <a:lnTo>
                      <a:pt x="14563" y="15944"/>
                    </a:lnTo>
                    <a:lnTo>
                      <a:pt x="14495" y="15830"/>
                    </a:lnTo>
                    <a:lnTo>
                      <a:pt x="14410" y="15736"/>
                    </a:lnTo>
                    <a:lnTo>
                      <a:pt x="14181" y="15569"/>
                    </a:lnTo>
                    <a:cubicBezTo>
                      <a:pt x="14143" y="15549"/>
                      <a:pt x="14110" y="15518"/>
                      <a:pt x="14084" y="15479"/>
                    </a:cubicBezTo>
                    <a:cubicBezTo>
                      <a:pt x="14040" y="15412"/>
                      <a:pt x="14022" y="15326"/>
                      <a:pt x="14034" y="15243"/>
                    </a:cubicBezTo>
                    <a:cubicBezTo>
                      <a:pt x="14035" y="15188"/>
                      <a:pt x="14019" y="15134"/>
                      <a:pt x="13989" y="15090"/>
                    </a:cubicBezTo>
                    <a:cubicBezTo>
                      <a:pt x="13954" y="15039"/>
                      <a:pt x="13903" y="15006"/>
                      <a:pt x="13847" y="14998"/>
                    </a:cubicBezTo>
                    <a:lnTo>
                      <a:pt x="13762" y="15095"/>
                    </a:lnTo>
                    <a:cubicBezTo>
                      <a:pt x="13736" y="15117"/>
                      <a:pt x="13710" y="15138"/>
                      <a:pt x="13683" y="15158"/>
                    </a:cubicBezTo>
                    <a:cubicBezTo>
                      <a:pt x="13641" y="15188"/>
                      <a:pt x="13598" y="15217"/>
                      <a:pt x="13554" y="15243"/>
                    </a:cubicBezTo>
                    <a:lnTo>
                      <a:pt x="13393" y="15305"/>
                    </a:lnTo>
                    <a:lnTo>
                      <a:pt x="13262" y="15351"/>
                    </a:lnTo>
                    <a:lnTo>
                      <a:pt x="13126" y="15337"/>
                    </a:lnTo>
                    <a:lnTo>
                      <a:pt x="13009" y="15358"/>
                    </a:lnTo>
                    <a:lnTo>
                      <a:pt x="12999" y="15465"/>
                    </a:lnTo>
                    <a:cubicBezTo>
                      <a:pt x="12993" y="15508"/>
                      <a:pt x="12981" y="15550"/>
                      <a:pt x="12962" y="15587"/>
                    </a:cubicBezTo>
                    <a:cubicBezTo>
                      <a:pt x="12930" y="15652"/>
                      <a:pt x="12881" y="15704"/>
                      <a:pt x="12823" y="15736"/>
                    </a:cubicBezTo>
                    <a:lnTo>
                      <a:pt x="12743" y="15796"/>
                    </a:lnTo>
                    <a:cubicBezTo>
                      <a:pt x="12724" y="15835"/>
                      <a:pt x="12701" y="15872"/>
                      <a:pt x="12675" y="15907"/>
                    </a:cubicBezTo>
                    <a:cubicBezTo>
                      <a:pt x="12628" y="15970"/>
                      <a:pt x="12572" y="16022"/>
                      <a:pt x="12518" y="16078"/>
                    </a:cubicBezTo>
                    <a:cubicBezTo>
                      <a:pt x="12477" y="16120"/>
                      <a:pt x="12437" y="16164"/>
                      <a:pt x="12399" y="16210"/>
                    </a:cubicBezTo>
                    <a:cubicBezTo>
                      <a:pt x="12372" y="16241"/>
                      <a:pt x="12343" y="16269"/>
                      <a:pt x="12311" y="16293"/>
                    </a:cubicBezTo>
                    <a:cubicBezTo>
                      <a:pt x="12277" y="16318"/>
                      <a:pt x="12240" y="16338"/>
                      <a:pt x="12202" y="16353"/>
                    </a:cubicBezTo>
                    <a:cubicBezTo>
                      <a:pt x="12152" y="16366"/>
                      <a:pt x="12105" y="16390"/>
                      <a:pt x="12063" y="16423"/>
                    </a:cubicBezTo>
                    <a:cubicBezTo>
                      <a:pt x="12018" y="16458"/>
                      <a:pt x="11980" y="16503"/>
                      <a:pt x="11950" y="16555"/>
                    </a:cubicBezTo>
                    <a:cubicBezTo>
                      <a:pt x="11893" y="16590"/>
                      <a:pt x="11836" y="16626"/>
                      <a:pt x="11779" y="16663"/>
                    </a:cubicBezTo>
                    <a:cubicBezTo>
                      <a:pt x="11737" y="16691"/>
                      <a:pt x="11695" y="16718"/>
                      <a:pt x="11653" y="16746"/>
                    </a:cubicBezTo>
                    <a:lnTo>
                      <a:pt x="11605" y="16813"/>
                    </a:lnTo>
                    <a:lnTo>
                      <a:pt x="11600" y="16987"/>
                    </a:lnTo>
                    <a:lnTo>
                      <a:pt x="11631" y="17158"/>
                    </a:lnTo>
                    <a:lnTo>
                      <a:pt x="11635" y="17311"/>
                    </a:lnTo>
                    <a:lnTo>
                      <a:pt x="11635" y="17490"/>
                    </a:lnTo>
                    <a:lnTo>
                      <a:pt x="11601" y="17658"/>
                    </a:lnTo>
                    <a:lnTo>
                      <a:pt x="11601" y="17846"/>
                    </a:lnTo>
                    <a:lnTo>
                      <a:pt x="11545" y="17992"/>
                    </a:lnTo>
                    <a:cubicBezTo>
                      <a:pt x="11502" y="17998"/>
                      <a:pt x="11463" y="18023"/>
                      <a:pt x="11436" y="18061"/>
                    </a:cubicBezTo>
                    <a:cubicBezTo>
                      <a:pt x="11389" y="18127"/>
                      <a:pt x="11384" y="18220"/>
                      <a:pt x="11423" y="18293"/>
                    </a:cubicBezTo>
                    <a:cubicBezTo>
                      <a:pt x="11408" y="18312"/>
                      <a:pt x="11392" y="18330"/>
                      <a:pt x="11374" y="18346"/>
                    </a:cubicBezTo>
                    <a:cubicBezTo>
                      <a:pt x="11337" y="18380"/>
                      <a:pt x="11294" y="18406"/>
                      <a:pt x="11249" y="18422"/>
                    </a:cubicBezTo>
                    <a:lnTo>
                      <a:pt x="11126" y="18475"/>
                    </a:lnTo>
                    <a:lnTo>
                      <a:pt x="11059" y="18480"/>
                    </a:lnTo>
                    <a:lnTo>
                      <a:pt x="10976" y="18431"/>
                    </a:lnTo>
                    <a:lnTo>
                      <a:pt x="10881" y="18320"/>
                    </a:lnTo>
                    <a:lnTo>
                      <a:pt x="10821" y="18218"/>
                    </a:lnTo>
                    <a:lnTo>
                      <a:pt x="10773" y="18044"/>
                    </a:lnTo>
                    <a:lnTo>
                      <a:pt x="10756" y="17922"/>
                    </a:lnTo>
                    <a:lnTo>
                      <a:pt x="10676" y="17775"/>
                    </a:lnTo>
                    <a:lnTo>
                      <a:pt x="10591" y="17699"/>
                    </a:lnTo>
                    <a:lnTo>
                      <a:pt x="10518" y="17512"/>
                    </a:lnTo>
                    <a:lnTo>
                      <a:pt x="10459" y="17386"/>
                    </a:lnTo>
                    <a:lnTo>
                      <a:pt x="10429" y="17283"/>
                    </a:lnTo>
                    <a:cubicBezTo>
                      <a:pt x="10421" y="17238"/>
                      <a:pt x="10409" y="17195"/>
                      <a:pt x="10393" y="17153"/>
                    </a:cubicBezTo>
                    <a:cubicBezTo>
                      <a:pt x="10371" y="17098"/>
                      <a:pt x="10343" y="17047"/>
                      <a:pt x="10309" y="17001"/>
                    </a:cubicBezTo>
                    <a:lnTo>
                      <a:pt x="10248" y="16876"/>
                    </a:lnTo>
                    <a:lnTo>
                      <a:pt x="10194" y="16723"/>
                    </a:lnTo>
                    <a:lnTo>
                      <a:pt x="10118" y="16387"/>
                    </a:lnTo>
                    <a:lnTo>
                      <a:pt x="10118" y="16125"/>
                    </a:lnTo>
                    <a:cubicBezTo>
                      <a:pt x="10118" y="16079"/>
                      <a:pt x="10118" y="16033"/>
                      <a:pt x="10118" y="15987"/>
                    </a:cubicBezTo>
                    <a:cubicBezTo>
                      <a:pt x="10117" y="15897"/>
                      <a:pt x="10115" y="15808"/>
                      <a:pt x="10112" y="15718"/>
                    </a:cubicBezTo>
                    <a:lnTo>
                      <a:pt x="10021" y="15510"/>
                    </a:lnTo>
                    <a:lnTo>
                      <a:pt x="9917" y="15473"/>
                    </a:lnTo>
                    <a:lnTo>
                      <a:pt x="9807" y="15540"/>
                    </a:lnTo>
                    <a:lnTo>
                      <a:pt x="9702" y="15576"/>
                    </a:lnTo>
                    <a:lnTo>
                      <a:pt x="9604" y="15501"/>
                    </a:lnTo>
                    <a:lnTo>
                      <a:pt x="9518" y="15434"/>
                    </a:lnTo>
                    <a:lnTo>
                      <a:pt x="9354" y="15318"/>
                    </a:lnTo>
                    <a:lnTo>
                      <a:pt x="9312" y="15235"/>
                    </a:lnTo>
                    <a:lnTo>
                      <a:pt x="9320" y="15135"/>
                    </a:lnTo>
                    <a:lnTo>
                      <a:pt x="9349" y="15043"/>
                    </a:lnTo>
                    <a:lnTo>
                      <a:pt x="9252" y="14925"/>
                    </a:lnTo>
                    <a:cubicBezTo>
                      <a:pt x="9222" y="14896"/>
                      <a:pt x="9191" y="14869"/>
                      <a:pt x="9159" y="14844"/>
                    </a:cubicBezTo>
                    <a:cubicBezTo>
                      <a:pt x="9113" y="14807"/>
                      <a:pt x="9066" y="14774"/>
                      <a:pt x="9016" y="14744"/>
                    </a:cubicBezTo>
                    <a:lnTo>
                      <a:pt x="9004" y="14578"/>
                    </a:lnTo>
                    <a:lnTo>
                      <a:pt x="8867" y="14351"/>
                    </a:lnTo>
                    <a:lnTo>
                      <a:pt x="8718" y="14337"/>
                    </a:lnTo>
                    <a:lnTo>
                      <a:pt x="8446" y="14318"/>
                    </a:lnTo>
                    <a:lnTo>
                      <a:pt x="8237" y="14290"/>
                    </a:lnTo>
                    <a:lnTo>
                      <a:pt x="8129" y="14235"/>
                    </a:lnTo>
                    <a:lnTo>
                      <a:pt x="8021" y="14242"/>
                    </a:lnTo>
                    <a:cubicBezTo>
                      <a:pt x="7979" y="14277"/>
                      <a:pt x="7925" y="14284"/>
                      <a:pt x="7876" y="14263"/>
                    </a:cubicBezTo>
                    <a:cubicBezTo>
                      <a:pt x="7829" y="14242"/>
                      <a:pt x="7794" y="14195"/>
                      <a:pt x="7782" y="14138"/>
                    </a:cubicBezTo>
                    <a:cubicBezTo>
                      <a:pt x="7742" y="14107"/>
                      <a:pt x="7698" y="14084"/>
                      <a:pt x="7652" y="14068"/>
                    </a:cubicBezTo>
                    <a:cubicBezTo>
                      <a:pt x="7569" y="14040"/>
                      <a:pt x="7482" y="14038"/>
                      <a:pt x="7399" y="14061"/>
                    </a:cubicBezTo>
                    <a:lnTo>
                      <a:pt x="7248" y="13904"/>
                    </a:lnTo>
                    <a:lnTo>
                      <a:pt x="7291" y="13677"/>
                    </a:lnTo>
                    <a:lnTo>
                      <a:pt x="7244" y="13548"/>
                    </a:lnTo>
                    <a:lnTo>
                      <a:pt x="7098" y="13580"/>
                    </a:lnTo>
                    <a:lnTo>
                      <a:pt x="6814" y="13580"/>
                    </a:lnTo>
                    <a:lnTo>
                      <a:pt x="6626" y="13386"/>
                    </a:lnTo>
                    <a:lnTo>
                      <a:pt x="6541" y="13238"/>
                    </a:lnTo>
                    <a:cubicBezTo>
                      <a:pt x="6526" y="13193"/>
                      <a:pt x="6503" y="13152"/>
                      <a:pt x="6473" y="13118"/>
                    </a:cubicBezTo>
                    <a:cubicBezTo>
                      <a:pt x="6437" y="13076"/>
                      <a:pt x="6392" y="13046"/>
                      <a:pt x="6343" y="13030"/>
                    </a:cubicBezTo>
                    <a:cubicBezTo>
                      <a:pt x="6344" y="12983"/>
                      <a:pt x="6342" y="12936"/>
                      <a:pt x="6337" y="12889"/>
                    </a:cubicBezTo>
                    <a:cubicBezTo>
                      <a:pt x="6329" y="12807"/>
                      <a:pt x="6313" y="12726"/>
                      <a:pt x="6283" y="12651"/>
                    </a:cubicBezTo>
                    <a:cubicBezTo>
                      <a:pt x="6249" y="12563"/>
                      <a:pt x="6198" y="12485"/>
                      <a:pt x="6130" y="12429"/>
                    </a:cubicBezTo>
                    <a:cubicBezTo>
                      <a:pt x="6082" y="12389"/>
                      <a:pt x="6027" y="12361"/>
                      <a:pt x="5969" y="12348"/>
                    </a:cubicBezTo>
                    <a:lnTo>
                      <a:pt x="5954" y="12542"/>
                    </a:lnTo>
                    <a:cubicBezTo>
                      <a:pt x="5965" y="12594"/>
                      <a:pt x="5973" y="12648"/>
                      <a:pt x="5978" y="12701"/>
                    </a:cubicBezTo>
                    <a:cubicBezTo>
                      <a:pt x="5984" y="12772"/>
                      <a:pt x="5984" y="12842"/>
                      <a:pt x="5978" y="12912"/>
                    </a:cubicBezTo>
                    <a:cubicBezTo>
                      <a:pt x="6004" y="12980"/>
                      <a:pt x="6023" y="13052"/>
                      <a:pt x="6034" y="13125"/>
                    </a:cubicBezTo>
                    <a:cubicBezTo>
                      <a:pt x="6046" y="13201"/>
                      <a:pt x="6049" y="13278"/>
                      <a:pt x="6044" y="13354"/>
                    </a:cubicBezTo>
                    <a:cubicBezTo>
                      <a:pt x="6021" y="13399"/>
                      <a:pt x="6033" y="13457"/>
                      <a:pt x="6073" y="13484"/>
                    </a:cubicBezTo>
                    <a:cubicBezTo>
                      <a:pt x="6141" y="13530"/>
                      <a:pt x="6224" y="13462"/>
                      <a:pt x="6209" y="13373"/>
                    </a:cubicBezTo>
                    <a:cubicBezTo>
                      <a:pt x="6230" y="13352"/>
                      <a:pt x="6260" y="13347"/>
                      <a:pt x="6285" y="13359"/>
                    </a:cubicBezTo>
                    <a:cubicBezTo>
                      <a:pt x="6362" y="13396"/>
                      <a:pt x="6358" y="13523"/>
                      <a:pt x="6279" y="13554"/>
                    </a:cubicBezTo>
                    <a:lnTo>
                      <a:pt x="6257" y="13760"/>
                    </a:lnTo>
                    <a:lnTo>
                      <a:pt x="6330" y="13908"/>
                    </a:lnTo>
                    <a:lnTo>
                      <a:pt x="6470" y="13915"/>
                    </a:lnTo>
                    <a:lnTo>
                      <a:pt x="6606" y="13928"/>
                    </a:lnTo>
                    <a:lnTo>
                      <a:pt x="6799" y="13928"/>
                    </a:lnTo>
                    <a:cubicBezTo>
                      <a:pt x="6828" y="13893"/>
                      <a:pt x="6859" y="13860"/>
                      <a:pt x="6892" y="13829"/>
                    </a:cubicBezTo>
                    <a:cubicBezTo>
                      <a:pt x="6935" y="13787"/>
                      <a:pt x="6980" y="13750"/>
                      <a:pt x="7028" y="13717"/>
                    </a:cubicBezTo>
                    <a:lnTo>
                      <a:pt x="7153" y="13697"/>
                    </a:lnTo>
                    <a:lnTo>
                      <a:pt x="7172" y="13798"/>
                    </a:lnTo>
                    <a:lnTo>
                      <a:pt x="7108" y="13909"/>
                    </a:lnTo>
                    <a:cubicBezTo>
                      <a:pt x="7092" y="13956"/>
                      <a:pt x="7092" y="14008"/>
                      <a:pt x="7108" y="14055"/>
                    </a:cubicBezTo>
                    <a:cubicBezTo>
                      <a:pt x="7129" y="14115"/>
                      <a:pt x="7173" y="14159"/>
                      <a:pt x="7227" y="14175"/>
                    </a:cubicBezTo>
                    <a:lnTo>
                      <a:pt x="7468" y="14356"/>
                    </a:lnTo>
                    <a:lnTo>
                      <a:pt x="7490" y="14477"/>
                    </a:lnTo>
                    <a:lnTo>
                      <a:pt x="7524" y="14583"/>
                    </a:lnTo>
                    <a:cubicBezTo>
                      <a:pt x="7554" y="14623"/>
                      <a:pt x="7576" y="14671"/>
                      <a:pt x="7586" y="14722"/>
                    </a:cubicBezTo>
                    <a:cubicBezTo>
                      <a:pt x="7597" y="14771"/>
                      <a:pt x="7597" y="14823"/>
                      <a:pt x="7586" y="14873"/>
                    </a:cubicBezTo>
                    <a:lnTo>
                      <a:pt x="7532" y="14967"/>
                    </a:lnTo>
                    <a:lnTo>
                      <a:pt x="7433" y="15055"/>
                    </a:lnTo>
                    <a:lnTo>
                      <a:pt x="7433" y="15138"/>
                    </a:lnTo>
                    <a:lnTo>
                      <a:pt x="7363" y="15180"/>
                    </a:lnTo>
                    <a:lnTo>
                      <a:pt x="7303" y="15145"/>
                    </a:lnTo>
                    <a:lnTo>
                      <a:pt x="7229" y="15249"/>
                    </a:lnTo>
                    <a:lnTo>
                      <a:pt x="7223" y="15376"/>
                    </a:lnTo>
                    <a:lnTo>
                      <a:pt x="7123" y="15465"/>
                    </a:lnTo>
                    <a:lnTo>
                      <a:pt x="7038" y="15486"/>
                    </a:lnTo>
                    <a:lnTo>
                      <a:pt x="6978" y="15576"/>
                    </a:lnTo>
                    <a:lnTo>
                      <a:pt x="6918" y="15614"/>
                    </a:lnTo>
                    <a:cubicBezTo>
                      <a:pt x="6866" y="15614"/>
                      <a:pt x="6815" y="15617"/>
                      <a:pt x="6763" y="15621"/>
                    </a:cubicBezTo>
                    <a:cubicBezTo>
                      <a:pt x="6681" y="15628"/>
                      <a:pt x="6598" y="15641"/>
                      <a:pt x="6517" y="15660"/>
                    </a:cubicBezTo>
                    <a:lnTo>
                      <a:pt x="6396" y="15693"/>
                    </a:lnTo>
                    <a:lnTo>
                      <a:pt x="6267" y="15714"/>
                    </a:lnTo>
                    <a:lnTo>
                      <a:pt x="6183" y="15748"/>
                    </a:lnTo>
                    <a:lnTo>
                      <a:pt x="6093" y="15845"/>
                    </a:lnTo>
                    <a:lnTo>
                      <a:pt x="5982" y="15896"/>
                    </a:lnTo>
                    <a:lnTo>
                      <a:pt x="5844" y="15903"/>
                    </a:lnTo>
                    <a:lnTo>
                      <a:pt x="5726" y="15903"/>
                    </a:lnTo>
                    <a:cubicBezTo>
                      <a:pt x="5691" y="15908"/>
                      <a:pt x="5656" y="15915"/>
                      <a:pt x="5622" y="15924"/>
                    </a:cubicBezTo>
                    <a:cubicBezTo>
                      <a:pt x="5554" y="15941"/>
                      <a:pt x="5488" y="15964"/>
                      <a:pt x="5423" y="15993"/>
                    </a:cubicBezTo>
                    <a:cubicBezTo>
                      <a:pt x="5367" y="15995"/>
                      <a:pt x="5310" y="15992"/>
                      <a:pt x="5253" y="15986"/>
                    </a:cubicBezTo>
                    <a:cubicBezTo>
                      <a:pt x="5188" y="15980"/>
                      <a:pt x="5123" y="15968"/>
                      <a:pt x="5059" y="15952"/>
                    </a:cubicBezTo>
                    <a:lnTo>
                      <a:pt x="4827" y="15910"/>
                    </a:lnTo>
                    <a:lnTo>
                      <a:pt x="4622" y="15910"/>
                    </a:lnTo>
                    <a:lnTo>
                      <a:pt x="4537" y="15972"/>
                    </a:lnTo>
                    <a:cubicBezTo>
                      <a:pt x="4532" y="16014"/>
                      <a:pt x="4535" y="16057"/>
                      <a:pt x="4547" y="16098"/>
                    </a:cubicBezTo>
                    <a:cubicBezTo>
                      <a:pt x="4560" y="16143"/>
                      <a:pt x="4583" y="16184"/>
                      <a:pt x="4608" y="16223"/>
                    </a:cubicBezTo>
                    <a:cubicBezTo>
                      <a:pt x="4649" y="16284"/>
                      <a:pt x="4694" y="16339"/>
                      <a:pt x="4745" y="16389"/>
                    </a:cubicBezTo>
                    <a:cubicBezTo>
                      <a:pt x="4786" y="16422"/>
                      <a:pt x="4834" y="16443"/>
                      <a:pt x="4883" y="16452"/>
                    </a:cubicBezTo>
                    <a:cubicBezTo>
                      <a:pt x="4971" y="16467"/>
                      <a:pt x="5061" y="16441"/>
                      <a:pt x="5149" y="16456"/>
                    </a:cubicBezTo>
                    <a:cubicBezTo>
                      <a:pt x="5202" y="16466"/>
                      <a:pt x="5253" y="16491"/>
                      <a:pt x="5303" y="16514"/>
                    </a:cubicBezTo>
                    <a:cubicBezTo>
                      <a:pt x="5349" y="16535"/>
                      <a:pt x="5394" y="16555"/>
                      <a:pt x="5440" y="16574"/>
                    </a:cubicBezTo>
                    <a:lnTo>
                      <a:pt x="5559" y="16588"/>
                    </a:lnTo>
                    <a:cubicBezTo>
                      <a:pt x="5605" y="16588"/>
                      <a:pt x="5651" y="16590"/>
                      <a:pt x="5697" y="16595"/>
                    </a:cubicBezTo>
                    <a:cubicBezTo>
                      <a:pt x="5754" y="16601"/>
                      <a:pt x="5811" y="16611"/>
                      <a:pt x="5867" y="16625"/>
                    </a:cubicBezTo>
                    <a:lnTo>
                      <a:pt x="5903" y="16764"/>
                    </a:lnTo>
                    <a:lnTo>
                      <a:pt x="5885" y="16889"/>
                    </a:lnTo>
                    <a:lnTo>
                      <a:pt x="5903" y="16977"/>
                    </a:lnTo>
                    <a:lnTo>
                      <a:pt x="5791" y="17080"/>
                    </a:lnTo>
                    <a:lnTo>
                      <a:pt x="5755" y="17189"/>
                    </a:lnTo>
                    <a:lnTo>
                      <a:pt x="5710" y="17363"/>
                    </a:lnTo>
                    <a:lnTo>
                      <a:pt x="5654" y="17453"/>
                    </a:lnTo>
                    <a:lnTo>
                      <a:pt x="5570" y="17552"/>
                    </a:lnTo>
                    <a:lnTo>
                      <a:pt x="5524" y="17638"/>
                    </a:lnTo>
                    <a:lnTo>
                      <a:pt x="5430" y="17728"/>
                    </a:lnTo>
                    <a:lnTo>
                      <a:pt x="5378" y="17827"/>
                    </a:lnTo>
                    <a:lnTo>
                      <a:pt x="5329" y="17901"/>
                    </a:lnTo>
                    <a:lnTo>
                      <a:pt x="5285" y="17947"/>
                    </a:lnTo>
                    <a:lnTo>
                      <a:pt x="5207" y="18030"/>
                    </a:lnTo>
                    <a:lnTo>
                      <a:pt x="5088" y="18145"/>
                    </a:lnTo>
                    <a:lnTo>
                      <a:pt x="4891" y="18247"/>
                    </a:lnTo>
                    <a:lnTo>
                      <a:pt x="4765" y="18267"/>
                    </a:lnTo>
                    <a:lnTo>
                      <a:pt x="4622" y="18360"/>
                    </a:lnTo>
                    <a:lnTo>
                      <a:pt x="4507" y="18429"/>
                    </a:lnTo>
                    <a:cubicBezTo>
                      <a:pt x="4459" y="18470"/>
                      <a:pt x="4409" y="18508"/>
                      <a:pt x="4358" y="18544"/>
                    </a:cubicBezTo>
                    <a:cubicBezTo>
                      <a:pt x="4311" y="18577"/>
                      <a:pt x="4263" y="18608"/>
                      <a:pt x="4214" y="18637"/>
                    </a:cubicBezTo>
                    <a:lnTo>
                      <a:pt x="4051" y="18720"/>
                    </a:lnTo>
                    <a:lnTo>
                      <a:pt x="4029" y="18928"/>
                    </a:lnTo>
                    <a:cubicBezTo>
                      <a:pt x="3996" y="18947"/>
                      <a:pt x="3969" y="18975"/>
                      <a:pt x="3951" y="19011"/>
                    </a:cubicBezTo>
                    <a:cubicBezTo>
                      <a:pt x="3923" y="19064"/>
                      <a:pt x="3916" y="19128"/>
                      <a:pt x="3932" y="19187"/>
                    </a:cubicBezTo>
                    <a:lnTo>
                      <a:pt x="4003" y="19338"/>
                    </a:lnTo>
                    <a:lnTo>
                      <a:pt x="4019" y="19497"/>
                    </a:lnTo>
                    <a:lnTo>
                      <a:pt x="4013" y="19585"/>
                    </a:lnTo>
                    <a:lnTo>
                      <a:pt x="4214" y="19924"/>
                    </a:lnTo>
                    <a:lnTo>
                      <a:pt x="4298" y="20091"/>
                    </a:lnTo>
                    <a:lnTo>
                      <a:pt x="4246" y="20160"/>
                    </a:lnTo>
                    <a:cubicBezTo>
                      <a:pt x="4252" y="20198"/>
                      <a:pt x="4262" y="20234"/>
                      <a:pt x="4276" y="20269"/>
                    </a:cubicBezTo>
                    <a:cubicBezTo>
                      <a:pt x="4297" y="20321"/>
                      <a:pt x="4326" y="20368"/>
                      <a:pt x="4362" y="20407"/>
                    </a:cubicBezTo>
                    <a:cubicBezTo>
                      <a:pt x="4384" y="20460"/>
                      <a:pt x="4408" y="20511"/>
                      <a:pt x="4435" y="20560"/>
                    </a:cubicBezTo>
                    <a:cubicBezTo>
                      <a:pt x="4461" y="20609"/>
                      <a:pt x="4490" y="20657"/>
                      <a:pt x="4509" y="20711"/>
                    </a:cubicBezTo>
                    <a:cubicBezTo>
                      <a:pt x="4528" y="20764"/>
                      <a:pt x="4538" y="20821"/>
                      <a:pt x="4537" y="20879"/>
                    </a:cubicBezTo>
                    <a:cubicBezTo>
                      <a:pt x="4491" y="20895"/>
                      <a:pt x="4442" y="20897"/>
                      <a:pt x="4394" y="20886"/>
                    </a:cubicBezTo>
                    <a:cubicBezTo>
                      <a:pt x="4338" y="20872"/>
                      <a:pt x="4284" y="20839"/>
                      <a:pt x="4226" y="20844"/>
                    </a:cubicBezTo>
                    <a:cubicBezTo>
                      <a:pt x="4059" y="20859"/>
                      <a:pt x="3988" y="21097"/>
                      <a:pt x="4114" y="21226"/>
                    </a:cubicBezTo>
                    <a:lnTo>
                      <a:pt x="4334" y="21600"/>
                    </a:lnTo>
                    <a:cubicBezTo>
                      <a:pt x="2302" y="19692"/>
                      <a:pt x="881" y="17057"/>
                      <a:pt x="296" y="14112"/>
                    </a:cubicBezTo>
                    <a:cubicBezTo>
                      <a:pt x="-269" y="11265"/>
                      <a:pt x="-20" y="8283"/>
                      <a:pt x="1006" y="5612"/>
                    </a:cubicBezTo>
                    <a:lnTo>
                      <a:pt x="1246" y="5877"/>
                    </a:lnTo>
                    <a:lnTo>
                      <a:pt x="1393" y="5923"/>
                    </a:lnTo>
                    <a:lnTo>
                      <a:pt x="1444" y="5803"/>
                    </a:lnTo>
                    <a:lnTo>
                      <a:pt x="1572" y="5553"/>
                    </a:lnTo>
                    <a:cubicBezTo>
                      <a:pt x="1602" y="5549"/>
                      <a:pt x="1631" y="5546"/>
                      <a:pt x="1660" y="5543"/>
                    </a:cubicBezTo>
                    <a:cubicBezTo>
                      <a:pt x="1709" y="5539"/>
                      <a:pt x="1759" y="5538"/>
                      <a:pt x="1805" y="5559"/>
                    </a:cubicBezTo>
                    <a:cubicBezTo>
                      <a:pt x="1864" y="5586"/>
                      <a:pt x="1906" y="5647"/>
                      <a:pt x="1916" y="5720"/>
                    </a:cubicBezTo>
                    <a:lnTo>
                      <a:pt x="2039" y="6093"/>
                    </a:lnTo>
                    <a:lnTo>
                      <a:pt x="2184" y="6323"/>
                    </a:lnTo>
                    <a:lnTo>
                      <a:pt x="2296" y="6527"/>
                    </a:lnTo>
                    <a:lnTo>
                      <a:pt x="2288" y="6750"/>
                    </a:lnTo>
                    <a:lnTo>
                      <a:pt x="2411" y="6885"/>
                    </a:lnTo>
                    <a:lnTo>
                      <a:pt x="2523" y="7042"/>
                    </a:lnTo>
                    <a:lnTo>
                      <a:pt x="2571" y="7246"/>
                    </a:lnTo>
                    <a:lnTo>
                      <a:pt x="2459" y="7533"/>
                    </a:lnTo>
                    <a:cubicBezTo>
                      <a:pt x="2429" y="7569"/>
                      <a:pt x="2403" y="7609"/>
                      <a:pt x="2381" y="7653"/>
                    </a:cubicBezTo>
                    <a:cubicBezTo>
                      <a:pt x="2341" y="7735"/>
                      <a:pt x="2318" y="7827"/>
                      <a:pt x="2314" y="7922"/>
                    </a:cubicBezTo>
                    <a:cubicBezTo>
                      <a:pt x="2278" y="7895"/>
                      <a:pt x="2233" y="7891"/>
                      <a:pt x="2194" y="7912"/>
                    </a:cubicBezTo>
                    <a:cubicBezTo>
                      <a:pt x="2065" y="7983"/>
                      <a:pt x="2083" y="8201"/>
                      <a:pt x="2221" y="8243"/>
                    </a:cubicBezTo>
                    <a:cubicBezTo>
                      <a:pt x="2246" y="8318"/>
                      <a:pt x="2273" y="8392"/>
                      <a:pt x="2301" y="8465"/>
                    </a:cubicBezTo>
                    <a:cubicBezTo>
                      <a:pt x="2338" y="8559"/>
                      <a:pt x="2378" y="8653"/>
                      <a:pt x="2392" y="8755"/>
                    </a:cubicBezTo>
                    <a:cubicBezTo>
                      <a:pt x="2406" y="8853"/>
                      <a:pt x="2394" y="8953"/>
                      <a:pt x="2400" y="9052"/>
                    </a:cubicBezTo>
                    <a:cubicBezTo>
                      <a:pt x="2409" y="9185"/>
                      <a:pt x="2449" y="9313"/>
                      <a:pt x="2497" y="9435"/>
                    </a:cubicBezTo>
                    <a:cubicBezTo>
                      <a:pt x="2522" y="9499"/>
                      <a:pt x="2550" y="9563"/>
                      <a:pt x="2580" y="9625"/>
                    </a:cubicBezTo>
                    <a:cubicBezTo>
                      <a:pt x="2640" y="9538"/>
                      <a:pt x="2694" y="9445"/>
                      <a:pt x="2743" y="9348"/>
                    </a:cubicBezTo>
                    <a:cubicBezTo>
                      <a:pt x="2767" y="9299"/>
                      <a:pt x="2792" y="9247"/>
                      <a:pt x="2836" y="9221"/>
                    </a:cubicBezTo>
                    <a:cubicBezTo>
                      <a:pt x="2945" y="9158"/>
                      <a:pt x="3069" y="9269"/>
                      <a:pt x="3042" y="9407"/>
                    </a:cubicBezTo>
                    <a:cubicBezTo>
                      <a:pt x="3080" y="9427"/>
                      <a:pt x="3109" y="9463"/>
                      <a:pt x="3123" y="9508"/>
                    </a:cubicBezTo>
                    <a:cubicBezTo>
                      <a:pt x="3135" y="9547"/>
                      <a:pt x="3135" y="9590"/>
                      <a:pt x="3123" y="9628"/>
                    </a:cubicBezTo>
                    <a:cubicBezTo>
                      <a:pt x="3137" y="9680"/>
                      <a:pt x="3152" y="9731"/>
                      <a:pt x="3168" y="9782"/>
                    </a:cubicBezTo>
                    <a:cubicBezTo>
                      <a:pt x="3199" y="9874"/>
                      <a:pt x="3234" y="9964"/>
                      <a:pt x="3273" y="10051"/>
                    </a:cubicBezTo>
                    <a:cubicBezTo>
                      <a:pt x="3350" y="10082"/>
                      <a:pt x="3405" y="10159"/>
                      <a:pt x="3417" y="10252"/>
                    </a:cubicBezTo>
                    <a:cubicBezTo>
                      <a:pt x="3425" y="10310"/>
                      <a:pt x="3414" y="10372"/>
                      <a:pt x="3433" y="10428"/>
                    </a:cubicBezTo>
                    <a:cubicBezTo>
                      <a:pt x="3472" y="10537"/>
                      <a:pt x="3593" y="10568"/>
                      <a:pt x="3669" y="10489"/>
                    </a:cubicBezTo>
                    <a:lnTo>
                      <a:pt x="3848" y="10517"/>
                    </a:lnTo>
                    <a:lnTo>
                      <a:pt x="3887" y="10677"/>
                    </a:lnTo>
                    <a:lnTo>
                      <a:pt x="3957" y="10763"/>
                    </a:lnTo>
                    <a:lnTo>
                      <a:pt x="4118" y="10778"/>
                    </a:lnTo>
                    <a:lnTo>
                      <a:pt x="4294" y="10751"/>
                    </a:lnTo>
                    <a:cubicBezTo>
                      <a:pt x="4328" y="10680"/>
                      <a:pt x="4361" y="10609"/>
                      <a:pt x="4394" y="10538"/>
                    </a:cubicBezTo>
                    <a:cubicBezTo>
                      <a:pt x="4461" y="10389"/>
                      <a:pt x="4525" y="10237"/>
                      <a:pt x="4586" y="10084"/>
                    </a:cubicBezTo>
                    <a:cubicBezTo>
                      <a:pt x="4723" y="10101"/>
                      <a:pt x="4775" y="9885"/>
                      <a:pt x="4651" y="9818"/>
                    </a:cubicBezTo>
                    <a:cubicBezTo>
                      <a:pt x="4554" y="9767"/>
                      <a:pt x="4477" y="9904"/>
                      <a:pt x="4380" y="9920"/>
                    </a:cubicBezTo>
                    <a:cubicBezTo>
                      <a:pt x="4251" y="9942"/>
                      <a:pt x="4154" y="9786"/>
                      <a:pt x="4214" y="9652"/>
                    </a:cubicBezTo>
                    <a:lnTo>
                      <a:pt x="3896" y="9443"/>
                    </a:lnTo>
                    <a:lnTo>
                      <a:pt x="3827" y="9279"/>
                    </a:lnTo>
                    <a:lnTo>
                      <a:pt x="3869" y="8992"/>
                    </a:lnTo>
                    <a:lnTo>
                      <a:pt x="3979" y="8687"/>
                    </a:lnTo>
                    <a:lnTo>
                      <a:pt x="4075" y="8326"/>
                    </a:lnTo>
                    <a:lnTo>
                      <a:pt x="3907" y="8067"/>
                    </a:lnTo>
                    <a:cubicBezTo>
                      <a:pt x="3888" y="8125"/>
                      <a:pt x="3873" y="8184"/>
                      <a:pt x="3861" y="8243"/>
                    </a:cubicBezTo>
                    <a:cubicBezTo>
                      <a:pt x="3834" y="8382"/>
                      <a:pt x="3824" y="8524"/>
                      <a:pt x="3832" y="8666"/>
                    </a:cubicBezTo>
                    <a:lnTo>
                      <a:pt x="3738" y="8824"/>
                    </a:lnTo>
                    <a:lnTo>
                      <a:pt x="3632" y="9015"/>
                    </a:lnTo>
                    <a:lnTo>
                      <a:pt x="3465" y="8931"/>
                    </a:lnTo>
                    <a:cubicBezTo>
                      <a:pt x="3441" y="8880"/>
                      <a:pt x="3420" y="8826"/>
                      <a:pt x="3402" y="8771"/>
                    </a:cubicBezTo>
                    <a:cubicBezTo>
                      <a:pt x="3365" y="8659"/>
                      <a:pt x="3343" y="8537"/>
                      <a:pt x="3372" y="8422"/>
                    </a:cubicBezTo>
                    <a:cubicBezTo>
                      <a:pt x="3404" y="8296"/>
                      <a:pt x="3495" y="8200"/>
                      <a:pt x="3525" y="8073"/>
                    </a:cubicBezTo>
                    <a:cubicBezTo>
                      <a:pt x="3550" y="7965"/>
                      <a:pt x="3528" y="7851"/>
                      <a:pt x="3535" y="7740"/>
                    </a:cubicBezTo>
                    <a:cubicBezTo>
                      <a:pt x="3544" y="7599"/>
                      <a:pt x="3599" y="7467"/>
                      <a:pt x="3688" y="7370"/>
                    </a:cubicBezTo>
                    <a:cubicBezTo>
                      <a:pt x="3661" y="7278"/>
                      <a:pt x="3641" y="7183"/>
                      <a:pt x="3629" y="7087"/>
                    </a:cubicBezTo>
                    <a:cubicBezTo>
                      <a:pt x="3616" y="6976"/>
                      <a:pt x="3614" y="6864"/>
                      <a:pt x="3621" y="6753"/>
                    </a:cubicBezTo>
                    <a:cubicBezTo>
                      <a:pt x="3631" y="6615"/>
                      <a:pt x="3656" y="6479"/>
                      <a:pt x="3696" y="6348"/>
                    </a:cubicBezTo>
                    <a:lnTo>
                      <a:pt x="3712" y="6050"/>
                    </a:lnTo>
                    <a:lnTo>
                      <a:pt x="3587" y="6161"/>
                    </a:lnTo>
                    <a:cubicBezTo>
                      <a:pt x="3548" y="6243"/>
                      <a:pt x="3518" y="6330"/>
                      <a:pt x="3499" y="6420"/>
                    </a:cubicBezTo>
                    <a:cubicBezTo>
                      <a:pt x="3473" y="6538"/>
                      <a:pt x="3466" y="6661"/>
                      <a:pt x="3477" y="6782"/>
                    </a:cubicBezTo>
                    <a:cubicBezTo>
                      <a:pt x="3453" y="6846"/>
                      <a:pt x="3440" y="6915"/>
                      <a:pt x="3437" y="6985"/>
                    </a:cubicBezTo>
                    <a:cubicBezTo>
                      <a:pt x="3435" y="7044"/>
                      <a:pt x="3440" y="7103"/>
                      <a:pt x="3453" y="7160"/>
                    </a:cubicBezTo>
                    <a:lnTo>
                      <a:pt x="3485" y="7354"/>
                    </a:lnTo>
                    <a:lnTo>
                      <a:pt x="3408" y="7574"/>
                    </a:lnTo>
                    <a:lnTo>
                      <a:pt x="3248" y="7500"/>
                    </a:lnTo>
                    <a:lnTo>
                      <a:pt x="3125" y="7642"/>
                    </a:lnTo>
                    <a:lnTo>
                      <a:pt x="2999" y="7741"/>
                    </a:lnTo>
                    <a:lnTo>
                      <a:pt x="2919" y="7814"/>
                    </a:lnTo>
                    <a:lnTo>
                      <a:pt x="2818" y="7903"/>
                    </a:lnTo>
                    <a:cubicBezTo>
                      <a:pt x="2783" y="7851"/>
                      <a:pt x="2759" y="7791"/>
                      <a:pt x="2745" y="7727"/>
                    </a:cubicBezTo>
                    <a:cubicBezTo>
                      <a:pt x="2730" y="7655"/>
                      <a:pt x="2730" y="7580"/>
                      <a:pt x="2745" y="7508"/>
                    </a:cubicBezTo>
                    <a:lnTo>
                      <a:pt x="2761" y="7317"/>
                    </a:lnTo>
                    <a:lnTo>
                      <a:pt x="2978" y="7320"/>
                    </a:lnTo>
                    <a:lnTo>
                      <a:pt x="3051" y="7425"/>
                    </a:lnTo>
                    <a:cubicBezTo>
                      <a:pt x="3079" y="7445"/>
                      <a:pt x="3113" y="7450"/>
                      <a:pt x="3144" y="7437"/>
                    </a:cubicBezTo>
                    <a:cubicBezTo>
                      <a:pt x="3219" y="7406"/>
                      <a:pt x="3247" y="7301"/>
                      <a:pt x="3200" y="7227"/>
                    </a:cubicBezTo>
                    <a:cubicBezTo>
                      <a:pt x="3202" y="7148"/>
                      <a:pt x="3202" y="7069"/>
                      <a:pt x="3200" y="6989"/>
                    </a:cubicBezTo>
                    <a:cubicBezTo>
                      <a:pt x="3198" y="6882"/>
                      <a:pt x="3193" y="6775"/>
                      <a:pt x="3184" y="6668"/>
                    </a:cubicBezTo>
                    <a:cubicBezTo>
                      <a:pt x="3196" y="6584"/>
                      <a:pt x="3204" y="6498"/>
                      <a:pt x="3208" y="6413"/>
                    </a:cubicBezTo>
                    <a:cubicBezTo>
                      <a:pt x="3212" y="6344"/>
                      <a:pt x="3213" y="6275"/>
                      <a:pt x="3212" y="6206"/>
                    </a:cubicBezTo>
                    <a:lnTo>
                      <a:pt x="3075" y="6447"/>
                    </a:lnTo>
                    <a:lnTo>
                      <a:pt x="2810" y="6734"/>
                    </a:lnTo>
                    <a:lnTo>
                      <a:pt x="2700" y="6848"/>
                    </a:lnTo>
                    <a:lnTo>
                      <a:pt x="2612" y="6626"/>
                    </a:lnTo>
                    <a:cubicBezTo>
                      <a:pt x="2698" y="6545"/>
                      <a:pt x="2779" y="6458"/>
                      <a:pt x="2855" y="6364"/>
                    </a:cubicBezTo>
                    <a:cubicBezTo>
                      <a:pt x="2946" y="6253"/>
                      <a:pt x="3028" y="6133"/>
                      <a:pt x="3101" y="6006"/>
                    </a:cubicBezTo>
                    <a:lnTo>
                      <a:pt x="3249" y="6006"/>
                    </a:lnTo>
                    <a:lnTo>
                      <a:pt x="3326" y="6110"/>
                    </a:lnTo>
                    <a:lnTo>
                      <a:pt x="3444" y="5888"/>
                    </a:lnTo>
                    <a:lnTo>
                      <a:pt x="3327" y="5799"/>
                    </a:lnTo>
                    <a:lnTo>
                      <a:pt x="3141" y="5835"/>
                    </a:lnTo>
                    <a:lnTo>
                      <a:pt x="3061" y="5734"/>
                    </a:lnTo>
                    <a:lnTo>
                      <a:pt x="3061" y="5579"/>
                    </a:lnTo>
                    <a:cubicBezTo>
                      <a:pt x="3067" y="5506"/>
                      <a:pt x="3026" y="5439"/>
                      <a:pt x="2964" y="5422"/>
                    </a:cubicBezTo>
                    <a:cubicBezTo>
                      <a:pt x="2864" y="5395"/>
                      <a:pt x="2775" y="5498"/>
                      <a:pt x="2798" y="5613"/>
                    </a:cubicBezTo>
                    <a:lnTo>
                      <a:pt x="2657" y="5650"/>
                    </a:lnTo>
                    <a:lnTo>
                      <a:pt x="2472" y="5613"/>
                    </a:lnTo>
                    <a:lnTo>
                      <a:pt x="2382" y="5742"/>
                    </a:lnTo>
                    <a:lnTo>
                      <a:pt x="2318" y="5840"/>
                    </a:lnTo>
                    <a:lnTo>
                      <a:pt x="2168" y="5847"/>
                    </a:lnTo>
                    <a:lnTo>
                      <a:pt x="2067" y="5755"/>
                    </a:lnTo>
                    <a:lnTo>
                      <a:pt x="1907" y="5445"/>
                    </a:lnTo>
                    <a:lnTo>
                      <a:pt x="1987" y="5288"/>
                    </a:lnTo>
                    <a:lnTo>
                      <a:pt x="2051" y="5100"/>
                    </a:lnTo>
                    <a:lnTo>
                      <a:pt x="2121" y="4918"/>
                    </a:lnTo>
                    <a:lnTo>
                      <a:pt x="2177" y="4760"/>
                    </a:lnTo>
                    <a:lnTo>
                      <a:pt x="2250" y="4615"/>
                    </a:lnTo>
                    <a:lnTo>
                      <a:pt x="2378" y="4449"/>
                    </a:lnTo>
                    <a:cubicBezTo>
                      <a:pt x="2403" y="4432"/>
                      <a:pt x="2427" y="4414"/>
                      <a:pt x="2450" y="4394"/>
                    </a:cubicBezTo>
                    <a:cubicBezTo>
                      <a:pt x="2509" y="4343"/>
                      <a:pt x="2561" y="4283"/>
                      <a:pt x="2605" y="4215"/>
                    </a:cubicBezTo>
                    <a:lnTo>
                      <a:pt x="2693" y="4104"/>
                    </a:lnTo>
                    <a:lnTo>
                      <a:pt x="2803" y="3986"/>
                    </a:lnTo>
                    <a:cubicBezTo>
                      <a:pt x="2816" y="3926"/>
                      <a:pt x="2876" y="3898"/>
                      <a:pt x="2921" y="3931"/>
                    </a:cubicBezTo>
                    <a:cubicBezTo>
                      <a:pt x="2974" y="3970"/>
                      <a:pt x="2965" y="4055"/>
                      <a:pt x="2945" y="4129"/>
                    </a:cubicBezTo>
                    <a:cubicBezTo>
                      <a:pt x="2931" y="4178"/>
                      <a:pt x="2917" y="4228"/>
                      <a:pt x="2902" y="4277"/>
                    </a:cubicBezTo>
                    <a:cubicBezTo>
                      <a:pt x="2901" y="4340"/>
                      <a:pt x="2904" y="4404"/>
                      <a:pt x="2910" y="4467"/>
                    </a:cubicBezTo>
                    <a:cubicBezTo>
                      <a:pt x="2920" y="4567"/>
                      <a:pt x="2938" y="4665"/>
                      <a:pt x="2966" y="4761"/>
                    </a:cubicBezTo>
                    <a:cubicBezTo>
                      <a:pt x="3007" y="4762"/>
                      <a:pt x="3048" y="4752"/>
                      <a:pt x="3086" y="4733"/>
                    </a:cubicBezTo>
                    <a:cubicBezTo>
                      <a:pt x="3186" y="4681"/>
                      <a:pt x="3253" y="4569"/>
                      <a:pt x="3257" y="4443"/>
                    </a:cubicBezTo>
                    <a:lnTo>
                      <a:pt x="3338" y="4313"/>
                    </a:lnTo>
                    <a:lnTo>
                      <a:pt x="3383" y="4178"/>
                    </a:lnTo>
                    <a:cubicBezTo>
                      <a:pt x="3406" y="4107"/>
                      <a:pt x="3422" y="4033"/>
                      <a:pt x="3431" y="3958"/>
                    </a:cubicBezTo>
                    <a:cubicBezTo>
                      <a:pt x="3440" y="3883"/>
                      <a:pt x="3444" y="3803"/>
                      <a:pt x="3487" y="3746"/>
                    </a:cubicBezTo>
                    <a:cubicBezTo>
                      <a:pt x="3520" y="3703"/>
                      <a:pt x="3569" y="3682"/>
                      <a:pt x="3618" y="3691"/>
                    </a:cubicBezTo>
                    <a:cubicBezTo>
                      <a:pt x="3633" y="3729"/>
                      <a:pt x="3645" y="3768"/>
                      <a:pt x="3653" y="3808"/>
                    </a:cubicBezTo>
                    <a:cubicBezTo>
                      <a:pt x="3660" y="3838"/>
                      <a:pt x="3664" y="3868"/>
                      <a:pt x="3667" y="3899"/>
                    </a:cubicBezTo>
                    <a:cubicBezTo>
                      <a:pt x="3669" y="3929"/>
                      <a:pt x="3670" y="3960"/>
                      <a:pt x="3669" y="3990"/>
                    </a:cubicBezTo>
                    <a:lnTo>
                      <a:pt x="3817" y="3830"/>
                    </a:lnTo>
                    <a:lnTo>
                      <a:pt x="3843" y="3947"/>
                    </a:lnTo>
                    <a:cubicBezTo>
                      <a:pt x="3812" y="3965"/>
                      <a:pt x="3797" y="4007"/>
                      <a:pt x="3808" y="4045"/>
                    </a:cubicBezTo>
                    <a:cubicBezTo>
                      <a:pt x="3830" y="4118"/>
                      <a:pt x="3914" y="4130"/>
                      <a:pt x="3950" y="4067"/>
                    </a:cubicBezTo>
                    <a:lnTo>
                      <a:pt x="3988" y="3925"/>
                    </a:lnTo>
                    <a:lnTo>
                      <a:pt x="3955" y="3755"/>
                    </a:lnTo>
                    <a:lnTo>
                      <a:pt x="3843" y="3626"/>
                    </a:lnTo>
                    <a:cubicBezTo>
                      <a:pt x="3784" y="3589"/>
                      <a:pt x="3775" y="3494"/>
                      <a:pt x="3827" y="3444"/>
                    </a:cubicBezTo>
                    <a:cubicBezTo>
                      <a:pt x="3863" y="3409"/>
                      <a:pt x="3915" y="3412"/>
                      <a:pt x="3948" y="3450"/>
                    </a:cubicBezTo>
                    <a:lnTo>
                      <a:pt x="4100" y="3404"/>
                    </a:lnTo>
                    <a:lnTo>
                      <a:pt x="4117" y="3240"/>
                    </a:lnTo>
                    <a:lnTo>
                      <a:pt x="4210" y="3187"/>
                    </a:lnTo>
                    <a:lnTo>
                      <a:pt x="4319" y="3147"/>
                    </a:lnTo>
                    <a:lnTo>
                      <a:pt x="4565" y="3073"/>
                    </a:lnTo>
                    <a:lnTo>
                      <a:pt x="4627" y="2830"/>
                    </a:lnTo>
                    <a:lnTo>
                      <a:pt x="4391" y="2882"/>
                    </a:lnTo>
                    <a:cubicBezTo>
                      <a:pt x="4368" y="2936"/>
                      <a:pt x="4333" y="2982"/>
                      <a:pt x="4290" y="3015"/>
                    </a:cubicBezTo>
                    <a:cubicBezTo>
                      <a:pt x="4264" y="3035"/>
                      <a:pt x="4236" y="3049"/>
                      <a:pt x="4207" y="3058"/>
                    </a:cubicBezTo>
                    <a:lnTo>
                      <a:pt x="4079" y="2901"/>
                    </a:lnTo>
                    <a:lnTo>
                      <a:pt x="4143" y="2716"/>
                    </a:lnTo>
                    <a:lnTo>
                      <a:pt x="4263" y="2670"/>
                    </a:lnTo>
                    <a:lnTo>
                      <a:pt x="4404" y="2601"/>
                    </a:lnTo>
                    <a:lnTo>
                      <a:pt x="4522" y="2444"/>
                    </a:lnTo>
                    <a:lnTo>
                      <a:pt x="4583" y="2537"/>
                    </a:lnTo>
                    <a:lnTo>
                      <a:pt x="4677" y="2629"/>
                    </a:lnTo>
                    <a:lnTo>
                      <a:pt x="4835" y="2620"/>
                    </a:lnTo>
                    <a:lnTo>
                      <a:pt x="4972" y="2490"/>
                    </a:lnTo>
                    <a:lnTo>
                      <a:pt x="4856" y="2382"/>
                    </a:lnTo>
                    <a:lnTo>
                      <a:pt x="4977" y="2286"/>
                    </a:lnTo>
                    <a:lnTo>
                      <a:pt x="5207" y="2231"/>
                    </a:lnTo>
                    <a:cubicBezTo>
                      <a:pt x="5227" y="2263"/>
                      <a:pt x="5235" y="2303"/>
                      <a:pt x="5229" y="2342"/>
                    </a:cubicBezTo>
                    <a:cubicBezTo>
                      <a:pt x="5222" y="2383"/>
                      <a:pt x="5201" y="2418"/>
                      <a:pt x="5170" y="2440"/>
                    </a:cubicBezTo>
                    <a:lnTo>
                      <a:pt x="5282" y="2513"/>
                    </a:lnTo>
                    <a:lnTo>
                      <a:pt x="5263" y="2618"/>
                    </a:lnTo>
                    <a:lnTo>
                      <a:pt x="5111" y="2683"/>
                    </a:lnTo>
                    <a:lnTo>
                      <a:pt x="5095" y="2825"/>
                    </a:lnTo>
                    <a:lnTo>
                      <a:pt x="4958" y="2969"/>
                    </a:lnTo>
                    <a:lnTo>
                      <a:pt x="4819" y="3096"/>
                    </a:lnTo>
                    <a:lnTo>
                      <a:pt x="4691" y="3226"/>
                    </a:lnTo>
                    <a:lnTo>
                      <a:pt x="4546" y="3404"/>
                    </a:lnTo>
                    <a:lnTo>
                      <a:pt x="4471" y="3556"/>
                    </a:lnTo>
                    <a:cubicBezTo>
                      <a:pt x="4450" y="3591"/>
                      <a:pt x="4428" y="3625"/>
                      <a:pt x="4404" y="3658"/>
                    </a:cubicBezTo>
                    <a:cubicBezTo>
                      <a:pt x="4362" y="3714"/>
                      <a:pt x="4315" y="3766"/>
                      <a:pt x="4265" y="3812"/>
                    </a:cubicBezTo>
                    <a:lnTo>
                      <a:pt x="4166" y="3879"/>
                    </a:lnTo>
                    <a:lnTo>
                      <a:pt x="4099" y="4015"/>
                    </a:lnTo>
                    <a:lnTo>
                      <a:pt x="4318" y="4052"/>
                    </a:lnTo>
                    <a:cubicBezTo>
                      <a:pt x="4352" y="4032"/>
                      <a:pt x="4391" y="4023"/>
                      <a:pt x="4430" y="4024"/>
                    </a:cubicBezTo>
                    <a:cubicBezTo>
                      <a:pt x="4505" y="4027"/>
                      <a:pt x="4574" y="4071"/>
                      <a:pt x="4617" y="4142"/>
                    </a:cubicBezTo>
                    <a:lnTo>
                      <a:pt x="4826" y="4207"/>
                    </a:lnTo>
                    <a:cubicBezTo>
                      <a:pt x="4843" y="4163"/>
                      <a:pt x="4862" y="4121"/>
                      <a:pt x="4882" y="4080"/>
                    </a:cubicBezTo>
                    <a:cubicBezTo>
                      <a:pt x="4923" y="3997"/>
                      <a:pt x="4969" y="3919"/>
                      <a:pt x="5021" y="3845"/>
                    </a:cubicBezTo>
                    <a:lnTo>
                      <a:pt x="5212" y="3774"/>
                    </a:lnTo>
                    <a:lnTo>
                      <a:pt x="5327" y="3854"/>
                    </a:lnTo>
                    <a:cubicBezTo>
                      <a:pt x="5324" y="3893"/>
                      <a:pt x="5313" y="3930"/>
                      <a:pt x="5294" y="3962"/>
                    </a:cubicBezTo>
                    <a:cubicBezTo>
                      <a:pt x="5255" y="4031"/>
                      <a:pt x="5187" y="4071"/>
                      <a:pt x="5115" y="4067"/>
                    </a:cubicBezTo>
                    <a:lnTo>
                      <a:pt x="5292" y="4150"/>
                    </a:lnTo>
                    <a:cubicBezTo>
                      <a:pt x="5318" y="4077"/>
                      <a:pt x="5353" y="4007"/>
                      <a:pt x="5394" y="3943"/>
                    </a:cubicBezTo>
                    <a:cubicBezTo>
                      <a:pt x="5455" y="3848"/>
                      <a:pt x="5531" y="3767"/>
                      <a:pt x="5618" y="3703"/>
                    </a:cubicBezTo>
                    <a:lnTo>
                      <a:pt x="5351" y="3604"/>
                    </a:lnTo>
                    <a:cubicBezTo>
                      <a:pt x="5342" y="3529"/>
                      <a:pt x="5350" y="3453"/>
                      <a:pt x="5375" y="3382"/>
                    </a:cubicBezTo>
                    <a:cubicBezTo>
                      <a:pt x="5409" y="3282"/>
                      <a:pt x="5473" y="3201"/>
                      <a:pt x="5544" y="3132"/>
                    </a:cubicBezTo>
                    <a:cubicBezTo>
                      <a:pt x="5611" y="3066"/>
                      <a:pt x="5686" y="3010"/>
                      <a:pt x="5766" y="2965"/>
                    </a:cubicBezTo>
                    <a:lnTo>
                      <a:pt x="5926" y="2872"/>
                    </a:lnTo>
                    <a:cubicBezTo>
                      <a:pt x="5975" y="2833"/>
                      <a:pt x="6032" y="2810"/>
                      <a:pt x="6092" y="2808"/>
                    </a:cubicBezTo>
                    <a:cubicBezTo>
                      <a:pt x="6167" y="2804"/>
                      <a:pt x="6240" y="2832"/>
                      <a:pt x="6298" y="2885"/>
                    </a:cubicBezTo>
                    <a:lnTo>
                      <a:pt x="6394" y="2829"/>
                    </a:lnTo>
                    <a:lnTo>
                      <a:pt x="6559" y="2829"/>
                    </a:lnTo>
                    <a:lnTo>
                      <a:pt x="6711" y="2754"/>
                    </a:lnTo>
                    <a:lnTo>
                      <a:pt x="6914" y="2764"/>
                    </a:lnTo>
                    <a:lnTo>
                      <a:pt x="7195" y="2702"/>
                    </a:lnTo>
                    <a:lnTo>
                      <a:pt x="7270" y="2637"/>
                    </a:lnTo>
                    <a:cubicBezTo>
                      <a:pt x="7245" y="2593"/>
                      <a:pt x="7242" y="2537"/>
                      <a:pt x="7262" y="2490"/>
                    </a:cubicBezTo>
                    <a:cubicBezTo>
                      <a:pt x="7308" y="2384"/>
                      <a:pt x="7432" y="2364"/>
                      <a:pt x="7500" y="2453"/>
                    </a:cubicBezTo>
                    <a:lnTo>
                      <a:pt x="7642" y="2508"/>
                    </a:lnTo>
                    <a:lnTo>
                      <a:pt x="7741" y="2517"/>
                    </a:lnTo>
                    <a:cubicBezTo>
                      <a:pt x="7781" y="2521"/>
                      <a:pt x="7821" y="2529"/>
                      <a:pt x="7859" y="2542"/>
                    </a:cubicBezTo>
                    <a:cubicBezTo>
                      <a:pt x="7933" y="2567"/>
                      <a:pt x="8004" y="2610"/>
                      <a:pt x="8082" y="2607"/>
                    </a:cubicBezTo>
                    <a:cubicBezTo>
                      <a:pt x="8127" y="2605"/>
                      <a:pt x="8173" y="2587"/>
                      <a:pt x="8218" y="2598"/>
                    </a:cubicBezTo>
                    <a:cubicBezTo>
                      <a:pt x="8296" y="2617"/>
                      <a:pt x="8345" y="2709"/>
                      <a:pt x="8322" y="2798"/>
                    </a:cubicBezTo>
                    <a:lnTo>
                      <a:pt x="8282" y="2916"/>
                    </a:lnTo>
                    <a:cubicBezTo>
                      <a:pt x="8326" y="2959"/>
                      <a:pt x="8367" y="3008"/>
                      <a:pt x="8402" y="3061"/>
                    </a:cubicBezTo>
                    <a:cubicBezTo>
                      <a:pt x="8443" y="3121"/>
                      <a:pt x="8477" y="3186"/>
                      <a:pt x="8504" y="3255"/>
                    </a:cubicBezTo>
                    <a:lnTo>
                      <a:pt x="8504" y="3447"/>
                    </a:lnTo>
                    <a:lnTo>
                      <a:pt x="8496" y="3675"/>
                    </a:lnTo>
                    <a:cubicBezTo>
                      <a:pt x="8498" y="3711"/>
                      <a:pt x="8495" y="3748"/>
                      <a:pt x="8488" y="3783"/>
                    </a:cubicBezTo>
                    <a:cubicBezTo>
                      <a:pt x="8471" y="3867"/>
                      <a:pt x="8428" y="3941"/>
                      <a:pt x="8368" y="3993"/>
                    </a:cubicBezTo>
                    <a:lnTo>
                      <a:pt x="8169" y="4067"/>
                    </a:lnTo>
                    <a:lnTo>
                      <a:pt x="8068" y="3940"/>
                    </a:lnTo>
                    <a:cubicBezTo>
                      <a:pt x="8064" y="3886"/>
                      <a:pt x="8029" y="3841"/>
                      <a:pt x="7982" y="3832"/>
                    </a:cubicBezTo>
                    <a:cubicBezTo>
                      <a:pt x="7918" y="3820"/>
                      <a:pt x="7858" y="3877"/>
                      <a:pt x="7857" y="3952"/>
                    </a:cubicBezTo>
                    <a:lnTo>
                      <a:pt x="7801" y="4106"/>
                    </a:lnTo>
                    <a:lnTo>
                      <a:pt x="7774" y="4248"/>
                    </a:lnTo>
                    <a:lnTo>
                      <a:pt x="7855" y="4366"/>
                    </a:lnTo>
                    <a:lnTo>
                      <a:pt x="7892" y="4224"/>
                    </a:lnTo>
                    <a:lnTo>
                      <a:pt x="7895" y="4131"/>
                    </a:lnTo>
                    <a:cubicBezTo>
                      <a:pt x="7944" y="4086"/>
                      <a:pt x="8018" y="4105"/>
                      <a:pt x="8045" y="4171"/>
                    </a:cubicBezTo>
                    <a:cubicBezTo>
                      <a:pt x="8064" y="4220"/>
                      <a:pt x="8052" y="4287"/>
                      <a:pt x="8093" y="4316"/>
                    </a:cubicBezTo>
                    <a:cubicBezTo>
                      <a:pt x="8142" y="4352"/>
                      <a:pt x="8194" y="4293"/>
                      <a:pt x="8235" y="4236"/>
                    </a:cubicBezTo>
                    <a:cubicBezTo>
                      <a:pt x="8263" y="4196"/>
                      <a:pt x="8297" y="4161"/>
                      <a:pt x="8339" y="4143"/>
                    </a:cubicBezTo>
                    <a:cubicBezTo>
                      <a:pt x="8407" y="4115"/>
                      <a:pt x="8482" y="4137"/>
                      <a:pt x="8530" y="4199"/>
                    </a:cubicBezTo>
                    <a:cubicBezTo>
                      <a:pt x="8551" y="4157"/>
                      <a:pt x="8569" y="4112"/>
                      <a:pt x="8583" y="4066"/>
                    </a:cubicBezTo>
                    <a:cubicBezTo>
                      <a:pt x="8611" y="3973"/>
                      <a:pt x="8625" y="3871"/>
                      <a:pt x="8682" y="3797"/>
                    </a:cubicBezTo>
                    <a:cubicBezTo>
                      <a:pt x="8723" y="3745"/>
                      <a:pt x="8782" y="3715"/>
                      <a:pt x="8843" y="3714"/>
                    </a:cubicBezTo>
                    <a:lnTo>
                      <a:pt x="8923" y="3850"/>
                    </a:lnTo>
                    <a:cubicBezTo>
                      <a:pt x="8870" y="3866"/>
                      <a:pt x="8825" y="3909"/>
                      <a:pt x="8803" y="3967"/>
                    </a:cubicBezTo>
                    <a:cubicBezTo>
                      <a:pt x="8776" y="4037"/>
                      <a:pt x="8785" y="4117"/>
                      <a:pt x="8824" y="4177"/>
                    </a:cubicBezTo>
                    <a:lnTo>
                      <a:pt x="9007" y="4131"/>
                    </a:lnTo>
                    <a:cubicBezTo>
                      <a:pt x="9034" y="4102"/>
                      <a:pt x="9065" y="4077"/>
                      <a:pt x="9098" y="4056"/>
                    </a:cubicBezTo>
                    <a:cubicBezTo>
                      <a:pt x="9161" y="4017"/>
                      <a:pt x="9232" y="3995"/>
                      <a:pt x="9304" y="3992"/>
                    </a:cubicBezTo>
                    <a:lnTo>
                      <a:pt x="9430" y="3982"/>
                    </a:lnTo>
                    <a:lnTo>
                      <a:pt x="9654" y="4102"/>
                    </a:lnTo>
                    <a:lnTo>
                      <a:pt x="9975" y="4130"/>
                    </a:lnTo>
                    <a:lnTo>
                      <a:pt x="9895" y="3948"/>
                    </a:lnTo>
                    <a:lnTo>
                      <a:pt x="9887" y="3785"/>
                    </a:lnTo>
                    <a:cubicBezTo>
                      <a:pt x="9916" y="3725"/>
                      <a:pt x="9978" y="3698"/>
                      <a:pt x="10034" y="3720"/>
                    </a:cubicBezTo>
                    <a:cubicBezTo>
                      <a:pt x="10079" y="3738"/>
                      <a:pt x="10109" y="3785"/>
                      <a:pt x="10141" y="3825"/>
                    </a:cubicBezTo>
                    <a:cubicBezTo>
                      <a:pt x="10204" y="3903"/>
                      <a:pt x="10282" y="3961"/>
                      <a:pt x="10369" y="3995"/>
                    </a:cubicBezTo>
                    <a:cubicBezTo>
                      <a:pt x="10377" y="3997"/>
                      <a:pt x="10385" y="4002"/>
                      <a:pt x="10392" y="4009"/>
                    </a:cubicBezTo>
                    <a:cubicBezTo>
                      <a:pt x="10411" y="4032"/>
                      <a:pt x="10412" y="4066"/>
                      <a:pt x="10417" y="4097"/>
                    </a:cubicBezTo>
                    <a:cubicBezTo>
                      <a:pt x="10430" y="4172"/>
                      <a:pt x="10475" y="4236"/>
                      <a:pt x="10537" y="4265"/>
                    </a:cubicBezTo>
                    <a:cubicBezTo>
                      <a:pt x="10563" y="4250"/>
                      <a:pt x="10585" y="4228"/>
                      <a:pt x="10602" y="4200"/>
                    </a:cubicBezTo>
                    <a:cubicBezTo>
                      <a:pt x="10689" y="4054"/>
                      <a:pt x="10611" y="3852"/>
                      <a:pt x="10457" y="3830"/>
                    </a:cubicBezTo>
                    <a:lnTo>
                      <a:pt x="10545" y="3713"/>
                    </a:lnTo>
                    <a:cubicBezTo>
                      <a:pt x="10580" y="3673"/>
                      <a:pt x="10611" y="3629"/>
                      <a:pt x="10639" y="3583"/>
                    </a:cubicBezTo>
                    <a:cubicBezTo>
                      <a:pt x="10709" y="3468"/>
                      <a:pt x="10758" y="3336"/>
                      <a:pt x="10781" y="3198"/>
                    </a:cubicBezTo>
                    <a:cubicBezTo>
                      <a:pt x="10852" y="3143"/>
                      <a:pt x="10948" y="3162"/>
                      <a:pt x="10998" y="3241"/>
                    </a:cubicBezTo>
                    <a:cubicBezTo>
                      <a:pt x="11032" y="3294"/>
                      <a:pt x="11037" y="3364"/>
                      <a:pt x="11012" y="3423"/>
                    </a:cubicBezTo>
                    <a:cubicBezTo>
                      <a:pt x="10972" y="3501"/>
                      <a:pt x="10943" y="3585"/>
                      <a:pt x="10926" y="3673"/>
                    </a:cubicBezTo>
                    <a:cubicBezTo>
                      <a:pt x="10909" y="3760"/>
                      <a:pt x="10903" y="3850"/>
                      <a:pt x="10910" y="3939"/>
                    </a:cubicBezTo>
                    <a:lnTo>
                      <a:pt x="10923" y="4114"/>
                    </a:lnTo>
                    <a:lnTo>
                      <a:pt x="10915" y="4243"/>
                    </a:lnTo>
                    <a:lnTo>
                      <a:pt x="10822" y="4410"/>
                    </a:lnTo>
                    <a:cubicBezTo>
                      <a:pt x="10793" y="4461"/>
                      <a:pt x="10771" y="4517"/>
                      <a:pt x="10757" y="4576"/>
                    </a:cubicBezTo>
                    <a:cubicBezTo>
                      <a:pt x="10748" y="4619"/>
                      <a:pt x="10742" y="4662"/>
                      <a:pt x="10741" y="4706"/>
                    </a:cubicBezTo>
                    <a:lnTo>
                      <a:pt x="10894" y="4647"/>
                    </a:lnTo>
                    <a:cubicBezTo>
                      <a:pt x="10939" y="4584"/>
                      <a:pt x="10975" y="4512"/>
                      <a:pt x="10998" y="4434"/>
                    </a:cubicBezTo>
                    <a:cubicBezTo>
                      <a:pt x="11025" y="4346"/>
                      <a:pt x="11036" y="4253"/>
                      <a:pt x="11030" y="4160"/>
                    </a:cubicBezTo>
                    <a:lnTo>
                      <a:pt x="11009" y="3938"/>
                    </a:lnTo>
                    <a:lnTo>
                      <a:pt x="11093" y="3540"/>
                    </a:lnTo>
                    <a:lnTo>
                      <a:pt x="11218" y="3453"/>
                    </a:lnTo>
                    <a:lnTo>
                      <a:pt x="11301" y="3462"/>
                    </a:lnTo>
                    <a:lnTo>
                      <a:pt x="11418" y="3487"/>
                    </a:lnTo>
                    <a:lnTo>
                      <a:pt x="11474" y="3320"/>
                    </a:lnTo>
                    <a:cubicBezTo>
                      <a:pt x="11481" y="3281"/>
                      <a:pt x="11498" y="3246"/>
                      <a:pt x="11523" y="3218"/>
                    </a:cubicBezTo>
                    <a:cubicBezTo>
                      <a:pt x="11589" y="3145"/>
                      <a:pt x="11693" y="3141"/>
                      <a:pt x="11764" y="3209"/>
                    </a:cubicBezTo>
                    <a:lnTo>
                      <a:pt x="11876" y="3117"/>
                    </a:lnTo>
                    <a:lnTo>
                      <a:pt x="11838" y="2990"/>
                    </a:lnTo>
                    <a:lnTo>
                      <a:pt x="11996" y="2886"/>
                    </a:lnTo>
                    <a:lnTo>
                      <a:pt x="12141" y="2738"/>
                    </a:lnTo>
                    <a:lnTo>
                      <a:pt x="12194" y="2569"/>
                    </a:lnTo>
                    <a:lnTo>
                      <a:pt x="12323" y="2470"/>
                    </a:lnTo>
                    <a:cubicBezTo>
                      <a:pt x="12346" y="2528"/>
                      <a:pt x="12392" y="2570"/>
                      <a:pt x="12446" y="2584"/>
                    </a:cubicBezTo>
                    <a:cubicBezTo>
                      <a:pt x="12513" y="2602"/>
                      <a:pt x="12584" y="2574"/>
                      <a:pt x="12628" y="2513"/>
                    </a:cubicBezTo>
                    <a:cubicBezTo>
                      <a:pt x="12596" y="2477"/>
                      <a:pt x="12571" y="2432"/>
                      <a:pt x="12556" y="2383"/>
                    </a:cubicBezTo>
                    <a:cubicBezTo>
                      <a:pt x="12507" y="2228"/>
                      <a:pt x="12554" y="2054"/>
                      <a:pt x="12671" y="1958"/>
                    </a:cubicBezTo>
                    <a:lnTo>
                      <a:pt x="12304" y="2202"/>
                    </a:lnTo>
                    <a:cubicBezTo>
                      <a:pt x="12291" y="2154"/>
                      <a:pt x="12262" y="2114"/>
                      <a:pt x="12224" y="2091"/>
                    </a:cubicBezTo>
                    <a:cubicBezTo>
                      <a:pt x="12154" y="2049"/>
                      <a:pt x="12071" y="2070"/>
                      <a:pt x="11993" y="2063"/>
                    </a:cubicBezTo>
                    <a:cubicBezTo>
                      <a:pt x="11889" y="2053"/>
                      <a:pt x="11793" y="1993"/>
                      <a:pt x="11731" y="1896"/>
                    </a:cubicBezTo>
                    <a:lnTo>
                      <a:pt x="11883" y="1723"/>
                    </a:lnTo>
                    <a:cubicBezTo>
                      <a:pt x="11938" y="1710"/>
                      <a:pt x="11995" y="1707"/>
                      <a:pt x="12051" y="1714"/>
                    </a:cubicBezTo>
                    <a:cubicBezTo>
                      <a:pt x="12150" y="1728"/>
                      <a:pt x="12244" y="1772"/>
                      <a:pt x="12321" y="1844"/>
                    </a:cubicBezTo>
                    <a:lnTo>
                      <a:pt x="12401" y="1900"/>
                    </a:lnTo>
                    <a:lnTo>
                      <a:pt x="12758" y="1965"/>
                    </a:lnTo>
                    <a:lnTo>
                      <a:pt x="12684" y="2143"/>
                    </a:lnTo>
                    <a:lnTo>
                      <a:pt x="12730" y="2287"/>
                    </a:lnTo>
                    <a:lnTo>
                      <a:pt x="12842" y="2306"/>
                    </a:lnTo>
                    <a:lnTo>
                      <a:pt x="13016" y="2278"/>
                    </a:lnTo>
                    <a:lnTo>
                      <a:pt x="13142" y="2371"/>
                    </a:lnTo>
                    <a:lnTo>
                      <a:pt x="13211" y="2525"/>
                    </a:lnTo>
                    <a:lnTo>
                      <a:pt x="13184" y="2648"/>
                    </a:lnTo>
                    <a:lnTo>
                      <a:pt x="13232" y="2743"/>
                    </a:lnTo>
                    <a:cubicBezTo>
                      <a:pt x="13311" y="2754"/>
                      <a:pt x="13391" y="2757"/>
                      <a:pt x="13471" y="2752"/>
                    </a:cubicBezTo>
                    <a:cubicBezTo>
                      <a:pt x="13547" y="2746"/>
                      <a:pt x="13623" y="2733"/>
                      <a:pt x="13698" y="2724"/>
                    </a:cubicBezTo>
                    <a:cubicBezTo>
                      <a:pt x="13781" y="2714"/>
                      <a:pt x="13864" y="2710"/>
                      <a:pt x="13947" y="2712"/>
                    </a:cubicBezTo>
                    <a:lnTo>
                      <a:pt x="13837" y="2552"/>
                    </a:lnTo>
                    <a:cubicBezTo>
                      <a:pt x="13838" y="2510"/>
                      <a:pt x="13852" y="2470"/>
                      <a:pt x="13878" y="2441"/>
                    </a:cubicBezTo>
                    <a:cubicBezTo>
                      <a:pt x="13958" y="2347"/>
                      <a:pt x="14086" y="2387"/>
                      <a:pt x="14194" y="2450"/>
                    </a:cubicBezTo>
                    <a:cubicBezTo>
                      <a:pt x="14304" y="2515"/>
                      <a:pt x="14409" y="2591"/>
                      <a:pt x="14507" y="2678"/>
                    </a:cubicBezTo>
                    <a:lnTo>
                      <a:pt x="14721" y="2638"/>
                    </a:lnTo>
                    <a:lnTo>
                      <a:pt x="14593" y="2454"/>
                    </a:lnTo>
                    <a:lnTo>
                      <a:pt x="14794" y="2410"/>
                    </a:lnTo>
                    <a:lnTo>
                      <a:pt x="14783" y="2198"/>
                    </a:lnTo>
                    <a:lnTo>
                      <a:pt x="14658" y="2025"/>
                    </a:lnTo>
                    <a:lnTo>
                      <a:pt x="14521" y="1970"/>
                    </a:lnTo>
                    <a:cubicBezTo>
                      <a:pt x="14423" y="2046"/>
                      <a:pt x="14293" y="2046"/>
                      <a:pt x="14195" y="1970"/>
                    </a:cubicBezTo>
                    <a:cubicBezTo>
                      <a:pt x="14116" y="1909"/>
                      <a:pt x="14069" y="1807"/>
                      <a:pt x="14069" y="1698"/>
                    </a:cubicBezTo>
                    <a:cubicBezTo>
                      <a:pt x="14068" y="1611"/>
                      <a:pt x="14143" y="1551"/>
                      <a:pt x="14213" y="1581"/>
                    </a:cubicBezTo>
                    <a:cubicBezTo>
                      <a:pt x="14278" y="1609"/>
                      <a:pt x="14304" y="1714"/>
                      <a:pt x="14377" y="1720"/>
                    </a:cubicBezTo>
                    <a:cubicBezTo>
                      <a:pt x="14425" y="1724"/>
                      <a:pt x="14462" y="1677"/>
                      <a:pt x="14508" y="1664"/>
                    </a:cubicBezTo>
                    <a:cubicBezTo>
                      <a:pt x="14579" y="1644"/>
                      <a:pt x="14650" y="1701"/>
                      <a:pt x="14658" y="1785"/>
                    </a:cubicBezTo>
                    <a:lnTo>
                      <a:pt x="14779" y="1865"/>
                    </a:lnTo>
                    <a:lnTo>
                      <a:pt x="14869" y="1881"/>
                    </a:lnTo>
                    <a:cubicBezTo>
                      <a:pt x="14923" y="1923"/>
                      <a:pt x="14996" y="1905"/>
                      <a:pt x="15030" y="1841"/>
                    </a:cubicBezTo>
                    <a:cubicBezTo>
                      <a:pt x="15049" y="1805"/>
                      <a:pt x="15051" y="1757"/>
                      <a:pt x="15080" y="1730"/>
                    </a:cubicBezTo>
                    <a:cubicBezTo>
                      <a:pt x="15120" y="1694"/>
                      <a:pt x="15174" y="1719"/>
                      <a:pt x="15222" y="1739"/>
                    </a:cubicBezTo>
                    <a:cubicBezTo>
                      <a:pt x="15297" y="1770"/>
                      <a:pt x="15377" y="1777"/>
                      <a:pt x="15454" y="1762"/>
                    </a:cubicBezTo>
                    <a:lnTo>
                      <a:pt x="15350" y="1521"/>
                    </a:lnTo>
                    <a:lnTo>
                      <a:pt x="15459" y="1450"/>
                    </a:lnTo>
                    <a:cubicBezTo>
                      <a:pt x="15512" y="1438"/>
                      <a:pt x="15565" y="1438"/>
                      <a:pt x="15617" y="1450"/>
                    </a:cubicBezTo>
                    <a:cubicBezTo>
                      <a:pt x="15658" y="1460"/>
                      <a:pt x="15698" y="1476"/>
                      <a:pt x="15738" y="1464"/>
                    </a:cubicBezTo>
                    <a:cubicBezTo>
                      <a:pt x="15827" y="1435"/>
                      <a:pt x="15853" y="1302"/>
                      <a:pt x="15783" y="1232"/>
                    </a:cubicBezTo>
                    <a:lnTo>
                      <a:pt x="15863" y="1115"/>
                    </a:lnTo>
                    <a:lnTo>
                      <a:pt x="15767" y="961"/>
                    </a:lnTo>
                    <a:lnTo>
                      <a:pt x="15847" y="807"/>
                    </a:lnTo>
                    <a:lnTo>
                      <a:pt x="15829" y="671"/>
                    </a:lnTo>
                    <a:lnTo>
                      <a:pt x="15831" y="495"/>
                    </a:lnTo>
                    <a:lnTo>
                      <a:pt x="15968" y="430"/>
                    </a:lnTo>
                    <a:lnTo>
                      <a:pt x="16069" y="323"/>
                    </a:lnTo>
                    <a:lnTo>
                      <a:pt x="16152" y="233"/>
                    </a:lnTo>
                    <a:lnTo>
                      <a:pt x="16137" y="92"/>
                    </a:lnTo>
                    <a:lnTo>
                      <a:pt x="16184" y="19"/>
                    </a:lnTo>
                    <a:lnTo>
                      <a:pt x="16291" y="0"/>
                    </a:lnTo>
                    <a:lnTo>
                      <a:pt x="16414" y="7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59000"/>
                </a:scheme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7" name="iṧļïḍe">
                <a:extLst>
                  <a:ext uri="{FF2B5EF4-FFF2-40B4-BE49-F238E27FC236}">
                    <a16:creationId xmlns:a16="http://schemas.microsoft.com/office/drawing/2014/main" id="{9D964D6E-49C9-462B-A057-AFD765B37590}"/>
                  </a:ext>
                </a:extLst>
              </p:cNvPr>
              <p:cNvSpPr/>
              <p:nvPr/>
            </p:nvSpPr>
            <p:spPr bwMode="auto">
              <a:xfrm>
                <a:off x="6585629" y="2893680"/>
                <a:ext cx="43039" cy="3046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8632" y="0"/>
                    </a:moveTo>
                    <a:lnTo>
                      <a:pt x="0" y="3082"/>
                    </a:lnTo>
                    <a:lnTo>
                      <a:pt x="7000" y="18486"/>
                    </a:lnTo>
                    <a:lnTo>
                      <a:pt x="19029" y="21600"/>
                    </a:lnTo>
                    <a:lnTo>
                      <a:pt x="21600" y="8368"/>
                    </a:lnTo>
                    <a:lnTo>
                      <a:pt x="863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8" name="iSlîḓé">
                <a:extLst>
                  <a:ext uri="{FF2B5EF4-FFF2-40B4-BE49-F238E27FC236}">
                    <a16:creationId xmlns:a16="http://schemas.microsoft.com/office/drawing/2014/main" id="{9DD2160C-4464-4BAF-9313-6483E9B6C4E8}"/>
                  </a:ext>
                </a:extLst>
              </p:cNvPr>
              <p:cNvSpPr/>
              <p:nvPr/>
            </p:nvSpPr>
            <p:spPr bwMode="auto">
              <a:xfrm>
                <a:off x="5706391" y="3005146"/>
                <a:ext cx="133908" cy="65618"/>
              </a:xfrm>
              <a:custGeom>
                <a:avLst/>
                <a:gdLst>
                  <a:gd name="T0" fmla="+- 0 11336 1398"/>
                  <a:gd name="T1" fmla="*/ T0 w 19876"/>
                  <a:gd name="T2" fmla="*/ 9687 h 19374"/>
                  <a:gd name="T3" fmla="+- 0 11336 1398"/>
                  <a:gd name="T4" fmla="*/ T3 w 19876"/>
                  <a:gd name="T5" fmla="*/ 9687 h 19374"/>
                  <a:gd name="T6" fmla="+- 0 11336 1398"/>
                  <a:gd name="T7" fmla="*/ T6 w 19876"/>
                  <a:gd name="T8" fmla="*/ 9687 h 19374"/>
                  <a:gd name="T9" fmla="+- 0 11336 1398"/>
                  <a:gd name="T10" fmla="*/ T9 w 19876"/>
                  <a:gd name="T11" fmla="*/ 9687 h 19374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19876" h="19374">
                    <a:moveTo>
                      <a:pt x="11133" y="0"/>
                    </a:moveTo>
                    <a:lnTo>
                      <a:pt x="6959" y="607"/>
                    </a:lnTo>
                    <a:lnTo>
                      <a:pt x="4043" y="4923"/>
                    </a:lnTo>
                    <a:cubicBezTo>
                      <a:pt x="5085" y="5164"/>
                      <a:pt x="5631" y="7507"/>
                      <a:pt x="5052" y="9245"/>
                    </a:cubicBezTo>
                    <a:cubicBezTo>
                      <a:pt x="4056" y="12232"/>
                      <a:pt x="1643" y="9217"/>
                      <a:pt x="508" y="11716"/>
                    </a:cubicBezTo>
                    <a:cubicBezTo>
                      <a:pt x="-1398" y="15913"/>
                      <a:pt x="2573" y="21600"/>
                      <a:pt x="3969" y="16673"/>
                    </a:cubicBezTo>
                    <a:lnTo>
                      <a:pt x="7016" y="12580"/>
                    </a:lnTo>
                    <a:cubicBezTo>
                      <a:pt x="7508" y="11720"/>
                      <a:pt x="8237" y="11675"/>
                      <a:pt x="8754" y="12472"/>
                    </a:cubicBezTo>
                    <a:cubicBezTo>
                      <a:pt x="9848" y="14158"/>
                      <a:pt x="9412" y="17626"/>
                      <a:pt x="8048" y="18091"/>
                    </a:cubicBezTo>
                    <a:cubicBezTo>
                      <a:pt x="9106" y="19886"/>
                      <a:pt x="10676" y="19787"/>
                      <a:pt x="11674" y="17861"/>
                    </a:cubicBezTo>
                    <a:cubicBezTo>
                      <a:pt x="12523" y="16224"/>
                      <a:pt x="12720" y="13662"/>
                      <a:pt x="12156" y="11594"/>
                    </a:cubicBezTo>
                    <a:cubicBezTo>
                      <a:pt x="12898" y="11139"/>
                      <a:pt x="13663" y="10850"/>
                      <a:pt x="14437" y="10731"/>
                    </a:cubicBezTo>
                    <a:cubicBezTo>
                      <a:pt x="15813" y="10520"/>
                      <a:pt x="17197" y="10850"/>
                      <a:pt x="18510" y="11702"/>
                    </a:cubicBezTo>
                    <a:cubicBezTo>
                      <a:pt x="19710" y="10349"/>
                      <a:pt x="20202" y="7411"/>
                      <a:pt x="19651" y="4896"/>
                    </a:cubicBezTo>
                    <a:cubicBezTo>
                      <a:pt x="18992" y="1894"/>
                      <a:pt x="17172" y="688"/>
                      <a:pt x="15740" y="2304"/>
                    </a:cubicBezTo>
                    <a:lnTo>
                      <a:pt x="13649" y="3263"/>
                    </a:lnTo>
                    <a:lnTo>
                      <a:pt x="11133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9" name="iṡḷiḓé">
                <a:extLst>
                  <a:ext uri="{FF2B5EF4-FFF2-40B4-BE49-F238E27FC236}">
                    <a16:creationId xmlns:a16="http://schemas.microsoft.com/office/drawing/2014/main" id="{6AFA68CF-AFC2-47D4-8F16-3B9CF31DA9DB}"/>
                  </a:ext>
                </a:extLst>
              </p:cNvPr>
              <p:cNvSpPr/>
              <p:nvPr/>
            </p:nvSpPr>
            <p:spPr bwMode="auto">
              <a:xfrm>
                <a:off x="5888921" y="3062092"/>
                <a:ext cx="92376" cy="3364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8098" y="0"/>
                    </a:moveTo>
                    <a:lnTo>
                      <a:pt x="2985" y="1410"/>
                    </a:lnTo>
                    <a:lnTo>
                      <a:pt x="0" y="15756"/>
                    </a:lnTo>
                    <a:lnTo>
                      <a:pt x="6488" y="18311"/>
                    </a:lnTo>
                    <a:cubicBezTo>
                      <a:pt x="7420" y="14861"/>
                      <a:pt x="8940" y="12992"/>
                      <a:pt x="10498" y="13377"/>
                    </a:cubicBezTo>
                    <a:cubicBezTo>
                      <a:pt x="12159" y="13788"/>
                      <a:pt x="13603" y="16678"/>
                      <a:pt x="14253" y="20895"/>
                    </a:cubicBezTo>
                    <a:lnTo>
                      <a:pt x="17075" y="21600"/>
                    </a:lnTo>
                    <a:lnTo>
                      <a:pt x="21087" y="12466"/>
                    </a:lnTo>
                    <a:lnTo>
                      <a:pt x="21600" y="1250"/>
                    </a:lnTo>
                    <a:lnTo>
                      <a:pt x="15450" y="2689"/>
                    </a:lnTo>
                    <a:lnTo>
                      <a:pt x="8098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0" name="iṩļíḍe">
                <a:extLst>
                  <a:ext uri="{FF2B5EF4-FFF2-40B4-BE49-F238E27FC236}">
                    <a16:creationId xmlns:a16="http://schemas.microsoft.com/office/drawing/2014/main" id="{A86A7875-0F99-488B-87B8-2198549A6FFC}"/>
                  </a:ext>
                </a:extLst>
              </p:cNvPr>
              <p:cNvSpPr/>
              <p:nvPr/>
            </p:nvSpPr>
            <p:spPr bwMode="auto">
              <a:xfrm>
                <a:off x="5338821" y="2931053"/>
                <a:ext cx="91026" cy="773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696" y="0"/>
                    </a:moveTo>
                    <a:lnTo>
                      <a:pt x="14560" y="294"/>
                    </a:lnTo>
                    <a:lnTo>
                      <a:pt x="12590" y="3470"/>
                    </a:lnTo>
                    <a:lnTo>
                      <a:pt x="8156" y="4070"/>
                    </a:lnTo>
                    <a:lnTo>
                      <a:pt x="6354" y="6511"/>
                    </a:lnTo>
                    <a:lnTo>
                      <a:pt x="0" y="10089"/>
                    </a:lnTo>
                    <a:lnTo>
                      <a:pt x="57" y="15915"/>
                    </a:lnTo>
                    <a:lnTo>
                      <a:pt x="1412" y="19977"/>
                    </a:lnTo>
                    <a:lnTo>
                      <a:pt x="7045" y="21600"/>
                    </a:lnTo>
                    <a:lnTo>
                      <a:pt x="9390" y="17103"/>
                    </a:lnTo>
                    <a:lnTo>
                      <a:pt x="11462" y="13538"/>
                    </a:lnTo>
                    <a:lnTo>
                      <a:pt x="14588" y="12005"/>
                    </a:lnTo>
                    <a:lnTo>
                      <a:pt x="18735" y="8147"/>
                    </a:lnTo>
                    <a:lnTo>
                      <a:pt x="21600" y="3661"/>
                    </a:lnTo>
                    <a:lnTo>
                      <a:pt x="18696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1" name="íSḷîďè">
                <a:extLst>
                  <a:ext uri="{FF2B5EF4-FFF2-40B4-BE49-F238E27FC236}">
                    <a16:creationId xmlns:a16="http://schemas.microsoft.com/office/drawing/2014/main" id="{C8B35331-6D73-4CCA-8A48-7126E25A0283}"/>
                  </a:ext>
                </a:extLst>
              </p:cNvPr>
              <p:cNvSpPr/>
              <p:nvPr/>
            </p:nvSpPr>
            <p:spPr bwMode="auto">
              <a:xfrm>
                <a:off x="5802202" y="3163727"/>
                <a:ext cx="188785" cy="14110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57" y="1218"/>
                    </a:moveTo>
                    <a:lnTo>
                      <a:pt x="17140" y="2520"/>
                    </a:lnTo>
                    <a:lnTo>
                      <a:pt x="14445" y="1407"/>
                    </a:lnTo>
                    <a:lnTo>
                      <a:pt x="12396" y="3074"/>
                    </a:lnTo>
                    <a:lnTo>
                      <a:pt x="10239" y="4971"/>
                    </a:lnTo>
                    <a:lnTo>
                      <a:pt x="7744" y="6644"/>
                    </a:lnTo>
                    <a:cubicBezTo>
                      <a:pt x="7092" y="7326"/>
                      <a:pt x="6435" y="7999"/>
                      <a:pt x="5772" y="8661"/>
                    </a:cubicBezTo>
                    <a:cubicBezTo>
                      <a:pt x="4973" y="9460"/>
                      <a:pt x="4166" y="10244"/>
                      <a:pt x="3351" y="11013"/>
                    </a:cubicBezTo>
                    <a:cubicBezTo>
                      <a:pt x="2585" y="11419"/>
                      <a:pt x="1897" y="12051"/>
                      <a:pt x="1340" y="12862"/>
                    </a:cubicBezTo>
                    <a:cubicBezTo>
                      <a:pt x="660" y="13852"/>
                      <a:pt x="196" y="15072"/>
                      <a:pt x="0" y="16391"/>
                    </a:cubicBezTo>
                    <a:lnTo>
                      <a:pt x="772" y="18967"/>
                    </a:lnTo>
                    <a:lnTo>
                      <a:pt x="2489" y="21600"/>
                    </a:lnTo>
                    <a:lnTo>
                      <a:pt x="4744" y="21096"/>
                    </a:lnTo>
                    <a:lnTo>
                      <a:pt x="4828" y="17399"/>
                    </a:lnTo>
                    <a:lnTo>
                      <a:pt x="5456" y="14717"/>
                    </a:lnTo>
                    <a:lnTo>
                      <a:pt x="8088" y="13373"/>
                    </a:lnTo>
                    <a:lnTo>
                      <a:pt x="9428" y="12253"/>
                    </a:lnTo>
                    <a:lnTo>
                      <a:pt x="10762" y="10796"/>
                    </a:lnTo>
                    <a:lnTo>
                      <a:pt x="12102" y="9844"/>
                    </a:lnTo>
                    <a:lnTo>
                      <a:pt x="13693" y="8220"/>
                    </a:lnTo>
                    <a:lnTo>
                      <a:pt x="15158" y="6763"/>
                    </a:lnTo>
                    <a:cubicBezTo>
                      <a:pt x="15599" y="6284"/>
                      <a:pt x="16114" y="5939"/>
                      <a:pt x="16665" y="5755"/>
                    </a:cubicBezTo>
                    <a:cubicBezTo>
                      <a:pt x="17284" y="5548"/>
                      <a:pt x="17931" y="5548"/>
                      <a:pt x="18549" y="5755"/>
                    </a:cubicBezTo>
                    <a:lnTo>
                      <a:pt x="20810" y="4467"/>
                    </a:lnTo>
                    <a:lnTo>
                      <a:pt x="21600" y="2675"/>
                    </a:lnTo>
                    <a:lnTo>
                      <a:pt x="21145" y="0"/>
                    </a:lnTo>
                    <a:lnTo>
                      <a:pt x="19557" y="121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2" name="îś1idè">
                <a:extLst>
                  <a:ext uri="{FF2B5EF4-FFF2-40B4-BE49-F238E27FC236}">
                    <a16:creationId xmlns:a16="http://schemas.microsoft.com/office/drawing/2014/main" id="{2FFAEB90-DF83-4578-8A04-859A113FB6A8}"/>
                  </a:ext>
                </a:extLst>
              </p:cNvPr>
              <p:cNvSpPr/>
              <p:nvPr/>
            </p:nvSpPr>
            <p:spPr bwMode="auto">
              <a:xfrm>
                <a:off x="6772818" y="2866607"/>
                <a:ext cx="23789" cy="2906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8475" y="0"/>
                    </a:moveTo>
                    <a:lnTo>
                      <a:pt x="0" y="6186"/>
                    </a:lnTo>
                    <a:lnTo>
                      <a:pt x="6885" y="21600"/>
                    </a:lnTo>
                    <a:lnTo>
                      <a:pt x="21600" y="21600"/>
                    </a:lnTo>
                    <a:lnTo>
                      <a:pt x="13961" y="7762"/>
                    </a:lnTo>
                    <a:lnTo>
                      <a:pt x="8475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3" name="íŝļíḍe">
                <a:extLst>
                  <a:ext uri="{FF2B5EF4-FFF2-40B4-BE49-F238E27FC236}">
                    <a16:creationId xmlns:a16="http://schemas.microsoft.com/office/drawing/2014/main" id="{DC81D960-572C-433C-A307-52F354D2A9DB}"/>
                  </a:ext>
                </a:extLst>
              </p:cNvPr>
              <p:cNvSpPr/>
              <p:nvPr/>
            </p:nvSpPr>
            <p:spPr bwMode="auto">
              <a:xfrm>
                <a:off x="7112003" y="3432667"/>
                <a:ext cx="157818" cy="63671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5027" y="0"/>
                    </a:moveTo>
                    <a:lnTo>
                      <a:pt x="4076" y="535"/>
                    </a:lnTo>
                    <a:lnTo>
                      <a:pt x="5478" y="1095"/>
                    </a:lnTo>
                    <a:lnTo>
                      <a:pt x="5928" y="1788"/>
                    </a:lnTo>
                    <a:cubicBezTo>
                      <a:pt x="5845" y="2008"/>
                      <a:pt x="5896" y="2230"/>
                      <a:pt x="6079" y="2446"/>
                    </a:cubicBezTo>
                    <a:cubicBezTo>
                      <a:pt x="6323" y="2736"/>
                      <a:pt x="6800" y="3010"/>
                      <a:pt x="7481" y="3253"/>
                    </a:cubicBezTo>
                    <a:lnTo>
                      <a:pt x="6786" y="4147"/>
                    </a:lnTo>
                    <a:lnTo>
                      <a:pt x="6786" y="4778"/>
                    </a:lnTo>
                    <a:lnTo>
                      <a:pt x="6486" y="5337"/>
                    </a:lnTo>
                    <a:lnTo>
                      <a:pt x="5434" y="5896"/>
                    </a:lnTo>
                    <a:lnTo>
                      <a:pt x="3086" y="6105"/>
                    </a:lnTo>
                    <a:lnTo>
                      <a:pt x="0" y="6031"/>
                    </a:lnTo>
                    <a:lnTo>
                      <a:pt x="732" y="6648"/>
                    </a:lnTo>
                    <a:lnTo>
                      <a:pt x="1680" y="6943"/>
                    </a:lnTo>
                    <a:lnTo>
                      <a:pt x="2713" y="7426"/>
                    </a:lnTo>
                    <a:lnTo>
                      <a:pt x="1862" y="7970"/>
                    </a:lnTo>
                    <a:lnTo>
                      <a:pt x="1862" y="8440"/>
                    </a:lnTo>
                    <a:cubicBezTo>
                      <a:pt x="2702" y="8643"/>
                      <a:pt x="3473" y="8863"/>
                      <a:pt x="4165" y="9098"/>
                    </a:cubicBezTo>
                    <a:cubicBezTo>
                      <a:pt x="4737" y="9292"/>
                      <a:pt x="5253" y="9495"/>
                      <a:pt x="5712" y="9706"/>
                    </a:cubicBezTo>
                    <a:lnTo>
                      <a:pt x="8216" y="10191"/>
                    </a:lnTo>
                    <a:lnTo>
                      <a:pt x="10219" y="10737"/>
                    </a:lnTo>
                    <a:cubicBezTo>
                      <a:pt x="11028" y="10971"/>
                      <a:pt x="11656" y="11241"/>
                      <a:pt x="12072" y="11531"/>
                    </a:cubicBezTo>
                    <a:cubicBezTo>
                      <a:pt x="12429" y="11780"/>
                      <a:pt x="12624" y="12041"/>
                      <a:pt x="12823" y="12301"/>
                    </a:cubicBezTo>
                    <a:cubicBezTo>
                      <a:pt x="13073" y="12627"/>
                      <a:pt x="13329" y="12961"/>
                      <a:pt x="12973" y="13282"/>
                    </a:cubicBezTo>
                    <a:cubicBezTo>
                      <a:pt x="12613" y="13606"/>
                      <a:pt x="11671" y="13871"/>
                      <a:pt x="10419" y="14001"/>
                    </a:cubicBezTo>
                    <a:lnTo>
                      <a:pt x="11233" y="14543"/>
                    </a:lnTo>
                    <a:lnTo>
                      <a:pt x="12729" y="15137"/>
                    </a:lnTo>
                    <a:lnTo>
                      <a:pt x="11978" y="15867"/>
                    </a:lnTo>
                    <a:lnTo>
                      <a:pt x="10282" y="16053"/>
                    </a:lnTo>
                    <a:lnTo>
                      <a:pt x="8579" y="16698"/>
                    </a:lnTo>
                    <a:lnTo>
                      <a:pt x="7276" y="17207"/>
                    </a:lnTo>
                    <a:lnTo>
                      <a:pt x="6726" y="17541"/>
                    </a:lnTo>
                    <a:lnTo>
                      <a:pt x="6476" y="18321"/>
                    </a:lnTo>
                    <a:lnTo>
                      <a:pt x="5875" y="18841"/>
                    </a:lnTo>
                    <a:lnTo>
                      <a:pt x="5173" y="19549"/>
                    </a:lnTo>
                    <a:lnTo>
                      <a:pt x="4172" y="20205"/>
                    </a:lnTo>
                    <a:lnTo>
                      <a:pt x="3627" y="20813"/>
                    </a:lnTo>
                    <a:lnTo>
                      <a:pt x="3326" y="21420"/>
                    </a:lnTo>
                    <a:lnTo>
                      <a:pt x="5668" y="21386"/>
                    </a:lnTo>
                    <a:cubicBezTo>
                      <a:pt x="5278" y="21262"/>
                      <a:pt x="5344" y="21084"/>
                      <a:pt x="5818" y="20979"/>
                    </a:cubicBezTo>
                    <a:cubicBezTo>
                      <a:pt x="7485" y="20613"/>
                      <a:pt x="9733" y="21220"/>
                      <a:pt x="8115" y="21600"/>
                    </a:cubicBezTo>
                    <a:lnTo>
                      <a:pt x="10970" y="20969"/>
                    </a:lnTo>
                    <a:lnTo>
                      <a:pt x="11121" y="20424"/>
                    </a:lnTo>
                    <a:lnTo>
                      <a:pt x="11121" y="19906"/>
                    </a:lnTo>
                    <a:lnTo>
                      <a:pt x="11871" y="19471"/>
                    </a:lnTo>
                    <a:lnTo>
                      <a:pt x="13362" y="19285"/>
                    </a:lnTo>
                    <a:lnTo>
                      <a:pt x="14213" y="18652"/>
                    </a:lnTo>
                    <a:lnTo>
                      <a:pt x="14514" y="18182"/>
                    </a:lnTo>
                    <a:lnTo>
                      <a:pt x="15665" y="17735"/>
                    </a:lnTo>
                    <a:cubicBezTo>
                      <a:pt x="16281" y="17732"/>
                      <a:pt x="16877" y="17680"/>
                      <a:pt x="17362" y="17586"/>
                    </a:cubicBezTo>
                    <a:cubicBezTo>
                      <a:pt x="19077" y="17253"/>
                      <a:pt x="19001" y="16604"/>
                      <a:pt x="17212" y="16296"/>
                    </a:cubicBezTo>
                    <a:lnTo>
                      <a:pt x="18101" y="15629"/>
                    </a:lnTo>
                    <a:lnTo>
                      <a:pt x="20204" y="15108"/>
                    </a:lnTo>
                    <a:lnTo>
                      <a:pt x="21600" y="14810"/>
                    </a:lnTo>
                    <a:lnTo>
                      <a:pt x="21199" y="13668"/>
                    </a:lnTo>
                    <a:cubicBezTo>
                      <a:pt x="20175" y="13471"/>
                      <a:pt x="19280" y="13237"/>
                      <a:pt x="18545" y="12973"/>
                    </a:cubicBezTo>
                    <a:cubicBezTo>
                      <a:pt x="17916" y="12747"/>
                      <a:pt x="17411" y="12501"/>
                      <a:pt x="17043" y="12242"/>
                    </a:cubicBezTo>
                    <a:lnTo>
                      <a:pt x="14996" y="11623"/>
                    </a:lnTo>
                    <a:lnTo>
                      <a:pt x="15447" y="10990"/>
                    </a:lnTo>
                    <a:lnTo>
                      <a:pt x="15146" y="10397"/>
                    </a:lnTo>
                    <a:lnTo>
                      <a:pt x="14000" y="10116"/>
                    </a:lnTo>
                    <a:lnTo>
                      <a:pt x="12955" y="9795"/>
                    </a:lnTo>
                    <a:cubicBezTo>
                      <a:pt x="12304" y="9688"/>
                      <a:pt x="11655" y="9580"/>
                      <a:pt x="11008" y="9472"/>
                    </a:cubicBezTo>
                    <a:cubicBezTo>
                      <a:pt x="9888" y="9284"/>
                      <a:pt x="8773" y="9095"/>
                      <a:pt x="7665" y="8903"/>
                    </a:cubicBezTo>
                    <a:cubicBezTo>
                      <a:pt x="6921" y="8859"/>
                      <a:pt x="6364" y="8706"/>
                      <a:pt x="6263" y="8518"/>
                    </a:cubicBezTo>
                    <a:cubicBezTo>
                      <a:pt x="6095" y="8204"/>
                      <a:pt x="7144" y="7932"/>
                      <a:pt x="8416" y="7961"/>
                    </a:cubicBezTo>
                    <a:lnTo>
                      <a:pt x="9668" y="7241"/>
                    </a:lnTo>
                    <a:cubicBezTo>
                      <a:pt x="9613" y="7043"/>
                      <a:pt x="9613" y="6844"/>
                      <a:pt x="9668" y="6646"/>
                    </a:cubicBezTo>
                    <a:cubicBezTo>
                      <a:pt x="9762" y="6309"/>
                      <a:pt x="10014" y="5976"/>
                      <a:pt x="10419" y="5653"/>
                    </a:cubicBezTo>
                    <a:lnTo>
                      <a:pt x="10714" y="5207"/>
                    </a:lnTo>
                    <a:lnTo>
                      <a:pt x="9368" y="5095"/>
                    </a:lnTo>
                    <a:lnTo>
                      <a:pt x="9067" y="4412"/>
                    </a:lnTo>
                    <a:lnTo>
                      <a:pt x="9211" y="3610"/>
                    </a:lnTo>
                    <a:lnTo>
                      <a:pt x="8498" y="2742"/>
                    </a:lnTo>
                    <a:lnTo>
                      <a:pt x="7747" y="1777"/>
                    </a:lnTo>
                    <a:lnTo>
                      <a:pt x="5850" y="466"/>
                    </a:lnTo>
                    <a:lnTo>
                      <a:pt x="5027" y="0"/>
                    </a:lnTo>
                    <a:close/>
                  </a:path>
                </a:pathLst>
              </a:custGeom>
              <a:solidFill>
                <a:srgbClr val="E6E9F5">
                  <a:alpha val="72941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4" name="ïślîdê">
                <a:extLst>
                  <a:ext uri="{FF2B5EF4-FFF2-40B4-BE49-F238E27FC236}">
                    <a16:creationId xmlns:a16="http://schemas.microsoft.com/office/drawing/2014/main" id="{847D491B-9F3B-49D9-BB25-B8AE5B6EA221}"/>
                  </a:ext>
                </a:extLst>
              </p:cNvPr>
              <p:cNvSpPr/>
              <p:nvPr/>
            </p:nvSpPr>
            <p:spPr bwMode="auto">
              <a:xfrm>
                <a:off x="7185050" y="4135955"/>
                <a:ext cx="20042" cy="3324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58" y="0"/>
                    </a:moveTo>
                    <a:lnTo>
                      <a:pt x="0" y="8825"/>
                    </a:lnTo>
                    <a:lnTo>
                      <a:pt x="6965" y="21600"/>
                    </a:lnTo>
                    <a:lnTo>
                      <a:pt x="21600" y="14944"/>
                    </a:lnTo>
                    <a:lnTo>
                      <a:pt x="13458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5" name="iṡľidé">
                <a:extLst>
                  <a:ext uri="{FF2B5EF4-FFF2-40B4-BE49-F238E27FC236}">
                    <a16:creationId xmlns:a16="http://schemas.microsoft.com/office/drawing/2014/main" id="{A78581DC-FA9D-41A7-A4CA-2C964123C07E}"/>
                  </a:ext>
                </a:extLst>
              </p:cNvPr>
              <p:cNvSpPr/>
              <p:nvPr/>
            </p:nvSpPr>
            <p:spPr bwMode="auto">
              <a:xfrm>
                <a:off x="7179195" y="4201381"/>
                <a:ext cx="21982" cy="3645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719" y="6002"/>
                    </a:moveTo>
                    <a:lnTo>
                      <a:pt x="0" y="12531"/>
                    </a:lnTo>
                    <a:lnTo>
                      <a:pt x="3624" y="21600"/>
                    </a:lnTo>
                    <a:lnTo>
                      <a:pt x="19442" y="19432"/>
                    </a:lnTo>
                    <a:lnTo>
                      <a:pt x="21600" y="7102"/>
                    </a:lnTo>
                    <a:lnTo>
                      <a:pt x="9733" y="0"/>
                    </a:lnTo>
                    <a:lnTo>
                      <a:pt x="719" y="600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6" name="ïṧlîḍè">
                <a:extLst>
                  <a:ext uri="{FF2B5EF4-FFF2-40B4-BE49-F238E27FC236}">
                    <a16:creationId xmlns:a16="http://schemas.microsoft.com/office/drawing/2014/main" id="{2C1E3076-EE8C-4E92-AE74-84AA5F00FC06}"/>
                  </a:ext>
                </a:extLst>
              </p:cNvPr>
              <p:cNvSpPr/>
              <p:nvPr/>
            </p:nvSpPr>
            <p:spPr bwMode="auto">
              <a:xfrm>
                <a:off x="7074258" y="4323890"/>
                <a:ext cx="38453" cy="98974"/>
              </a:xfrm>
              <a:custGeom>
                <a:avLst/>
                <a:gdLst>
                  <a:gd name="T0" fmla="+- 0 10748 87"/>
                  <a:gd name="T1" fmla="*/ T0 w 21323"/>
                  <a:gd name="T2" fmla="*/ 10800 h 21600"/>
                  <a:gd name="T3" fmla="+- 0 10748 87"/>
                  <a:gd name="T4" fmla="*/ T3 w 21323"/>
                  <a:gd name="T5" fmla="*/ 10800 h 21600"/>
                  <a:gd name="T6" fmla="+- 0 10748 87"/>
                  <a:gd name="T7" fmla="*/ T6 w 21323"/>
                  <a:gd name="T8" fmla="*/ 10800 h 21600"/>
                  <a:gd name="T9" fmla="+- 0 10748 87"/>
                  <a:gd name="T10" fmla="*/ T9 w 21323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23" h="21600">
                    <a:moveTo>
                      <a:pt x="10762" y="0"/>
                    </a:moveTo>
                    <a:lnTo>
                      <a:pt x="2490" y="2455"/>
                    </a:lnTo>
                    <a:lnTo>
                      <a:pt x="186" y="8274"/>
                    </a:lnTo>
                    <a:cubicBezTo>
                      <a:pt x="-87" y="9763"/>
                      <a:pt x="-59" y="11259"/>
                      <a:pt x="271" y="12746"/>
                    </a:cubicBezTo>
                    <a:cubicBezTo>
                      <a:pt x="684" y="14610"/>
                      <a:pt x="1568" y="16452"/>
                      <a:pt x="2909" y="18246"/>
                    </a:cubicBezTo>
                    <a:lnTo>
                      <a:pt x="8999" y="21600"/>
                    </a:lnTo>
                    <a:lnTo>
                      <a:pt x="20538" y="21041"/>
                    </a:lnTo>
                    <a:cubicBezTo>
                      <a:pt x="21308" y="19652"/>
                      <a:pt x="21513" y="18223"/>
                      <a:pt x="21147" y="16809"/>
                    </a:cubicBezTo>
                    <a:cubicBezTo>
                      <a:pt x="20669" y="14961"/>
                      <a:pt x="19231" y="13181"/>
                      <a:pt x="18103" y="11379"/>
                    </a:cubicBezTo>
                    <a:cubicBezTo>
                      <a:pt x="16986" y="9592"/>
                      <a:pt x="16172" y="7778"/>
                      <a:pt x="15668" y="5949"/>
                    </a:cubicBezTo>
                    <a:lnTo>
                      <a:pt x="1076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7" name="íṣ1ïdè">
                <a:extLst>
                  <a:ext uri="{FF2B5EF4-FFF2-40B4-BE49-F238E27FC236}">
                    <a16:creationId xmlns:a16="http://schemas.microsoft.com/office/drawing/2014/main" id="{56C15AF8-699F-442B-9ECB-72D1EA848522}"/>
                  </a:ext>
                </a:extLst>
              </p:cNvPr>
              <p:cNvSpPr/>
              <p:nvPr/>
            </p:nvSpPr>
            <p:spPr bwMode="auto">
              <a:xfrm>
                <a:off x="7112706" y="4489528"/>
                <a:ext cx="183944" cy="301822"/>
              </a:xfrm>
              <a:custGeom>
                <a:avLst/>
                <a:gdLst>
                  <a:gd name="T0" fmla="+- 0 11035 470"/>
                  <a:gd name="T1" fmla="*/ T0 w 21130"/>
                  <a:gd name="T2" fmla="*/ 10800 h 21600"/>
                  <a:gd name="T3" fmla="+- 0 11035 470"/>
                  <a:gd name="T4" fmla="*/ T3 w 21130"/>
                  <a:gd name="T5" fmla="*/ 10800 h 21600"/>
                  <a:gd name="T6" fmla="+- 0 11035 470"/>
                  <a:gd name="T7" fmla="*/ T6 w 21130"/>
                  <a:gd name="T8" fmla="*/ 10800 h 21600"/>
                  <a:gd name="T9" fmla="+- 0 11035 470"/>
                  <a:gd name="T10" fmla="*/ T9 w 21130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130" h="21600">
                    <a:moveTo>
                      <a:pt x="3002" y="787"/>
                    </a:moveTo>
                    <a:lnTo>
                      <a:pt x="1284" y="1137"/>
                    </a:lnTo>
                    <a:lnTo>
                      <a:pt x="1313" y="2654"/>
                    </a:lnTo>
                    <a:lnTo>
                      <a:pt x="1628" y="5011"/>
                    </a:lnTo>
                    <a:cubicBezTo>
                      <a:pt x="901" y="5175"/>
                      <a:pt x="341" y="5544"/>
                      <a:pt x="120" y="6006"/>
                    </a:cubicBezTo>
                    <a:cubicBezTo>
                      <a:pt x="-470" y="7239"/>
                      <a:pt x="1208" y="8433"/>
                      <a:pt x="3247" y="8231"/>
                    </a:cubicBezTo>
                    <a:lnTo>
                      <a:pt x="3902" y="10091"/>
                    </a:lnTo>
                    <a:lnTo>
                      <a:pt x="3776" y="11737"/>
                    </a:lnTo>
                    <a:lnTo>
                      <a:pt x="5751" y="11187"/>
                    </a:lnTo>
                    <a:lnTo>
                      <a:pt x="6839" y="10245"/>
                    </a:lnTo>
                    <a:lnTo>
                      <a:pt x="8957" y="10873"/>
                    </a:lnTo>
                    <a:lnTo>
                      <a:pt x="8495" y="11868"/>
                    </a:lnTo>
                    <a:cubicBezTo>
                      <a:pt x="8438" y="12234"/>
                      <a:pt x="8396" y="12601"/>
                      <a:pt x="8368" y="12968"/>
                    </a:cubicBezTo>
                    <a:cubicBezTo>
                      <a:pt x="8304" y="13826"/>
                      <a:pt x="8375" y="14744"/>
                      <a:pt x="9377" y="15325"/>
                    </a:cubicBezTo>
                    <a:cubicBezTo>
                      <a:pt x="10089" y="15737"/>
                      <a:pt x="11115" y="15859"/>
                      <a:pt x="12020" y="15639"/>
                    </a:cubicBezTo>
                    <a:cubicBezTo>
                      <a:pt x="12117" y="15954"/>
                      <a:pt x="12601" y="16162"/>
                      <a:pt x="13107" y="16107"/>
                    </a:cubicBezTo>
                    <a:cubicBezTo>
                      <a:pt x="14452" y="15963"/>
                      <a:pt x="14449" y="14759"/>
                      <a:pt x="13102" y="14618"/>
                    </a:cubicBezTo>
                    <a:lnTo>
                      <a:pt x="14363" y="13757"/>
                    </a:lnTo>
                    <a:lnTo>
                      <a:pt x="16633" y="13053"/>
                    </a:lnTo>
                    <a:cubicBezTo>
                      <a:pt x="17399" y="13091"/>
                      <a:pt x="18066" y="13395"/>
                      <a:pt x="18356" y="13839"/>
                    </a:cubicBezTo>
                    <a:cubicBezTo>
                      <a:pt x="18796" y="14511"/>
                      <a:pt x="18291" y="15279"/>
                      <a:pt x="17221" y="15567"/>
                    </a:cubicBezTo>
                    <a:lnTo>
                      <a:pt x="14783" y="16847"/>
                    </a:lnTo>
                    <a:cubicBezTo>
                      <a:pt x="14357" y="17037"/>
                      <a:pt x="13952" y="17245"/>
                      <a:pt x="13570" y="17469"/>
                    </a:cubicBezTo>
                    <a:cubicBezTo>
                      <a:pt x="12792" y="17924"/>
                      <a:pt x="12117" y="18443"/>
                      <a:pt x="11563" y="19011"/>
                    </a:cubicBezTo>
                    <a:cubicBezTo>
                      <a:pt x="11546" y="19383"/>
                      <a:pt x="11631" y="19753"/>
                      <a:pt x="11815" y="20107"/>
                    </a:cubicBezTo>
                    <a:cubicBezTo>
                      <a:pt x="12116" y="20687"/>
                      <a:pt x="12668" y="21204"/>
                      <a:pt x="13412" y="21600"/>
                    </a:cubicBezTo>
                    <a:lnTo>
                      <a:pt x="14037" y="18929"/>
                    </a:lnTo>
                    <a:lnTo>
                      <a:pt x="15629" y="19165"/>
                    </a:lnTo>
                    <a:lnTo>
                      <a:pt x="15840" y="20497"/>
                    </a:lnTo>
                    <a:lnTo>
                      <a:pt x="17352" y="21253"/>
                    </a:lnTo>
                    <a:lnTo>
                      <a:pt x="18992" y="20389"/>
                    </a:lnTo>
                    <a:cubicBezTo>
                      <a:pt x="19051" y="20040"/>
                      <a:pt x="19220" y="19702"/>
                      <a:pt x="19491" y="19394"/>
                    </a:cubicBezTo>
                    <a:cubicBezTo>
                      <a:pt x="19824" y="19015"/>
                      <a:pt x="20300" y="18693"/>
                      <a:pt x="20878" y="18455"/>
                    </a:cubicBezTo>
                    <a:lnTo>
                      <a:pt x="21130" y="16935"/>
                    </a:lnTo>
                    <a:lnTo>
                      <a:pt x="20752" y="14736"/>
                    </a:lnTo>
                    <a:lnTo>
                      <a:pt x="19617" y="12719"/>
                    </a:lnTo>
                    <a:cubicBezTo>
                      <a:pt x="19197" y="12395"/>
                      <a:pt x="18701" y="12113"/>
                      <a:pt x="18146" y="11882"/>
                    </a:cubicBezTo>
                    <a:cubicBezTo>
                      <a:pt x="17676" y="11686"/>
                      <a:pt x="17167" y="11529"/>
                      <a:pt x="16633" y="11413"/>
                    </a:cubicBezTo>
                    <a:lnTo>
                      <a:pt x="16885" y="10006"/>
                    </a:lnTo>
                    <a:lnTo>
                      <a:pt x="16129" y="8539"/>
                    </a:lnTo>
                    <a:lnTo>
                      <a:pt x="13480" y="8251"/>
                    </a:lnTo>
                    <a:cubicBezTo>
                      <a:pt x="13030" y="7892"/>
                      <a:pt x="12393" y="7642"/>
                      <a:pt x="11678" y="7544"/>
                    </a:cubicBezTo>
                    <a:cubicBezTo>
                      <a:pt x="10537" y="7388"/>
                      <a:pt x="9349" y="7629"/>
                      <a:pt x="8573" y="8173"/>
                    </a:cubicBezTo>
                    <a:cubicBezTo>
                      <a:pt x="7842" y="8252"/>
                      <a:pt x="7094" y="8105"/>
                      <a:pt x="6566" y="7780"/>
                    </a:cubicBezTo>
                    <a:cubicBezTo>
                      <a:pt x="5388" y="7055"/>
                      <a:pt x="5616" y="5834"/>
                      <a:pt x="7028" y="5296"/>
                    </a:cubicBezTo>
                    <a:lnTo>
                      <a:pt x="7775" y="4359"/>
                    </a:lnTo>
                    <a:lnTo>
                      <a:pt x="6897" y="2317"/>
                    </a:lnTo>
                    <a:lnTo>
                      <a:pt x="5973" y="274"/>
                    </a:lnTo>
                    <a:lnTo>
                      <a:pt x="4586" y="0"/>
                    </a:lnTo>
                    <a:lnTo>
                      <a:pt x="3002" y="78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65000"/>
                </a:scheme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8" name="îşľíḓê">
                <a:extLst>
                  <a:ext uri="{FF2B5EF4-FFF2-40B4-BE49-F238E27FC236}">
                    <a16:creationId xmlns:a16="http://schemas.microsoft.com/office/drawing/2014/main" id="{4009A0EF-3242-4FA6-BD71-C219B7E71DD9}"/>
                  </a:ext>
                </a:extLst>
              </p:cNvPr>
              <p:cNvSpPr/>
              <p:nvPr/>
            </p:nvSpPr>
            <p:spPr bwMode="auto">
              <a:xfrm>
                <a:off x="7090030" y="4680320"/>
                <a:ext cx="71523" cy="144943"/>
              </a:xfrm>
              <a:custGeom>
                <a:avLst/>
                <a:gdLst>
                  <a:gd name="T0" fmla="+- 0 11017 434"/>
                  <a:gd name="T1" fmla="*/ T0 w 21166"/>
                  <a:gd name="T2" fmla="*/ 10665 h 21331"/>
                  <a:gd name="T3" fmla="+- 0 11017 434"/>
                  <a:gd name="T4" fmla="*/ T3 w 21166"/>
                  <a:gd name="T5" fmla="*/ 10665 h 21331"/>
                  <a:gd name="T6" fmla="+- 0 11017 434"/>
                  <a:gd name="T7" fmla="*/ T6 w 21166"/>
                  <a:gd name="T8" fmla="*/ 10665 h 21331"/>
                  <a:gd name="T9" fmla="+- 0 11017 434"/>
                  <a:gd name="T10" fmla="*/ T9 w 21166"/>
                  <a:gd name="T11" fmla="*/ 10665 h 2133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166" h="21331">
                    <a:moveTo>
                      <a:pt x="16489" y="0"/>
                    </a:moveTo>
                    <a:lnTo>
                      <a:pt x="15066" y="2881"/>
                    </a:lnTo>
                    <a:lnTo>
                      <a:pt x="10957" y="7412"/>
                    </a:lnTo>
                    <a:cubicBezTo>
                      <a:pt x="10504" y="8901"/>
                      <a:pt x="9744" y="10363"/>
                      <a:pt x="8689" y="11774"/>
                    </a:cubicBezTo>
                    <a:cubicBezTo>
                      <a:pt x="6967" y="14079"/>
                      <a:pt x="4480" y="16225"/>
                      <a:pt x="1333" y="18122"/>
                    </a:cubicBezTo>
                    <a:cubicBezTo>
                      <a:pt x="-139" y="18713"/>
                      <a:pt x="-434" y="19771"/>
                      <a:pt x="660" y="20539"/>
                    </a:cubicBezTo>
                    <a:cubicBezTo>
                      <a:pt x="2129" y="21570"/>
                      <a:pt x="5185" y="21600"/>
                      <a:pt x="6736" y="20599"/>
                    </a:cubicBezTo>
                    <a:lnTo>
                      <a:pt x="10745" y="16345"/>
                    </a:lnTo>
                    <a:lnTo>
                      <a:pt x="14209" y="12737"/>
                    </a:lnTo>
                    <a:lnTo>
                      <a:pt x="16484" y="10858"/>
                    </a:lnTo>
                    <a:lnTo>
                      <a:pt x="18974" y="8334"/>
                    </a:lnTo>
                    <a:lnTo>
                      <a:pt x="18338" y="6732"/>
                    </a:lnTo>
                    <a:lnTo>
                      <a:pt x="18676" y="4860"/>
                    </a:lnTo>
                    <a:lnTo>
                      <a:pt x="21166" y="2437"/>
                    </a:lnTo>
                    <a:lnTo>
                      <a:pt x="16489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9" name="iṧ1íḑe">
                <a:extLst>
                  <a:ext uri="{FF2B5EF4-FFF2-40B4-BE49-F238E27FC236}">
                    <a16:creationId xmlns:a16="http://schemas.microsoft.com/office/drawing/2014/main" id="{8B9B8C5D-2BE9-44A3-B66F-FD02659A3B2F}"/>
                  </a:ext>
                </a:extLst>
              </p:cNvPr>
              <p:cNvSpPr/>
              <p:nvPr/>
            </p:nvSpPr>
            <p:spPr bwMode="auto">
              <a:xfrm>
                <a:off x="7146664" y="4869950"/>
                <a:ext cx="143874" cy="247192"/>
              </a:xfrm>
              <a:custGeom>
                <a:avLst/>
                <a:gdLst>
                  <a:gd name="T0" fmla="*/ 10800 w 21600"/>
                  <a:gd name="T1" fmla="*/ 10730 h 21461"/>
                  <a:gd name="T2" fmla="*/ 10800 w 21600"/>
                  <a:gd name="T3" fmla="*/ 10730 h 21461"/>
                  <a:gd name="T4" fmla="*/ 10800 w 21600"/>
                  <a:gd name="T5" fmla="*/ 10730 h 21461"/>
                  <a:gd name="T6" fmla="*/ 10800 w 21600"/>
                  <a:gd name="T7" fmla="*/ 10730 h 21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461">
                    <a:moveTo>
                      <a:pt x="20200" y="0"/>
                    </a:moveTo>
                    <a:lnTo>
                      <a:pt x="18378" y="1600"/>
                    </a:lnTo>
                    <a:lnTo>
                      <a:pt x="16951" y="3140"/>
                    </a:lnTo>
                    <a:lnTo>
                      <a:pt x="12724" y="4375"/>
                    </a:lnTo>
                    <a:lnTo>
                      <a:pt x="10501" y="5388"/>
                    </a:lnTo>
                    <a:lnTo>
                      <a:pt x="8492" y="6588"/>
                    </a:lnTo>
                    <a:lnTo>
                      <a:pt x="6795" y="8236"/>
                    </a:lnTo>
                    <a:lnTo>
                      <a:pt x="4661" y="9887"/>
                    </a:lnTo>
                    <a:lnTo>
                      <a:pt x="2900" y="12048"/>
                    </a:lnTo>
                    <a:lnTo>
                      <a:pt x="2412" y="14303"/>
                    </a:lnTo>
                    <a:lnTo>
                      <a:pt x="0" y="16586"/>
                    </a:lnTo>
                    <a:lnTo>
                      <a:pt x="816" y="18111"/>
                    </a:lnTo>
                    <a:lnTo>
                      <a:pt x="3452" y="18108"/>
                    </a:lnTo>
                    <a:lnTo>
                      <a:pt x="3562" y="19918"/>
                    </a:lnTo>
                    <a:cubicBezTo>
                      <a:pt x="3535" y="20305"/>
                      <a:pt x="3775" y="20682"/>
                      <a:pt x="4228" y="20967"/>
                    </a:cubicBezTo>
                    <a:cubicBezTo>
                      <a:pt x="5009" y="21458"/>
                      <a:pt x="6252" y="21600"/>
                      <a:pt x="7297" y="21316"/>
                    </a:cubicBezTo>
                    <a:lnTo>
                      <a:pt x="6583" y="18743"/>
                    </a:lnTo>
                    <a:cubicBezTo>
                      <a:pt x="5057" y="18215"/>
                      <a:pt x="4609" y="17055"/>
                      <a:pt x="5601" y="16202"/>
                    </a:cubicBezTo>
                    <a:cubicBezTo>
                      <a:pt x="6085" y="15785"/>
                      <a:pt x="6880" y="15516"/>
                      <a:pt x="7743" y="15538"/>
                    </a:cubicBezTo>
                    <a:cubicBezTo>
                      <a:pt x="8840" y="15567"/>
                      <a:pt x="9742" y="16048"/>
                      <a:pt x="9879" y="16678"/>
                    </a:cubicBezTo>
                    <a:lnTo>
                      <a:pt x="11850" y="17973"/>
                    </a:lnTo>
                    <a:lnTo>
                      <a:pt x="13498" y="17210"/>
                    </a:lnTo>
                    <a:lnTo>
                      <a:pt x="13772" y="15526"/>
                    </a:lnTo>
                    <a:lnTo>
                      <a:pt x="10977" y="13275"/>
                    </a:lnTo>
                    <a:cubicBezTo>
                      <a:pt x="10590" y="12814"/>
                      <a:pt x="10590" y="12275"/>
                      <a:pt x="10977" y="11814"/>
                    </a:cubicBezTo>
                    <a:cubicBezTo>
                      <a:pt x="11582" y="11093"/>
                      <a:pt x="12928" y="10747"/>
                      <a:pt x="14054" y="10289"/>
                    </a:cubicBezTo>
                    <a:cubicBezTo>
                      <a:pt x="15451" y="9720"/>
                      <a:pt x="16553" y="8942"/>
                      <a:pt x="17240" y="8037"/>
                    </a:cubicBezTo>
                    <a:cubicBezTo>
                      <a:pt x="17148" y="7714"/>
                      <a:pt x="16830" y="7427"/>
                      <a:pt x="16361" y="7243"/>
                    </a:cubicBezTo>
                    <a:cubicBezTo>
                      <a:pt x="14681" y="6584"/>
                      <a:pt x="12585" y="7346"/>
                      <a:pt x="11204" y="8383"/>
                    </a:cubicBezTo>
                    <a:cubicBezTo>
                      <a:pt x="10376" y="9004"/>
                      <a:pt x="9658" y="9672"/>
                      <a:pt x="9062" y="10376"/>
                    </a:cubicBezTo>
                    <a:lnTo>
                      <a:pt x="6768" y="10563"/>
                    </a:lnTo>
                    <a:lnTo>
                      <a:pt x="10064" y="7648"/>
                    </a:lnTo>
                    <a:lnTo>
                      <a:pt x="16931" y="5138"/>
                    </a:lnTo>
                    <a:cubicBezTo>
                      <a:pt x="17976" y="4846"/>
                      <a:pt x="18910" y="4435"/>
                      <a:pt x="19677" y="3931"/>
                    </a:cubicBezTo>
                    <a:cubicBezTo>
                      <a:pt x="20605" y="3321"/>
                      <a:pt x="21264" y="2591"/>
                      <a:pt x="21600" y="1803"/>
                    </a:cubicBezTo>
                    <a:lnTo>
                      <a:pt x="2020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0" name="ïŝḻïḍé">
                <a:extLst>
                  <a:ext uri="{FF2B5EF4-FFF2-40B4-BE49-F238E27FC236}">
                    <a16:creationId xmlns:a16="http://schemas.microsoft.com/office/drawing/2014/main" id="{8733EEB3-B25A-4CE3-A370-224E9F3B1D43}"/>
                  </a:ext>
                </a:extLst>
              </p:cNvPr>
              <p:cNvSpPr/>
              <p:nvPr/>
            </p:nvSpPr>
            <p:spPr bwMode="auto">
              <a:xfrm>
                <a:off x="6917725" y="4835702"/>
                <a:ext cx="241155" cy="323817"/>
              </a:xfrm>
              <a:custGeom>
                <a:avLst/>
                <a:gdLst>
                  <a:gd name="T0" fmla="+- 0 10745 46"/>
                  <a:gd name="T1" fmla="*/ T0 w 21398"/>
                  <a:gd name="T2" fmla="*/ 10761 h 21522"/>
                  <a:gd name="T3" fmla="+- 0 10745 46"/>
                  <a:gd name="T4" fmla="*/ T3 w 21398"/>
                  <a:gd name="T5" fmla="*/ 10761 h 21522"/>
                  <a:gd name="T6" fmla="+- 0 10745 46"/>
                  <a:gd name="T7" fmla="*/ T6 w 21398"/>
                  <a:gd name="T8" fmla="*/ 10761 h 21522"/>
                  <a:gd name="T9" fmla="+- 0 10745 46"/>
                  <a:gd name="T10" fmla="*/ T9 w 21398"/>
                  <a:gd name="T11" fmla="*/ 10761 h 21522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8" h="21522">
                    <a:moveTo>
                      <a:pt x="17013" y="246"/>
                    </a:moveTo>
                    <a:lnTo>
                      <a:pt x="15800" y="0"/>
                    </a:lnTo>
                    <a:lnTo>
                      <a:pt x="15127" y="2646"/>
                    </a:lnTo>
                    <a:cubicBezTo>
                      <a:pt x="15053" y="3116"/>
                      <a:pt x="14828" y="3566"/>
                      <a:pt x="14470" y="3956"/>
                    </a:cubicBezTo>
                    <a:cubicBezTo>
                      <a:pt x="13911" y="4568"/>
                      <a:pt x="13067" y="5001"/>
                      <a:pt x="12103" y="5169"/>
                    </a:cubicBezTo>
                    <a:lnTo>
                      <a:pt x="10779" y="6847"/>
                    </a:lnTo>
                    <a:cubicBezTo>
                      <a:pt x="10343" y="7465"/>
                      <a:pt x="9862" y="8065"/>
                      <a:pt x="9340" y="8644"/>
                    </a:cubicBezTo>
                    <a:cubicBezTo>
                      <a:pt x="8697" y="9358"/>
                      <a:pt x="7992" y="10039"/>
                      <a:pt x="7230" y="10684"/>
                    </a:cubicBezTo>
                    <a:lnTo>
                      <a:pt x="4726" y="11608"/>
                    </a:lnTo>
                    <a:lnTo>
                      <a:pt x="3843" y="12918"/>
                    </a:lnTo>
                    <a:lnTo>
                      <a:pt x="2625" y="13669"/>
                    </a:lnTo>
                    <a:cubicBezTo>
                      <a:pt x="2183" y="13433"/>
                      <a:pt x="1601" y="13404"/>
                      <a:pt x="1122" y="13596"/>
                    </a:cubicBezTo>
                    <a:cubicBezTo>
                      <a:pt x="370" y="13899"/>
                      <a:pt x="146" y="14579"/>
                      <a:pt x="63" y="15226"/>
                    </a:cubicBezTo>
                    <a:cubicBezTo>
                      <a:pt x="-46" y="16077"/>
                      <a:pt x="-13" y="16935"/>
                      <a:pt x="161" y="17779"/>
                    </a:cubicBezTo>
                    <a:cubicBezTo>
                      <a:pt x="650" y="17557"/>
                      <a:pt x="1272" y="17586"/>
                      <a:pt x="1719" y="17852"/>
                    </a:cubicBezTo>
                    <a:cubicBezTo>
                      <a:pt x="2637" y="18399"/>
                      <a:pt x="2438" y="19481"/>
                      <a:pt x="1358" y="19822"/>
                    </a:cubicBezTo>
                    <a:lnTo>
                      <a:pt x="2235" y="20987"/>
                    </a:lnTo>
                    <a:cubicBezTo>
                      <a:pt x="2431" y="21380"/>
                      <a:pt x="2990" y="21600"/>
                      <a:pt x="3534" y="21497"/>
                    </a:cubicBezTo>
                    <a:cubicBezTo>
                      <a:pt x="4205" y="21370"/>
                      <a:pt x="4519" y="20812"/>
                      <a:pt x="5121" y="20573"/>
                    </a:cubicBezTo>
                    <a:cubicBezTo>
                      <a:pt x="5952" y="20243"/>
                      <a:pt x="6979" y="20558"/>
                      <a:pt x="7263" y="21230"/>
                    </a:cubicBezTo>
                    <a:lnTo>
                      <a:pt x="8530" y="20281"/>
                    </a:lnTo>
                    <a:lnTo>
                      <a:pt x="10835" y="20062"/>
                    </a:lnTo>
                    <a:cubicBezTo>
                      <a:pt x="11371" y="20182"/>
                      <a:pt x="11933" y="20224"/>
                      <a:pt x="12491" y="20184"/>
                    </a:cubicBezTo>
                    <a:cubicBezTo>
                      <a:pt x="13360" y="20123"/>
                      <a:pt x="14185" y="19869"/>
                      <a:pt x="14861" y="19454"/>
                    </a:cubicBezTo>
                    <a:lnTo>
                      <a:pt x="15705" y="18603"/>
                    </a:lnTo>
                    <a:lnTo>
                      <a:pt x="15315" y="16539"/>
                    </a:lnTo>
                    <a:cubicBezTo>
                      <a:pt x="15489" y="16004"/>
                      <a:pt x="15822" y="15505"/>
                      <a:pt x="16289" y="15080"/>
                    </a:cubicBezTo>
                    <a:cubicBezTo>
                      <a:pt x="16740" y="14669"/>
                      <a:pt x="17305" y="14337"/>
                      <a:pt x="17945" y="14107"/>
                    </a:cubicBezTo>
                    <a:lnTo>
                      <a:pt x="18335" y="11651"/>
                    </a:lnTo>
                    <a:lnTo>
                      <a:pt x="19763" y="10608"/>
                    </a:lnTo>
                    <a:lnTo>
                      <a:pt x="21225" y="9587"/>
                    </a:lnTo>
                    <a:lnTo>
                      <a:pt x="20250" y="8297"/>
                    </a:lnTo>
                    <a:lnTo>
                      <a:pt x="19313" y="7933"/>
                    </a:lnTo>
                    <a:lnTo>
                      <a:pt x="18631" y="6668"/>
                    </a:lnTo>
                    <a:cubicBezTo>
                      <a:pt x="18176" y="6261"/>
                      <a:pt x="18065" y="5697"/>
                      <a:pt x="18343" y="5209"/>
                    </a:cubicBezTo>
                    <a:cubicBezTo>
                      <a:pt x="18807" y="4394"/>
                      <a:pt x="20116" y="4120"/>
                      <a:pt x="20839" y="3436"/>
                    </a:cubicBezTo>
                    <a:cubicBezTo>
                      <a:pt x="21406" y="2900"/>
                      <a:pt x="21554" y="2179"/>
                      <a:pt x="21228" y="1539"/>
                    </a:cubicBezTo>
                    <a:lnTo>
                      <a:pt x="17495" y="1466"/>
                    </a:lnTo>
                    <a:lnTo>
                      <a:pt x="17013" y="246"/>
                    </a:lnTo>
                    <a:close/>
                  </a:path>
                </a:pathLst>
              </a:custGeom>
              <a:solidFill>
                <a:srgbClr val="E4E6EA">
                  <a:alpha val="61176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1" name="ïṥ1ídè">
                <a:extLst>
                  <a:ext uri="{FF2B5EF4-FFF2-40B4-BE49-F238E27FC236}">
                    <a16:creationId xmlns:a16="http://schemas.microsoft.com/office/drawing/2014/main" id="{95FC25F2-685F-4034-9203-FEB4CAFC358B}"/>
                  </a:ext>
                </a:extLst>
              </p:cNvPr>
              <p:cNvSpPr/>
              <p:nvPr/>
            </p:nvSpPr>
            <p:spPr bwMode="auto">
              <a:xfrm>
                <a:off x="7317943" y="4803460"/>
                <a:ext cx="45093" cy="134405"/>
              </a:xfrm>
              <a:custGeom>
                <a:avLst/>
                <a:gdLst>
                  <a:gd name="T0" fmla="+- 0 10829 516"/>
                  <a:gd name="T1" fmla="*/ T0 w 20626"/>
                  <a:gd name="T2" fmla="*/ 10708 h 21417"/>
                  <a:gd name="T3" fmla="+- 0 10829 516"/>
                  <a:gd name="T4" fmla="*/ T3 w 20626"/>
                  <a:gd name="T5" fmla="*/ 10708 h 21417"/>
                  <a:gd name="T6" fmla="+- 0 10829 516"/>
                  <a:gd name="T7" fmla="*/ T6 w 20626"/>
                  <a:gd name="T8" fmla="*/ 10708 h 21417"/>
                  <a:gd name="T9" fmla="+- 0 10829 516"/>
                  <a:gd name="T10" fmla="*/ T9 w 20626"/>
                  <a:gd name="T11" fmla="*/ 10708 h 21417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626" h="21417">
                    <a:moveTo>
                      <a:pt x="14198" y="0"/>
                    </a:moveTo>
                    <a:lnTo>
                      <a:pt x="7690" y="1996"/>
                    </a:lnTo>
                    <a:lnTo>
                      <a:pt x="3457" y="8567"/>
                    </a:lnTo>
                    <a:lnTo>
                      <a:pt x="7552" y="12065"/>
                    </a:lnTo>
                    <a:cubicBezTo>
                      <a:pt x="4935" y="12668"/>
                      <a:pt x="2855" y="13514"/>
                      <a:pt x="1548" y="14507"/>
                    </a:cubicBezTo>
                    <a:cubicBezTo>
                      <a:pt x="-441" y="16021"/>
                      <a:pt x="-516" y="17755"/>
                      <a:pt x="1342" y="19289"/>
                    </a:cubicBezTo>
                    <a:cubicBezTo>
                      <a:pt x="1870" y="20653"/>
                      <a:pt x="5514" y="21600"/>
                      <a:pt x="9418" y="21387"/>
                    </a:cubicBezTo>
                    <a:cubicBezTo>
                      <a:pt x="18316" y="20903"/>
                      <a:pt x="19431" y="16595"/>
                      <a:pt x="10925" y="15564"/>
                    </a:cubicBezTo>
                    <a:cubicBezTo>
                      <a:pt x="11564" y="14243"/>
                      <a:pt x="12233" y="12923"/>
                      <a:pt x="12934" y="11606"/>
                    </a:cubicBezTo>
                    <a:cubicBezTo>
                      <a:pt x="13730" y="10107"/>
                      <a:pt x="14567" y="8610"/>
                      <a:pt x="15443" y="7116"/>
                    </a:cubicBezTo>
                    <a:cubicBezTo>
                      <a:pt x="18016" y="6784"/>
                      <a:pt x="19915" y="6013"/>
                      <a:pt x="20464" y="5076"/>
                    </a:cubicBezTo>
                    <a:cubicBezTo>
                      <a:pt x="21084" y="4019"/>
                      <a:pt x="19903" y="2933"/>
                      <a:pt x="17431" y="2284"/>
                    </a:cubicBezTo>
                    <a:lnTo>
                      <a:pt x="14198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2" name="išliďé">
                <a:extLst>
                  <a:ext uri="{FF2B5EF4-FFF2-40B4-BE49-F238E27FC236}">
                    <a16:creationId xmlns:a16="http://schemas.microsoft.com/office/drawing/2014/main" id="{B8407C47-1B6B-4A6E-86DA-7EFF52F55FAC}"/>
                  </a:ext>
                </a:extLst>
              </p:cNvPr>
              <p:cNvSpPr/>
              <p:nvPr/>
            </p:nvSpPr>
            <p:spPr bwMode="auto">
              <a:xfrm>
                <a:off x="7334540" y="4669514"/>
                <a:ext cx="309095" cy="339452"/>
              </a:xfrm>
              <a:custGeom>
                <a:avLst/>
                <a:gdLst>
                  <a:gd name="T0" fmla="+- 0 10860 121"/>
                  <a:gd name="T1" fmla="*/ T0 w 21479"/>
                  <a:gd name="T2" fmla="*/ 10800 h 21600"/>
                  <a:gd name="T3" fmla="+- 0 10860 121"/>
                  <a:gd name="T4" fmla="*/ T3 w 21479"/>
                  <a:gd name="T5" fmla="*/ 10800 h 21600"/>
                  <a:gd name="T6" fmla="+- 0 10860 121"/>
                  <a:gd name="T7" fmla="*/ T6 w 21479"/>
                  <a:gd name="T8" fmla="*/ 10800 h 21600"/>
                  <a:gd name="T9" fmla="+- 0 10860 121"/>
                  <a:gd name="T10" fmla="*/ T9 w 21479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479" h="21600">
                    <a:moveTo>
                      <a:pt x="21479" y="0"/>
                    </a:moveTo>
                    <a:lnTo>
                      <a:pt x="16915" y="3468"/>
                    </a:lnTo>
                    <a:lnTo>
                      <a:pt x="13858" y="4603"/>
                    </a:lnTo>
                    <a:lnTo>
                      <a:pt x="12501" y="5511"/>
                    </a:lnTo>
                    <a:lnTo>
                      <a:pt x="11442" y="6905"/>
                    </a:lnTo>
                    <a:cubicBezTo>
                      <a:pt x="11349" y="7387"/>
                      <a:pt x="11188" y="7857"/>
                      <a:pt x="10965" y="8302"/>
                    </a:cubicBezTo>
                    <a:cubicBezTo>
                      <a:pt x="10562" y="9106"/>
                      <a:pt x="9963" y="9815"/>
                      <a:pt x="9214" y="10374"/>
                    </a:cubicBezTo>
                    <a:lnTo>
                      <a:pt x="8214" y="11279"/>
                    </a:lnTo>
                    <a:lnTo>
                      <a:pt x="7326" y="10162"/>
                    </a:lnTo>
                    <a:cubicBezTo>
                      <a:pt x="7669" y="9878"/>
                      <a:pt x="7704" y="9396"/>
                      <a:pt x="7405" y="9073"/>
                    </a:cubicBezTo>
                    <a:cubicBezTo>
                      <a:pt x="6483" y="8078"/>
                      <a:pt x="4794" y="9191"/>
                      <a:pt x="5532" y="10307"/>
                    </a:cubicBezTo>
                    <a:lnTo>
                      <a:pt x="5075" y="11122"/>
                    </a:lnTo>
                    <a:lnTo>
                      <a:pt x="3269" y="11332"/>
                    </a:lnTo>
                    <a:lnTo>
                      <a:pt x="3528" y="12889"/>
                    </a:lnTo>
                    <a:lnTo>
                      <a:pt x="4950" y="13168"/>
                    </a:lnTo>
                    <a:lnTo>
                      <a:pt x="5405" y="14353"/>
                    </a:lnTo>
                    <a:lnTo>
                      <a:pt x="4292" y="15191"/>
                    </a:lnTo>
                    <a:cubicBezTo>
                      <a:pt x="3915" y="14905"/>
                      <a:pt x="3349" y="14994"/>
                      <a:pt x="3097" y="15377"/>
                    </a:cubicBezTo>
                    <a:cubicBezTo>
                      <a:pt x="2857" y="15741"/>
                      <a:pt x="3039" y="16188"/>
                      <a:pt x="3004" y="16605"/>
                    </a:cubicBezTo>
                    <a:cubicBezTo>
                      <a:pt x="2952" y="17243"/>
                      <a:pt x="2425" y="17763"/>
                      <a:pt x="1734" y="17857"/>
                    </a:cubicBezTo>
                    <a:cubicBezTo>
                      <a:pt x="1126" y="17959"/>
                      <a:pt x="593" y="18288"/>
                      <a:pt x="261" y="18765"/>
                    </a:cubicBezTo>
                    <a:cubicBezTo>
                      <a:pt x="-88" y="19267"/>
                      <a:pt x="-121" y="19922"/>
                      <a:pt x="374" y="20232"/>
                    </a:cubicBezTo>
                    <a:cubicBezTo>
                      <a:pt x="1021" y="20637"/>
                      <a:pt x="1880" y="20122"/>
                      <a:pt x="1734" y="19417"/>
                    </a:cubicBezTo>
                    <a:cubicBezTo>
                      <a:pt x="2302" y="18971"/>
                      <a:pt x="2798" y="18453"/>
                      <a:pt x="3209" y="17880"/>
                    </a:cubicBezTo>
                    <a:cubicBezTo>
                      <a:pt x="3582" y="17359"/>
                      <a:pt x="3882" y="16797"/>
                      <a:pt x="4099" y="16207"/>
                    </a:cubicBezTo>
                    <a:lnTo>
                      <a:pt x="5672" y="15741"/>
                    </a:lnTo>
                    <a:lnTo>
                      <a:pt x="6537" y="15136"/>
                    </a:lnTo>
                    <a:lnTo>
                      <a:pt x="7958" y="14140"/>
                    </a:lnTo>
                    <a:cubicBezTo>
                      <a:pt x="8108" y="13661"/>
                      <a:pt x="8419" y="13237"/>
                      <a:pt x="8847" y="12929"/>
                    </a:cubicBezTo>
                    <a:cubicBezTo>
                      <a:pt x="9407" y="12527"/>
                      <a:pt x="10122" y="12350"/>
                      <a:pt x="10828" y="12440"/>
                    </a:cubicBezTo>
                    <a:lnTo>
                      <a:pt x="11463" y="14207"/>
                    </a:lnTo>
                    <a:cubicBezTo>
                      <a:pt x="11398" y="14613"/>
                      <a:pt x="11322" y="15016"/>
                      <a:pt x="11234" y="15418"/>
                    </a:cubicBezTo>
                    <a:cubicBezTo>
                      <a:pt x="11082" y="16116"/>
                      <a:pt x="10895" y="16808"/>
                      <a:pt x="10675" y="17490"/>
                    </a:cubicBezTo>
                    <a:lnTo>
                      <a:pt x="10440" y="21600"/>
                    </a:lnTo>
                    <a:cubicBezTo>
                      <a:pt x="12730" y="18516"/>
                      <a:pt x="14766" y="15279"/>
                      <a:pt x="16532" y="11918"/>
                    </a:cubicBezTo>
                    <a:cubicBezTo>
                      <a:pt x="18547" y="8081"/>
                      <a:pt x="20202" y="4094"/>
                      <a:pt x="21479" y="0"/>
                    </a:cubicBezTo>
                    <a:close/>
                  </a:path>
                </a:pathLst>
              </a:custGeom>
              <a:solidFill>
                <a:srgbClr val="E4E6EA">
                  <a:alpha val="61176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3" name="işlïḋe">
                <a:extLst>
                  <a:ext uri="{FF2B5EF4-FFF2-40B4-BE49-F238E27FC236}">
                    <a16:creationId xmlns:a16="http://schemas.microsoft.com/office/drawing/2014/main" id="{0510D063-B9DA-43CB-BEF3-D4228823D6D7}"/>
                  </a:ext>
                </a:extLst>
              </p:cNvPr>
              <p:cNvSpPr/>
              <p:nvPr/>
            </p:nvSpPr>
            <p:spPr bwMode="auto">
              <a:xfrm>
                <a:off x="6942187" y="5041516"/>
                <a:ext cx="515800" cy="50616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0"/>
                    </a:moveTo>
                    <a:lnTo>
                      <a:pt x="19656" y="441"/>
                    </a:lnTo>
                    <a:lnTo>
                      <a:pt x="18924" y="739"/>
                    </a:lnTo>
                    <a:lnTo>
                      <a:pt x="18392" y="973"/>
                    </a:lnTo>
                    <a:lnTo>
                      <a:pt x="17335" y="1956"/>
                    </a:lnTo>
                    <a:cubicBezTo>
                      <a:pt x="17186" y="2215"/>
                      <a:pt x="16990" y="2443"/>
                      <a:pt x="16758" y="2628"/>
                    </a:cubicBezTo>
                    <a:cubicBezTo>
                      <a:pt x="16456" y="2868"/>
                      <a:pt x="16079" y="3082"/>
                      <a:pt x="16054" y="3471"/>
                    </a:cubicBezTo>
                    <a:cubicBezTo>
                      <a:pt x="16022" y="3962"/>
                      <a:pt x="16533" y="4297"/>
                      <a:pt x="16958" y="4064"/>
                    </a:cubicBezTo>
                    <a:cubicBezTo>
                      <a:pt x="16775" y="4426"/>
                      <a:pt x="16561" y="4771"/>
                      <a:pt x="16319" y="5095"/>
                    </a:cubicBezTo>
                    <a:cubicBezTo>
                      <a:pt x="16084" y="5408"/>
                      <a:pt x="15824" y="5700"/>
                      <a:pt x="15541" y="5968"/>
                    </a:cubicBezTo>
                    <a:cubicBezTo>
                      <a:pt x="15199" y="5766"/>
                      <a:pt x="14777" y="5766"/>
                      <a:pt x="14434" y="5968"/>
                    </a:cubicBezTo>
                    <a:cubicBezTo>
                      <a:pt x="14152" y="6134"/>
                      <a:pt x="13958" y="6419"/>
                      <a:pt x="13904" y="6746"/>
                    </a:cubicBezTo>
                    <a:cubicBezTo>
                      <a:pt x="13671" y="6999"/>
                      <a:pt x="13416" y="7229"/>
                      <a:pt x="13141" y="7433"/>
                    </a:cubicBezTo>
                    <a:cubicBezTo>
                      <a:pt x="12797" y="7688"/>
                      <a:pt x="12419" y="7908"/>
                      <a:pt x="12170" y="8261"/>
                    </a:cubicBezTo>
                    <a:cubicBezTo>
                      <a:pt x="11817" y="8762"/>
                      <a:pt x="11794" y="9435"/>
                      <a:pt x="11434" y="9932"/>
                    </a:cubicBezTo>
                    <a:cubicBezTo>
                      <a:pt x="11164" y="10305"/>
                      <a:pt x="10744" y="10522"/>
                      <a:pt x="10398" y="10822"/>
                    </a:cubicBezTo>
                    <a:cubicBezTo>
                      <a:pt x="10016" y="11153"/>
                      <a:pt x="9729" y="11583"/>
                      <a:pt x="9361" y="11930"/>
                    </a:cubicBezTo>
                    <a:cubicBezTo>
                      <a:pt x="8844" y="12418"/>
                      <a:pt x="8197" y="12724"/>
                      <a:pt x="7532" y="12959"/>
                    </a:cubicBezTo>
                    <a:cubicBezTo>
                      <a:pt x="6524" y="13316"/>
                      <a:pt x="5443" y="13535"/>
                      <a:pt x="4611" y="14222"/>
                    </a:cubicBezTo>
                    <a:cubicBezTo>
                      <a:pt x="4206" y="14556"/>
                      <a:pt x="3887" y="14985"/>
                      <a:pt x="3679" y="15471"/>
                    </a:cubicBezTo>
                    <a:cubicBezTo>
                      <a:pt x="3479" y="15817"/>
                      <a:pt x="3198" y="16106"/>
                      <a:pt x="2860" y="16312"/>
                    </a:cubicBezTo>
                    <a:cubicBezTo>
                      <a:pt x="2362" y="16616"/>
                      <a:pt x="1729" y="16763"/>
                      <a:pt x="1462" y="17296"/>
                    </a:cubicBezTo>
                    <a:cubicBezTo>
                      <a:pt x="1225" y="17769"/>
                      <a:pt x="1402" y="18316"/>
                      <a:pt x="1412" y="18842"/>
                    </a:cubicBezTo>
                    <a:cubicBezTo>
                      <a:pt x="1432" y="19824"/>
                      <a:pt x="877" y="20725"/>
                      <a:pt x="0" y="21133"/>
                    </a:cubicBezTo>
                    <a:lnTo>
                      <a:pt x="586" y="21600"/>
                    </a:lnTo>
                    <a:cubicBezTo>
                      <a:pt x="5308" y="19271"/>
                      <a:pt x="9593" y="16116"/>
                      <a:pt x="13246" y="12279"/>
                    </a:cubicBezTo>
                    <a:cubicBezTo>
                      <a:pt x="16673" y="8681"/>
                      <a:pt x="19495" y="4532"/>
                      <a:pt x="21600" y="0"/>
                    </a:cubicBezTo>
                    <a:close/>
                  </a:path>
                </a:pathLst>
              </a:custGeom>
              <a:solidFill>
                <a:srgbClr val="E4E6EA">
                  <a:alpha val="61176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" name="îṣļídè">
                <a:extLst>
                  <a:ext uri="{FF2B5EF4-FFF2-40B4-BE49-F238E27FC236}">
                    <a16:creationId xmlns:a16="http://schemas.microsoft.com/office/drawing/2014/main" id="{32D989B4-EE15-46EE-821F-3FE28C20A655}"/>
                  </a:ext>
                </a:extLst>
              </p:cNvPr>
              <p:cNvSpPr/>
              <p:nvPr/>
            </p:nvSpPr>
            <p:spPr bwMode="auto">
              <a:xfrm>
                <a:off x="6438996" y="4873865"/>
                <a:ext cx="58040" cy="153091"/>
              </a:xfrm>
              <a:custGeom>
                <a:avLst/>
                <a:gdLst>
                  <a:gd name="T0" fmla="*/ 10280 w 20560"/>
                  <a:gd name="T1" fmla="*/ 10586 h 21172"/>
                  <a:gd name="T2" fmla="*/ 10280 w 20560"/>
                  <a:gd name="T3" fmla="*/ 10586 h 21172"/>
                  <a:gd name="T4" fmla="*/ 10280 w 20560"/>
                  <a:gd name="T5" fmla="*/ 10586 h 21172"/>
                  <a:gd name="T6" fmla="*/ 10280 w 20560"/>
                  <a:gd name="T7" fmla="*/ 10586 h 21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560" h="21172">
                    <a:moveTo>
                      <a:pt x="7800" y="0"/>
                    </a:moveTo>
                    <a:lnTo>
                      <a:pt x="1142" y="765"/>
                    </a:lnTo>
                    <a:lnTo>
                      <a:pt x="14" y="4303"/>
                    </a:lnTo>
                    <a:lnTo>
                      <a:pt x="5170" y="8092"/>
                    </a:lnTo>
                    <a:lnTo>
                      <a:pt x="0" y="11375"/>
                    </a:lnTo>
                    <a:cubicBezTo>
                      <a:pt x="2789" y="11598"/>
                      <a:pt x="5194" y="12281"/>
                      <a:pt x="6597" y="13248"/>
                    </a:cubicBezTo>
                    <a:cubicBezTo>
                      <a:pt x="8277" y="14405"/>
                      <a:pt x="8326" y="15818"/>
                      <a:pt x="6727" y="16993"/>
                    </a:cubicBezTo>
                    <a:lnTo>
                      <a:pt x="9189" y="19523"/>
                    </a:lnTo>
                    <a:cubicBezTo>
                      <a:pt x="10190" y="20933"/>
                      <a:pt x="14323" y="21600"/>
                      <a:pt x="17583" y="20877"/>
                    </a:cubicBezTo>
                    <a:cubicBezTo>
                      <a:pt x="21196" y="20075"/>
                      <a:pt x="21600" y="18103"/>
                      <a:pt x="18360" y="17087"/>
                    </a:cubicBezTo>
                    <a:cubicBezTo>
                      <a:pt x="16563" y="16111"/>
                      <a:pt x="15042" y="15061"/>
                      <a:pt x="13824" y="13956"/>
                    </a:cubicBezTo>
                    <a:cubicBezTo>
                      <a:pt x="12396" y="12661"/>
                      <a:pt x="11394" y="11301"/>
                      <a:pt x="10842" y="9907"/>
                    </a:cubicBezTo>
                    <a:cubicBezTo>
                      <a:pt x="10964" y="8963"/>
                      <a:pt x="10964" y="8018"/>
                      <a:pt x="10842" y="7074"/>
                    </a:cubicBezTo>
                    <a:cubicBezTo>
                      <a:pt x="10634" y="5459"/>
                      <a:pt x="10070" y="3855"/>
                      <a:pt x="9157" y="2279"/>
                    </a:cubicBezTo>
                    <a:lnTo>
                      <a:pt x="780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5" name="îṣ1iḓê">
                <a:extLst>
                  <a:ext uri="{FF2B5EF4-FFF2-40B4-BE49-F238E27FC236}">
                    <a16:creationId xmlns:a16="http://schemas.microsoft.com/office/drawing/2014/main" id="{F54619DA-8B5D-4AAC-8029-E9BFCC76CC6E}"/>
                  </a:ext>
                </a:extLst>
              </p:cNvPr>
              <p:cNvSpPr/>
              <p:nvPr/>
            </p:nvSpPr>
            <p:spPr bwMode="auto">
              <a:xfrm>
                <a:off x="6546621" y="5134766"/>
                <a:ext cx="39464" cy="3697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7868" y="1684"/>
                    </a:moveTo>
                    <a:lnTo>
                      <a:pt x="531" y="0"/>
                    </a:lnTo>
                    <a:lnTo>
                      <a:pt x="0" y="7066"/>
                    </a:lnTo>
                    <a:lnTo>
                      <a:pt x="9782" y="15187"/>
                    </a:lnTo>
                    <a:lnTo>
                      <a:pt x="21600" y="21600"/>
                    </a:lnTo>
                    <a:lnTo>
                      <a:pt x="20799" y="8990"/>
                    </a:lnTo>
                    <a:lnTo>
                      <a:pt x="7868" y="168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6" name="íṥ1íďè">
                <a:extLst>
                  <a:ext uri="{FF2B5EF4-FFF2-40B4-BE49-F238E27FC236}">
                    <a16:creationId xmlns:a16="http://schemas.microsoft.com/office/drawing/2014/main" id="{4F80BA2D-E914-4CB4-A1A9-401ABA2372AF}"/>
                  </a:ext>
                </a:extLst>
              </p:cNvPr>
              <p:cNvSpPr/>
              <p:nvPr/>
            </p:nvSpPr>
            <p:spPr bwMode="auto">
              <a:xfrm>
                <a:off x="6610611" y="5174660"/>
                <a:ext cx="86492" cy="8103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8591" y="4520"/>
                    </a:moveTo>
                    <a:lnTo>
                      <a:pt x="5210" y="1400"/>
                    </a:lnTo>
                    <a:lnTo>
                      <a:pt x="2367" y="0"/>
                    </a:lnTo>
                    <a:lnTo>
                      <a:pt x="0" y="993"/>
                    </a:lnTo>
                    <a:lnTo>
                      <a:pt x="3120" y="5543"/>
                    </a:lnTo>
                    <a:lnTo>
                      <a:pt x="8829" y="10517"/>
                    </a:lnTo>
                    <a:lnTo>
                      <a:pt x="9377" y="15480"/>
                    </a:lnTo>
                    <a:lnTo>
                      <a:pt x="14312" y="20149"/>
                    </a:lnTo>
                    <a:lnTo>
                      <a:pt x="18127" y="21600"/>
                    </a:lnTo>
                    <a:lnTo>
                      <a:pt x="21600" y="20137"/>
                    </a:lnTo>
                    <a:lnTo>
                      <a:pt x="17510" y="14016"/>
                    </a:lnTo>
                    <a:lnTo>
                      <a:pt x="12964" y="9921"/>
                    </a:lnTo>
                    <a:lnTo>
                      <a:pt x="8591" y="452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7" name="isḷiḋê">
                <a:extLst>
                  <a:ext uri="{FF2B5EF4-FFF2-40B4-BE49-F238E27FC236}">
                    <a16:creationId xmlns:a16="http://schemas.microsoft.com/office/drawing/2014/main" id="{69F63DCF-5333-407D-A154-45FDCE47B9E7}"/>
                  </a:ext>
                </a:extLst>
              </p:cNvPr>
              <p:cNvSpPr/>
              <p:nvPr/>
            </p:nvSpPr>
            <p:spPr bwMode="auto">
              <a:xfrm>
                <a:off x="6876390" y="5004234"/>
                <a:ext cx="32978" cy="38166"/>
              </a:xfrm>
              <a:custGeom>
                <a:avLst/>
                <a:gdLst>
                  <a:gd name="T0" fmla="+- 0 11056 513"/>
                  <a:gd name="T1" fmla="*/ T0 w 21087"/>
                  <a:gd name="T2" fmla="*/ 10800 h 21600"/>
                  <a:gd name="T3" fmla="+- 0 11056 513"/>
                  <a:gd name="T4" fmla="*/ T3 w 21087"/>
                  <a:gd name="T5" fmla="*/ 10800 h 21600"/>
                  <a:gd name="T6" fmla="+- 0 11056 513"/>
                  <a:gd name="T7" fmla="*/ T6 w 21087"/>
                  <a:gd name="T8" fmla="*/ 10800 h 21600"/>
                  <a:gd name="T9" fmla="+- 0 11056 513"/>
                  <a:gd name="T10" fmla="*/ T9 w 21087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087" h="21600">
                    <a:moveTo>
                      <a:pt x="16962" y="0"/>
                    </a:moveTo>
                    <a:lnTo>
                      <a:pt x="1783" y="1864"/>
                    </a:lnTo>
                    <a:cubicBezTo>
                      <a:pt x="-109" y="5075"/>
                      <a:pt x="-513" y="8812"/>
                      <a:pt x="657" y="12282"/>
                    </a:cubicBezTo>
                    <a:cubicBezTo>
                      <a:pt x="2131" y="16655"/>
                      <a:pt x="5904" y="20127"/>
                      <a:pt x="10784" y="21600"/>
                    </a:cubicBezTo>
                    <a:lnTo>
                      <a:pt x="21087" y="14558"/>
                    </a:lnTo>
                    <a:lnTo>
                      <a:pt x="1696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8" name="îṧḻíḋé">
                <a:extLst>
                  <a:ext uri="{FF2B5EF4-FFF2-40B4-BE49-F238E27FC236}">
                    <a16:creationId xmlns:a16="http://schemas.microsoft.com/office/drawing/2014/main" id="{69ECB874-060D-40AD-9012-FFDCFE50628E}"/>
                  </a:ext>
                </a:extLst>
              </p:cNvPr>
              <p:cNvSpPr/>
              <p:nvPr/>
            </p:nvSpPr>
            <p:spPr bwMode="auto">
              <a:xfrm>
                <a:off x="6825437" y="5045994"/>
                <a:ext cx="28571" cy="3038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117" y="0"/>
                    </a:moveTo>
                    <a:lnTo>
                      <a:pt x="0" y="5460"/>
                    </a:lnTo>
                    <a:lnTo>
                      <a:pt x="1597" y="19259"/>
                    </a:lnTo>
                    <a:lnTo>
                      <a:pt x="17761" y="21600"/>
                    </a:lnTo>
                    <a:lnTo>
                      <a:pt x="21600" y="13828"/>
                    </a:lnTo>
                    <a:lnTo>
                      <a:pt x="17117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9" name="ïşļïḋê">
                <a:extLst>
                  <a:ext uri="{FF2B5EF4-FFF2-40B4-BE49-F238E27FC236}">
                    <a16:creationId xmlns:a16="http://schemas.microsoft.com/office/drawing/2014/main" id="{121D07B4-9F4F-43DA-8C56-72D679A9E290}"/>
                  </a:ext>
                </a:extLst>
              </p:cNvPr>
              <p:cNvSpPr/>
              <p:nvPr/>
            </p:nvSpPr>
            <p:spPr bwMode="auto">
              <a:xfrm>
                <a:off x="7139629" y="5188493"/>
                <a:ext cx="40342" cy="41370"/>
              </a:xfrm>
              <a:custGeom>
                <a:avLst/>
                <a:gdLst>
                  <a:gd name="T0" fmla="+- 0 11243 1189"/>
                  <a:gd name="T1" fmla="*/ T0 w 20108"/>
                  <a:gd name="T2" fmla="*/ 10489 h 20978"/>
                  <a:gd name="T3" fmla="+- 0 11243 1189"/>
                  <a:gd name="T4" fmla="*/ T3 w 20108"/>
                  <a:gd name="T5" fmla="*/ 10489 h 20978"/>
                  <a:gd name="T6" fmla="+- 0 11243 1189"/>
                  <a:gd name="T7" fmla="*/ T6 w 20108"/>
                  <a:gd name="T8" fmla="*/ 10489 h 20978"/>
                  <a:gd name="T9" fmla="+- 0 11243 1189"/>
                  <a:gd name="T10" fmla="*/ T9 w 20108"/>
                  <a:gd name="T11" fmla="*/ 10489 h 20978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108" h="20978">
                    <a:moveTo>
                      <a:pt x="19810" y="0"/>
                    </a:moveTo>
                    <a:lnTo>
                      <a:pt x="5083" y="5544"/>
                    </a:lnTo>
                    <a:cubicBezTo>
                      <a:pt x="818" y="7157"/>
                      <a:pt x="-1189" y="12126"/>
                      <a:pt x="729" y="16323"/>
                    </a:cubicBezTo>
                    <a:cubicBezTo>
                      <a:pt x="2342" y="19854"/>
                      <a:pt x="6248" y="21600"/>
                      <a:pt x="10027" y="20777"/>
                    </a:cubicBezTo>
                    <a:cubicBezTo>
                      <a:pt x="14487" y="19806"/>
                      <a:pt x="17429" y="15774"/>
                      <a:pt x="18898" y="11315"/>
                    </a:cubicBezTo>
                    <a:cubicBezTo>
                      <a:pt x="20098" y="7674"/>
                      <a:pt x="20411" y="3791"/>
                      <a:pt x="198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0" name="ïṣľïḓé">
                <a:extLst>
                  <a:ext uri="{FF2B5EF4-FFF2-40B4-BE49-F238E27FC236}">
                    <a16:creationId xmlns:a16="http://schemas.microsoft.com/office/drawing/2014/main" id="{6F197178-DDFD-4022-9B09-871B13351A4C}"/>
                  </a:ext>
                </a:extLst>
              </p:cNvPr>
              <p:cNvSpPr/>
              <p:nvPr/>
            </p:nvSpPr>
            <p:spPr bwMode="auto">
              <a:xfrm>
                <a:off x="7259967" y="4937114"/>
                <a:ext cx="66184" cy="55314"/>
              </a:xfrm>
              <a:custGeom>
                <a:avLst/>
                <a:gdLst>
                  <a:gd name="T0" fmla="+- 0 11003 652"/>
                  <a:gd name="T1" fmla="*/ T0 w 20703"/>
                  <a:gd name="T2" fmla="*/ 10283 h 20566"/>
                  <a:gd name="T3" fmla="+- 0 11003 652"/>
                  <a:gd name="T4" fmla="*/ T3 w 20703"/>
                  <a:gd name="T5" fmla="*/ 10283 h 20566"/>
                  <a:gd name="T6" fmla="+- 0 11003 652"/>
                  <a:gd name="T7" fmla="*/ T6 w 20703"/>
                  <a:gd name="T8" fmla="*/ 10283 h 20566"/>
                  <a:gd name="T9" fmla="+- 0 11003 652"/>
                  <a:gd name="T10" fmla="*/ T9 w 20703"/>
                  <a:gd name="T11" fmla="*/ 10283 h 20566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703" h="20566">
                    <a:moveTo>
                      <a:pt x="9099" y="0"/>
                    </a:moveTo>
                    <a:lnTo>
                      <a:pt x="6797" y="4474"/>
                    </a:lnTo>
                    <a:lnTo>
                      <a:pt x="4155" y="12169"/>
                    </a:lnTo>
                    <a:cubicBezTo>
                      <a:pt x="1799" y="10958"/>
                      <a:pt x="-652" y="13629"/>
                      <a:pt x="158" y="16523"/>
                    </a:cubicBezTo>
                    <a:cubicBezTo>
                      <a:pt x="1013" y="19578"/>
                      <a:pt x="4559" y="19848"/>
                      <a:pt x="5735" y="16948"/>
                    </a:cubicBezTo>
                    <a:lnTo>
                      <a:pt x="10353" y="9481"/>
                    </a:lnTo>
                    <a:cubicBezTo>
                      <a:pt x="11293" y="7860"/>
                      <a:pt x="13199" y="7545"/>
                      <a:pt x="14475" y="8801"/>
                    </a:cubicBezTo>
                    <a:cubicBezTo>
                      <a:pt x="16759" y="11049"/>
                      <a:pt x="15506" y="15461"/>
                      <a:pt x="12543" y="15604"/>
                    </a:cubicBezTo>
                    <a:cubicBezTo>
                      <a:pt x="11461" y="16716"/>
                      <a:pt x="11461" y="18710"/>
                      <a:pt x="12543" y="19821"/>
                    </a:cubicBezTo>
                    <a:cubicBezTo>
                      <a:pt x="14274" y="21600"/>
                      <a:pt x="16807" y="19957"/>
                      <a:pt x="18366" y="17390"/>
                    </a:cubicBezTo>
                    <a:cubicBezTo>
                      <a:pt x="19873" y="14907"/>
                      <a:pt x="20948" y="11992"/>
                      <a:pt x="20655" y="8954"/>
                    </a:cubicBezTo>
                    <a:cubicBezTo>
                      <a:pt x="20369" y="5989"/>
                      <a:pt x="18809" y="3414"/>
                      <a:pt x="16535" y="2151"/>
                    </a:cubicBezTo>
                    <a:lnTo>
                      <a:pt x="9099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1" name="iş1íḓè">
                <a:extLst>
                  <a:ext uri="{FF2B5EF4-FFF2-40B4-BE49-F238E27FC236}">
                    <a16:creationId xmlns:a16="http://schemas.microsoft.com/office/drawing/2014/main" id="{CAE5DD32-3300-4AAE-8E1F-725C78300037}"/>
                  </a:ext>
                </a:extLst>
              </p:cNvPr>
              <p:cNvSpPr/>
              <p:nvPr/>
            </p:nvSpPr>
            <p:spPr bwMode="auto">
              <a:xfrm>
                <a:off x="7428765" y="4907611"/>
                <a:ext cx="30372" cy="4753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604" y="0"/>
                    </a:moveTo>
                    <a:lnTo>
                      <a:pt x="6746" y="6215"/>
                    </a:lnTo>
                    <a:lnTo>
                      <a:pt x="1510" y="12307"/>
                    </a:lnTo>
                    <a:lnTo>
                      <a:pt x="0" y="21600"/>
                    </a:lnTo>
                    <a:lnTo>
                      <a:pt x="16395" y="17422"/>
                    </a:lnTo>
                    <a:lnTo>
                      <a:pt x="21600" y="9940"/>
                    </a:lnTo>
                    <a:lnTo>
                      <a:pt x="1660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2" name="îŝ1îḑe">
                <a:extLst>
                  <a:ext uri="{FF2B5EF4-FFF2-40B4-BE49-F238E27FC236}">
                    <a16:creationId xmlns:a16="http://schemas.microsoft.com/office/drawing/2014/main" id="{4BC0F4BB-C7A4-4D17-B15E-A030168D57E7}"/>
                  </a:ext>
                </a:extLst>
              </p:cNvPr>
              <p:cNvSpPr/>
              <p:nvPr/>
            </p:nvSpPr>
            <p:spPr bwMode="auto">
              <a:xfrm>
                <a:off x="7295344" y="4792305"/>
                <a:ext cx="17290" cy="277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688" y="0"/>
                    </a:moveTo>
                    <a:lnTo>
                      <a:pt x="3114" y="6842"/>
                    </a:lnTo>
                    <a:lnTo>
                      <a:pt x="0" y="21600"/>
                    </a:lnTo>
                    <a:lnTo>
                      <a:pt x="21600" y="19569"/>
                    </a:lnTo>
                    <a:lnTo>
                      <a:pt x="17688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3" name="íṥľïḑè">
                <a:extLst>
                  <a:ext uri="{FF2B5EF4-FFF2-40B4-BE49-F238E27FC236}">
                    <a16:creationId xmlns:a16="http://schemas.microsoft.com/office/drawing/2014/main" id="{CCF03926-18F8-4ED4-8CD4-F38130BEA887}"/>
                  </a:ext>
                </a:extLst>
              </p:cNvPr>
              <p:cNvSpPr/>
              <p:nvPr/>
            </p:nvSpPr>
            <p:spPr bwMode="auto">
              <a:xfrm>
                <a:off x="6072136" y="5017938"/>
                <a:ext cx="71765" cy="98700"/>
              </a:xfrm>
              <a:custGeom>
                <a:avLst/>
                <a:gdLst>
                  <a:gd name="T0" fmla="*/ 10535 w 21070"/>
                  <a:gd name="T1" fmla="*/ 10673 h 21347"/>
                  <a:gd name="T2" fmla="*/ 10535 w 21070"/>
                  <a:gd name="T3" fmla="*/ 10673 h 21347"/>
                  <a:gd name="T4" fmla="*/ 10535 w 21070"/>
                  <a:gd name="T5" fmla="*/ 10673 h 21347"/>
                  <a:gd name="T6" fmla="*/ 10535 w 21070"/>
                  <a:gd name="T7" fmla="*/ 10673 h 21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70" h="21347">
                    <a:moveTo>
                      <a:pt x="5049" y="0"/>
                    </a:moveTo>
                    <a:lnTo>
                      <a:pt x="0" y="1652"/>
                    </a:lnTo>
                    <a:lnTo>
                      <a:pt x="1021" y="6996"/>
                    </a:lnTo>
                    <a:cubicBezTo>
                      <a:pt x="1305" y="8755"/>
                      <a:pt x="1518" y="10520"/>
                      <a:pt x="1660" y="12288"/>
                    </a:cubicBezTo>
                    <a:cubicBezTo>
                      <a:pt x="1804" y="14080"/>
                      <a:pt x="1876" y="15875"/>
                      <a:pt x="1874" y="17670"/>
                    </a:cubicBezTo>
                    <a:lnTo>
                      <a:pt x="9180" y="21231"/>
                    </a:lnTo>
                    <a:cubicBezTo>
                      <a:pt x="11950" y="21600"/>
                      <a:pt x="14803" y="21082"/>
                      <a:pt x="17023" y="19807"/>
                    </a:cubicBezTo>
                    <a:cubicBezTo>
                      <a:pt x="20195" y="17985"/>
                      <a:pt x="21600" y="14976"/>
                      <a:pt x="20890" y="12051"/>
                    </a:cubicBezTo>
                    <a:cubicBezTo>
                      <a:pt x="20330" y="9748"/>
                      <a:pt x="18503" y="7718"/>
                      <a:pt x="15841" y="6442"/>
                    </a:cubicBezTo>
                    <a:lnTo>
                      <a:pt x="10024" y="1573"/>
                    </a:lnTo>
                    <a:lnTo>
                      <a:pt x="5049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4" name="í$lídê">
                <a:extLst>
                  <a:ext uri="{FF2B5EF4-FFF2-40B4-BE49-F238E27FC236}">
                    <a16:creationId xmlns:a16="http://schemas.microsoft.com/office/drawing/2014/main" id="{2AFE3E81-CC08-4E98-8559-E5334E7D4D6E}"/>
                  </a:ext>
                </a:extLst>
              </p:cNvPr>
              <p:cNvSpPr/>
              <p:nvPr/>
            </p:nvSpPr>
            <p:spPr bwMode="auto">
              <a:xfrm>
                <a:off x="5138358" y="5355220"/>
                <a:ext cx="220549" cy="24227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6835" y="10174"/>
                    </a:moveTo>
                    <a:lnTo>
                      <a:pt x="7686" y="8743"/>
                    </a:lnTo>
                    <a:lnTo>
                      <a:pt x="6918" y="6235"/>
                    </a:lnTo>
                    <a:lnTo>
                      <a:pt x="5238" y="4125"/>
                    </a:lnTo>
                    <a:cubicBezTo>
                      <a:pt x="5520" y="3407"/>
                      <a:pt x="6190" y="2873"/>
                      <a:pt x="7009" y="2714"/>
                    </a:cubicBezTo>
                    <a:cubicBezTo>
                      <a:pt x="8203" y="2482"/>
                      <a:pt x="9407" y="3066"/>
                      <a:pt x="9862" y="4098"/>
                    </a:cubicBezTo>
                    <a:cubicBezTo>
                      <a:pt x="10521" y="3211"/>
                      <a:pt x="11273" y="2385"/>
                      <a:pt x="12108" y="1631"/>
                    </a:cubicBezTo>
                    <a:cubicBezTo>
                      <a:pt x="12764" y="1039"/>
                      <a:pt x="13470" y="494"/>
                      <a:pt x="14218" y="0"/>
                    </a:cubicBezTo>
                    <a:lnTo>
                      <a:pt x="17085" y="3303"/>
                    </a:lnTo>
                    <a:cubicBezTo>
                      <a:pt x="17601" y="3636"/>
                      <a:pt x="18000" y="4099"/>
                      <a:pt x="18231" y="4635"/>
                    </a:cubicBezTo>
                    <a:cubicBezTo>
                      <a:pt x="18558" y="5392"/>
                      <a:pt x="18534" y="6237"/>
                      <a:pt x="18164" y="6977"/>
                    </a:cubicBezTo>
                    <a:lnTo>
                      <a:pt x="17954" y="11018"/>
                    </a:lnTo>
                    <a:lnTo>
                      <a:pt x="18384" y="13105"/>
                    </a:lnTo>
                    <a:cubicBezTo>
                      <a:pt x="18361" y="13550"/>
                      <a:pt x="18361" y="13995"/>
                      <a:pt x="18384" y="14439"/>
                    </a:cubicBezTo>
                    <a:cubicBezTo>
                      <a:pt x="18418" y="15093"/>
                      <a:pt x="18501" y="15745"/>
                      <a:pt x="18635" y="16388"/>
                    </a:cubicBezTo>
                    <a:lnTo>
                      <a:pt x="20175" y="18900"/>
                    </a:lnTo>
                    <a:lnTo>
                      <a:pt x="21600" y="21600"/>
                    </a:lnTo>
                    <a:cubicBezTo>
                      <a:pt x="17508" y="20470"/>
                      <a:pt x="13590" y="18871"/>
                      <a:pt x="9940" y="16841"/>
                    </a:cubicBezTo>
                    <a:cubicBezTo>
                      <a:pt x="6304" y="14820"/>
                      <a:pt x="2965" y="12388"/>
                      <a:pt x="0" y="9603"/>
                    </a:cubicBezTo>
                    <a:lnTo>
                      <a:pt x="6835" y="10174"/>
                    </a:lnTo>
                    <a:close/>
                  </a:path>
                </a:pathLst>
              </a:custGeom>
              <a:solidFill>
                <a:srgbClr val="E6E9F5">
                  <a:alpha val="72941"/>
                </a:srgbClr>
              </a:solidFill>
              <a:ln>
                <a:noFill/>
              </a:ln>
              <a:effectLst/>
            </p:spPr>
            <p:txBody>
              <a:bodyPr lIns="121919" tIns="121919" rIns="121919" bIns="121919" anchor="ctr"/>
              <a:lstStyle>
                <a:lvl1pPr defTabSz="455930">
                  <a:defRPr sz="2500">
                    <a:solidFill>
                      <a:srgbClr val="53585F"/>
                    </a:solidFill>
                  </a:defRPr>
                </a:lvl1pPr>
                <a:lvl2pPr defTabSz="455930">
                  <a:defRPr sz="2500">
                    <a:solidFill>
                      <a:srgbClr val="53585F"/>
                    </a:solidFill>
                  </a:defRPr>
                </a:lvl2pPr>
                <a:lvl3pPr defTabSz="455930">
                  <a:defRPr sz="2500">
                    <a:solidFill>
                      <a:srgbClr val="53585F"/>
                    </a:solidFill>
                  </a:defRPr>
                </a:lvl3pPr>
                <a:lvl4pPr defTabSz="455930">
                  <a:defRPr sz="2500">
                    <a:solidFill>
                      <a:srgbClr val="53585F"/>
                    </a:solidFill>
                  </a:defRPr>
                </a:lvl4pPr>
                <a:lvl5pPr defTabSz="455930">
                  <a:defRPr sz="2500">
                    <a:solidFill>
                      <a:srgbClr val="53585F"/>
                    </a:solidFill>
                  </a:defRPr>
                </a:lvl5pPr>
                <a:lvl6pPr marL="4572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6pPr>
                <a:lvl7pPr marL="9144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7pPr>
                <a:lvl8pPr marL="13716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8pPr>
                <a:lvl9pPr marL="1828800" indent="914400" defTabSz="45593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rgbClr val="53585F"/>
                    </a:solidFill>
                  </a:defRPr>
                </a:lvl9pPr>
              </a:lstStyle>
              <a:p>
                <a:pPr algn="ctr"/>
                <a:endParaRPr lang="ru-RU" altLang="ru-RU" sz="1800">
                  <a:solidFill>
                    <a:srgbClr val="07070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185" name="íŝḷíḓe">
            <a:extLst>
              <a:ext uri="{FF2B5EF4-FFF2-40B4-BE49-F238E27FC236}">
                <a16:creationId xmlns:a16="http://schemas.microsoft.com/office/drawing/2014/main" id="{B5C70400-E88E-45C4-BA65-98917C3543AE}"/>
              </a:ext>
            </a:extLst>
          </p:cNvPr>
          <p:cNvSpPr/>
          <p:nvPr/>
        </p:nvSpPr>
        <p:spPr>
          <a:xfrm>
            <a:off x="10730206" y="2322649"/>
            <a:ext cx="852047" cy="3142028"/>
          </a:xfrm>
          <a:prstGeom prst="rect">
            <a:avLst/>
          </a:prstGeom>
          <a:solidFill>
            <a:srgbClr val="E6E9F5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91440" tIns="45720" rIns="91440" bIns="45720" anchor="ctr"/>
          <a:lstStyle/>
          <a:p>
            <a:pPr algn="ctr"/>
            <a:r>
              <a:rPr lang="zh-TW" altLang="en-US" sz="2400" b="1" kern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面對未來 </a:t>
            </a:r>
            <a:r>
              <a:rPr lang="en-US" altLang="zh-TW" sz="2400" b="1" kern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 </a:t>
            </a:r>
            <a:r>
              <a:rPr lang="zh-TW" altLang="en-US" sz="2400" b="1" kern="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創造未來</a:t>
            </a:r>
            <a:endParaRPr lang="en-US" altLang="zh-TW" sz="2400" b="1" kern="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6" name="群組 3">
            <a:extLst>
              <a:ext uri="{FF2B5EF4-FFF2-40B4-BE49-F238E27FC236}">
                <a16:creationId xmlns:a16="http://schemas.microsoft.com/office/drawing/2014/main" id="{B90BA50B-EDA9-4329-BBBD-6D56B40F174F}"/>
              </a:ext>
            </a:extLst>
          </p:cNvPr>
          <p:cNvGrpSpPr/>
          <p:nvPr/>
        </p:nvGrpSpPr>
        <p:grpSpPr>
          <a:xfrm>
            <a:off x="5039401" y="1888468"/>
            <a:ext cx="5577336" cy="4010395"/>
            <a:chOff x="3075690" y="1954900"/>
            <a:chExt cx="6480000" cy="4010395"/>
          </a:xfrm>
        </p:grpSpPr>
        <p:sp>
          <p:nvSpPr>
            <p:cNvPr id="187" name="五邊形 7">
              <a:extLst>
                <a:ext uri="{FF2B5EF4-FFF2-40B4-BE49-F238E27FC236}">
                  <a16:creationId xmlns:a16="http://schemas.microsoft.com/office/drawing/2014/main" id="{FE27BB66-3491-4529-8473-DC9A8691CE69}"/>
                </a:ext>
              </a:extLst>
            </p:cNvPr>
            <p:cNvSpPr/>
            <p:nvPr/>
          </p:nvSpPr>
          <p:spPr>
            <a:xfrm>
              <a:off x="3075690" y="1954900"/>
              <a:ext cx="6480000" cy="575870"/>
            </a:xfrm>
            <a:prstGeom prst="homePlate">
              <a:avLst/>
            </a:prstGeom>
            <a:gradFill flip="none" rotWithShape="1">
              <a:gsLst>
                <a:gs pos="45000">
                  <a:schemeClr val="accent2">
                    <a:lumMod val="67000"/>
                  </a:schemeClr>
                </a:gs>
                <a:gs pos="100000">
                  <a:schemeClr val="accent2">
                    <a:lumMod val="7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8" name="五邊形 57">
              <a:extLst>
                <a:ext uri="{FF2B5EF4-FFF2-40B4-BE49-F238E27FC236}">
                  <a16:creationId xmlns:a16="http://schemas.microsoft.com/office/drawing/2014/main" id="{AED15E04-C4E3-4B5B-8481-EAE916E5AF4E}"/>
                </a:ext>
              </a:extLst>
            </p:cNvPr>
            <p:cNvSpPr/>
            <p:nvPr/>
          </p:nvSpPr>
          <p:spPr>
            <a:xfrm>
              <a:off x="3075690" y="2527191"/>
              <a:ext cx="6480000" cy="576000"/>
            </a:xfrm>
            <a:prstGeom prst="homePlate">
              <a:avLst/>
            </a:prstGeom>
            <a:gradFill flip="none" rotWithShape="1">
              <a:gsLst>
                <a:gs pos="0">
                  <a:srgbClr val="47CCDE">
                    <a:alpha val="0"/>
                  </a:srgbClr>
                </a:gs>
                <a:gs pos="65000">
                  <a:srgbClr val="47CCDE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9" name="五邊形 58">
              <a:extLst>
                <a:ext uri="{FF2B5EF4-FFF2-40B4-BE49-F238E27FC236}">
                  <a16:creationId xmlns:a16="http://schemas.microsoft.com/office/drawing/2014/main" id="{8D090247-EEAA-463A-9C52-24EAE7B805CD}"/>
                </a:ext>
              </a:extLst>
            </p:cNvPr>
            <p:cNvSpPr/>
            <p:nvPr/>
          </p:nvSpPr>
          <p:spPr>
            <a:xfrm>
              <a:off x="3075690" y="3099612"/>
              <a:ext cx="6480000" cy="576000"/>
            </a:xfrm>
            <a:prstGeom prst="homePlate">
              <a:avLst/>
            </a:prstGeom>
            <a:gradFill>
              <a:gsLst>
                <a:gs pos="0">
                  <a:srgbClr val="209C90">
                    <a:alpha val="0"/>
                  </a:srgbClr>
                </a:gs>
                <a:gs pos="68000">
                  <a:srgbClr val="209C90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0" name="五邊形 59">
              <a:extLst>
                <a:ext uri="{FF2B5EF4-FFF2-40B4-BE49-F238E27FC236}">
                  <a16:creationId xmlns:a16="http://schemas.microsoft.com/office/drawing/2014/main" id="{3BBA95AB-0678-4374-B4F2-C04F05BC9093}"/>
                </a:ext>
              </a:extLst>
            </p:cNvPr>
            <p:cNvSpPr/>
            <p:nvPr/>
          </p:nvSpPr>
          <p:spPr>
            <a:xfrm>
              <a:off x="3075690" y="3672033"/>
              <a:ext cx="6480000" cy="576000"/>
            </a:xfrm>
            <a:prstGeom prst="homePlate">
              <a:avLst/>
            </a:prstGeom>
            <a:gradFill>
              <a:gsLst>
                <a:gs pos="0">
                  <a:schemeClr val="accent4">
                    <a:alpha val="0"/>
                  </a:schemeClr>
                </a:gs>
                <a:gs pos="66000">
                  <a:schemeClr val="accent4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五邊形 60">
              <a:extLst>
                <a:ext uri="{FF2B5EF4-FFF2-40B4-BE49-F238E27FC236}">
                  <a16:creationId xmlns:a16="http://schemas.microsoft.com/office/drawing/2014/main" id="{057B35FF-64B5-4DA9-A600-B44E9854BFDA}"/>
                </a:ext>
              </a:extLst>
            </p:cNvPr>
            <p:cNvSpPr/>
            <p:nvPr/>
          </p:nvSpPr>
          <p:spPr>
            <a:xfrm>
              <a:off x="3075690" y="4244454"/>
              <a:ext cx="6480000" cy="576000"/>
            </a:xfrm>
            <a:prstGeom prst="homePlate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0"/>
                  </a:schemeClr>
                </a:gs>
                <a:gs pos="63000">
                  <a:schemeClr val="accent5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五邊形 84">
              <a:extLst>
                <a:ext uri="{FF2B5EF4-FFF2-40B4-BE49-F238E27FC236}">
                  <a16:creationId xmlns:a16="http://schemas.microsoft.com/office/drawing/2014/main" id="{64E4408A-B99F-4B5E-8C8A-9305330D6E31}"/>
                </a:ext>
              </a:extLst>
            </p:cNvPr>
            <p:cNvSpPr/>
            <p:nvPr/>
          </p:nvSpPr>
          <p:spPr>
            <a:xfrm>
              <a:off x="3075690" y="4816875"/>
              <a:ext cx="6480000" cy="576000"/>
            </a:xfrm>
            <a:prstGeom prst="homePlate">
              <a:avLst/>
            </a:prstGeom>
            <a:gradFill>
              <a:gsLst>
                <a:gs pos="0">
                  <a:srgbClr val="D87676">
                    <a:alpha val="0"/>
                  </a:srgbClr>
                </a:gs>
                <a:gs pos="63000">
                  <a:srgbClr val="D87676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五邊形 85">
              <a:extLst>
                <a:ext uri="{FF2B5EF4-FFF2-40B4-BE49-F238E27FC236}">
                  <a16:creationId xmlns:a16="http://schemas.microsoft.com/office/drawing/2014/main" id="{54A40162-850C-481D-8A1A-581994052FF1}"/>
                </a:ext>
              </a:extLst>
            </p:cNvPr>
            <p:cNvSpPr/>
            <p:nvPr/>
          </p:nvSpPr>
          <p:spPr>
            <a:xfrm>
              <a:off x="3075690" y="5389295"/>
              <a:ext cx="6480000" cy="576000"/>
            </a:xfrm>
            <a:prstGeom prst="homePlate">
              <a:avLst/>
            </a:prstGeom>
            <a:gradFill>
              <a:gsLst>
                <a:gs pos="0">
                  <a:srgbClr val="028A9B">
                    <a:alpha val="0"/>
                  </a:srgbClr>
                </a:gs>
                <a:gs pos="67000">
                  <a:srgbClr val="028A9B"/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4" name="群組 19">
            <a:extLst>
              <a:ext uri="{FF2B5EF4-FFF2-40B4-BE49-F238E27FC236}">
                <a16:creationId xmlns:a16="http://schemas.microsoft.com/office/drawing/2014/main" id="{F8E82B49-AD9B-49C8-BC83-2150E5C0A26D}"/>
              </a:ext>
            </a:extLst>
          </p:cNvPr>
          <p:cNvGrpSpPr/>
          <p:nvPr/>
        </p:nvGrpSpPr>
        <p:grpSpPr>
          <a:xfrm>
            <a:off x="655640" y="1829952"/>
            <a:ext cx="1580227" cy="4127427"/>
            <a:chOff x="2105221" y="1885051"/>
            <a:chExt cx="1580227" cy="3865877"/>
          </a:xfrm>
        </p:grpSpPr>
        <p:sp>
          <p:nvSpPr>
            <p:cNvPr id="195" name="矩形 194">
              <a:extLst>
                <a:ext uri="{FF2B5EF4-FFF2-40B4-BE49-F238E27FC236}">
                  <a16:creationId xmlns:a16="http://schemas.microsoft.com/office/drawing/2014/main" id="{53C6BFEC-CD32-4035-A0BF-913A2AB9444E}"/>
                </a:ext>
              </a:extLst>
            </p:cNvPr>
            <p:cNvSpPr/>
            <p:nvPr/>
          </p:nvSpPr>
          <p:spPr>
            <a:xfrm>
              <a:off x="2105221" y="1885051"/>
              <a:ext cx="1580227" cy="539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跨域人才</a:t>
              </a:r>
              <a:endPara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孵育階段</a:t>
              </a:r>
            </a:p>
          </p:txBody>
        </p:sp>
        <p:sp>
          <p:nvSpPr>
            <p:cNvPr id="196" name="矩形 195">
              <a:extLst>
                <a:ext uri="{FF2B5EF4-FFF2-40B4-BE49-F238E27FC236}">
                  <a16:creationId xmlns:a16="http://schemas.microsoft.com/office/drawing/2014/main" id="{FCBDB430-84B9-4211-8CF4-3552F3D14E27}"/>
                </a:ext>
              </a:extLst>
            </p:cNvPr>
            <p:cNvSpPr/>
            <p:nvPr/>
          </p:nvSpPr>
          <p:spPr>
            <a:xfrm>
              <a:off x="2105221" y="2973877"/>
              <a:ext cx="1580227" cy="539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跨域人才</a:t>
              </a:r>
              <a:endPara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培育階段</a:t>
              </a:r>
            </a:p>
          </p:txBody>
        </p:sp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48283355-3C55-48F7-B3F1-116CCB942FBD}"/>
                </a:ext>
              </a:extLst>
            </p:cNvPr>
            <p:cNvSpPr/>
            <p:nvPr/>
          </p:nvSpPr>
          <p:spPr>
            <a:xfrm>
              <a:off x="2110531" y="4099737"/>
              <a:ext cx="1569606" cy="539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跨域人才</a:t>
              </a:r>
              <a:endPara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進階學習階段</a:t>
              </a:r>
            </a:p>
          </p:txBody>
        </p:sp>
        <p:sp>
          <p:nvSpPr>
            <p:cNvPr id="198" name="矩形 197">
              <a:extLst>
                <a:ext uri="{FF2B5EF4-FFF2-40B4-BE49-F238E27FC236}">
                  <a16:creationId xmlns:a16="http://schemas.microsoft.com/office/drawing/2014/main" id="{3DE492F6-682A-4180-936C-559F1B6FC666}"/>
                </a:ext>
              </a:extLst>
            </p:cNvPr>
            <p:cNvSpPr/>
            <p:nvPr/>
          </p:nvSpPr>
          <p:spPr>
            <a:xfrm>
              <a:off x="2110531" y="5211543"/>
              <a:ext cx="1569606" cy="539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升學</a:t>
              </a:r>
              <a:r>
                <a:rPr lang="en-US" altLang="zh-TW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就業</a:t>
              </a:r>
              <a:endPara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媒合階段</a:t>
              </a:r>
            </a:p>
          </p:txBody>
        </p:sp>
      </p:grpSp>
      <p:grpSp>
        <p:nvGrpSpPr>
          <p:cNvPr id="199" name="群組 107">
            <a:extLst>
              <a:ext uri="{FF2B5EF4-FFF2-40B4-BE49-F238E27FC236}">
                <a16:creationId xmlns:a16="http://schemas.microsoft.com/office/drawing/2014/main" id="{61F39B87-1AB5-4BB6-8FDF-71E9DDA432DF}"/>
              </a:ext>
            </a:extLst>
          </p:cNvPr>
          <p:cNvGrpSpPr/>
          <p:nvPr/>
        </p:nvGrpSpPr>
        <p:grpSpPr>
          <a:xfrm>
            <a:off x="2709588" y="1901998"/>
            <a:ext cx="4835465" cy="4010395"/>
            <a:chOff x="3075690" y="1954900"/>
            <a:chExt cx="6480000" cy="4010395"/>
          </a:xfrm>
        </p:grpSpPr>
        <p:sp>
          <p:nvSpPr>
            <p:cNvPr id="200" name="五邊形 7">
              <a:extLst>
                <a:ext uri="{FF2B5EF4-FFF2-40B4-BE49-F238E27FC236}">
                  <a16:creationId xmlns:a16="http://schemas.microsoft.com/office/drawing/2014/main" id="{55789D43-76D3-4333-813D-85E5823772FC}"/>
                </a:ext>
              </a:extLst>
            </p:cNvPr>
            <p:cNvSpPr/>
            <p:nvPr/>
          </p:nvSpPr>
          <p:spPr>
            <a:xfrm>
              <a:off x="3075690" y="1954900"/>
              <a:ext cx="6480000" cy="575870"/>
            </a:xfrm>
            <a:prstGeom prst="rect">
              <a:avLst/>
            </a:prstGeom>
            <a:gradFill flip="none" rotWithShape="1">
              <a:gsLst>
                <a:gs pos="97462">
                  <a:srgbClr val="81C9C4"/>
                </a:gs>
                <a:gs pos="0">
                  <a:schemeClr val="accent2">
                    <a:lumMod val="67000"/>
                    <a:alpha val="0"/>
                  </a:schemeClr>
                </a:gs>
                <a:gs pos="50000">
                  <a:srgbClr val="A1D7D3">
                    <a:alpha val="9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1" name="五邊形 57">
              <a:extLst>
                <a:ext uri="{FF2B5EF4-FFF2-40B4-BE49-F238E27FC236}">
                  <a16:creationId xmlns:a16="http://schemas.microsoft.com/office/drawing/2014/main" id="{236EE943-D6BA-4DBC-84BB-74358B116B4D}"/>
                </a:ext>
              </a:extLst>
            </p:cNvPr>
            <p:cNvSpPr/>
            <p:nvPr/>
          </p:nvSpPr>
          <p:spPr>
            <a:xfrm>
              <a:off x="3075690" y="2527191"/>
              <a:ext cx="6480000" cy="576000"/>
            </a:xfrm>
            <a:prstGeom prst="rect">
              <a:avLst/>
            </a:prstGeom>
            <a:gradFill flip="none" rotWithShape="1">
              <a:gsLst>
                <a:gs pos="0">
                  <a:srgbClr val="81C9C4"/>
                </a:gs>
                <a:gs pos="50000">
                  <a:srgbClr val="A1D7D3">
                    <a:alpha val="90000"/>
                  </a:srgbClr>
                </a:gs>
                <a:gs pos="100000">
                  <a:srgbClr val="47CCDE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2" name="五邊形 58">
              <a:extLst>
                <a:ext uri="{FF2B5EF4-FFF2-40B4-BE49-F238E27FC236}">
                  <a16:creationId xmlns:a16="http://schemas.microsoft.com/office/drawing/2014/main" id="{7CC7F213-108F-47EB-9612-C3982D698EEC}"/>
                </a:ext>
              </a:extLst>
            </p:cNvPr>
            <p:cNvSpPr/>
            <p:nvPr/>
          </p:nvSpPr>
          <p:spPr>
            <a:xfrm>
              <a:off x="3075690" y="3099612"/>
              <a:ext cx="6480000" cy="576000"/>
            </a:xfrm>
            <a:prstGeom prst="rect">
              <a:avLst/>
            </a:prstGeom>
            <a:gradFill>
              <a:gsLst>
                <a:gs pos="0">
                  <a:srgbClr val="81C9C4"/>
                </a:gs>
                <a:gs pos="50000">
                  <a:srgbClr val="A1D7D3">
                    <a:alpha val="90000"/>
                  </a:srgbClr>
                </a:gs>
                <a:gs pos="100000">
                  <a:srgbClr val="209C90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3" name="五邊形 59">
              <a:extLst>
                <a:ext uri="{FF2B5EF4-FFF2-40B4-BE49-F238E27FC236}">
                  <a16:creationId xmlns:a16="http://schemas.microsoft.com/office/drawing/2014/main" id="{7A66CEBB-CF47-4671-BE7F-A9F968DBDBDF}"/>
                </a:ext>
              </a:extLst>
            </p:cNvPr>
            <p:cNvSpPr/>
            <p:nvPr/>
          </p:nvSpPr>
          <p:spPr>
            <a:xfrm>
              <a:off x="3075690" y="3672033"/>
              <a:ext cx="6480000" cy="576000"/>
            </a:xfrm>
            <a:prstGeom prst="rect">
              <a:avLst/>
            </a:prstGeom>
            <a:gradFill>
              <a:gsLst>
                <a:gs pos="508">
                  <a:srgbClr val="81C9C4"/>
                </a:gs>
                <a:gs pos="50000">
                  <a:srgbClr val="A1D7D3">
                    <a:alpha val="90000"/>
                  </a:srgbClr>
                </a:gs>
                <a:gs pos="100000">
                  <a:schemeClr val="accent4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4" name="五邊形 60">
              <a:extLst>
                <a:ext uri="{FF2B5EF4-FFF2-40B4-BE49-F238E27FC236}">
                  <a16:creationId xmlns:a16="http://schemas.microsoft.com/office/drawing/2014/main" id="{93E7DF65-1B97-4F98-9514-C494C9AB0689}"/>
                </a:ext>
              </a:extLst>
            </p:cNvPr>
            <p:cNvSpPr/>
            <p:nvPr/>
          </p:nvSpPr>
          <p:spPr>
            <a:xfrm>
              <a:off x="3075690" y="4244454"/>
              <a:ext cx="6480000" cy="576000"/>
            </a:xfrm>
            <a:prstGeom prst="rect">
              <a:avLst/>
            </a:prstGeom>
            <a:gradFill flip="none" rotWithShape="1">
              <a:gsLst>
                <a:gs pos="1015">
                  <a:srgbClr val="81C9C4"/>
                </a:gs>
                <a:gs pos="50000">
                  <a:srgbClr val="A1D7D3">
                    <a:alpha val="90000"/>
                  </a:srgb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5" name="五邊形 84">
              <a:extLst>
                <a:ext uri="{FF2B5EF4-FFF2-40B4-BE49-F238E27FC236}">
                  <a16:creationId xmlns:a16="http://schemas.microsoft.com/office/drawing/2014/main" id="{80B6FD1A-F687-45CA-8132-C6765C3F97B9}"/>
                </a:ext>
              </a:extLst>
            </p:cNvPr>
            <p:cNvSpPr/>
            <p:nvPr/>
          </p:nvSpPr>
          <p:spPr>
            <a:xfrm>
              <a:off x="3075690" y="4816875"/>
              <a:ext cx="6480000" cy="576000"/>
            </a:xfrm>
            <a:prstGeom prst="rect">
              <a:avLst/>
            </a:prstGeom>
            <a:gradFill>
              <a:gsLst>
                <a:gs pos="2030">
                  <a:srgbClr val="81C9C4"/>
                </a:gs>
                <a:gs pos="50000">
                  <a:srgbClr val="A1D7D3">
                    <a:alpha val="90000"/>
                  </a:srgbClr>
                </a:gs>
                <a:gs pos="100000">
                  <a:srgbClr val="D87676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6" name="五邊形 85">
              <a:extLst>
                <a:ext uri="{FF2B5EF4-FFF2-40B4-BE49-F238E27FC236}">
                  <a16:creationId xmlns:a16="http://schemas.microsoft.com/office/drawing/2014/main" id="{A7DF6D46-8012-4E99-A797-76322B29BFE4}"/>
                </a:ext>
              </a:extLst>
            </p:cNvPr>
            <p:cNvSpPr/>
            <p:nvPr/>
          </p:nvSpPr>
          <p:spPr>
            <a:xfrm>
              <a:off x="3075690" y="5389295"/>
              <a:ext cx="6480000" cy="576000"/>
            </a:xfrm>
            <a:prstGeom prst="rect">
              <a:avLst/>
            </a:prstGeom>
            <a:gradFill>
              <a:gsLst>
                <a:gs pos="2538">
                  <a:srgbClr val="81C9C4"/>
                </a:gs>
                <a:gs pos="50000">
                  <a:srgbClr val="A1D7D3">
                    <a:alpha val="90000"/>
                  </a:srgbClr>
                </a:gs>
                <a:gs pos="100000">
                  <a:srgbClr val="028A9B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7" name="群組 22">
            <a:extLst>
              <a:ext uri="{FF2B5EF4-FFF2-40B4-BE49-F238E27FC236}">
                <a16:creationId xmlns:a16="http://schemas.microsoft.com/office/drawing/2014/main" id="{AA8D97A1-ED66-4633-A283-0F24688479D6}"/>
              </a:ext>
            </a:extLst>
          </p:cNvPr>
          <p:cNvGrpSpPr/>
          <p:nvPr/>
        </p:nvGrpSpPr>
        <p:grpSpPr>
          <a:xfrm>
            <a:off x="2831629" y="2078995"/>
            <a:ext cx="1569660" cy="3629341"/>
            <a:chOff x="4291665" y="1944703"/>
            <a:chExt cx="1569660" cy="3629341"/>
          </a:xfrm>
        </p:grpSpPr>
        <p:sp>
          <p:nvSpPr>
            <p:cNvPr id="208" name="矩形 207">
              <a:extLst>
                <a:ext uri="{FF2B5EF4-FFF2-40B4-BE49-F238E27FC236}">
                  <a16:creationId xmlns:a16="http://schemas.microsoft.com/office/drawing/2014/main" id="{8CD1AE0C-2A3B-4D9A-BA69-BBC9842DAB94}"/>
                </a:ext>
              </a:extLst>
            </p:cNvPr>
            <p:cNvSpPr/>
            <p:nvPr/>
          </p:nvSpPr>
          <p:spPr>
            <a:xfrm>
              <a:off x="4407077" y="1944703"/>
              <a:ext cx="13388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學習探索</a:t>
              </a:r>
              <a:endParaRPr lang="en-US" altLang="zh-TW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與課程指引</a:t>
              </a:r>
              <a:endParaRPr lang="en-US" altLang="zh-TW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F04459B5-4B20-4C84-8A97-99EBD3D221DA}"/>
                </a:ext>
              </a:extLst>
            </p:cNvPr>
            <p:cNvSpPr/>
            <p:nvPr/>
          </p:nvSpPr>
          <p:spPr>
            <a:xfrm>
              <a:off x="4407077" y="4927713"/>
              <a:ext cx="13388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學習歷程</a:t>
              </a:r>
              <a:endParaRPr lang="en-US" altLang="zh-TW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認證與紀錄</a:t>
              </a:r>
              <a:endParaRPr lang="zh-TW" altLang="en-US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5F2C005F-DBC2-4B73-BADD-DCAD888E1DF0}"/>
                </a:ext>
              </a:extLst>
            </p:cNvPr>
            <p:cNvSpPr/>
            <p:nvPr/>
          </p:nvSpPr>
          <p:spPr>
            <a:xfrm>
              <a:off x="4291665" y="2911503"/>
              <a:ext cx="156966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打造自己</a:t>
              </a:r>
              <a:endParaRPr lang="en-US" altLang="zh-TW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專屬主題課程</a:t>
              </a:r>
              <a:endParaRPr lang="en-US" altLang="zh-TW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1" name="矩形 210">
              <a:extLst>
                <a:ext uri="{FF2B5EF4-FFF2-40B4-BE49-F238E27FC236}">
                  <a16:creationId xmlns:a16="http://schemas.microsoft.com/office/drawing/2014/main" id="{EF5D6D19-0D6F-4C83-B612-D8ACB02F60A2}"/>
                </a:ext>
              </a:extLst>
            </p:cNvPr>
            <p:cNvSpPr/>
            <p:nvPr/>
          </p:nvSpPr>
          <p:spPr>
            <a:xfrm>
              <a:off x="4522496" y="3995120"/>
              <a:ext cx="1107997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放眼世界</a:t>
              </a:r>
              <a:endParaRPr lang="en-US" altLang="zh-TW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學習加成</a:t>
              </a:r>
            </a:p>
          </p:txBody>
        </p:sp>
      </p:grpSp>
      <p:grpSp>
        <p:nvGrpSpPr>
          <p:cNvPr id="212" name="群組 119">
            <a:extLst>
              <a:ext uri="{FF2B5EF4-FFF2-40B4-BE49-F238E27FC236}">
                <a16:creationId xmlns:a16="http://schemas.microsoft.com/office/drawing/2014/main" id="{7ED59BFE-0FBF-4CB0-87F2-C4EB7FFB423F}"/>
              </a:ext>
            </a:extLst>
          </p:cNvPr>
          <p:cNvGrpSpPr/>
          <p:nvPr/>
        </p:nvGrpSpPr>
        <p:grpSpPr>
          <a:xfrm>
            <a:off x="4576020" y="1039110"/>
            <a:ext cx="3877357" cy="5002569"/>
            <a:chOff x="6655849" y="1439512"/>
            <a:chExt cx="4189579" cy="5002569"/>
          </a:xfrm>
        </p:grpSpPr>
        <p:sp>
          <p:nvSpPr>
            <p:cNvPr id="213" name="矩形: 圓角 212">
              <a:extLst>
                <a:ext uri="{FF2B5EF4-FFF2-40B4-BE49-F238E27FC236}">
                  <a16:creationId xmlns:a16="http://schemas.microsoft.com/office/drawing/2014/main" id="{94C81D29-A54C-44AF-BEAA-A267DD96C3B3}"/>
                </a:ext>
              </a:extLst>
            </p:cNvPr>
            <p:cNvSpPr/>
            <p:nvPr/>
          </p:nvSpPr>
          <p:spPr>
            <a:xfrm>
              <a:off x="6662590" y="2184617"/>
              <a:ext cx="4182838" cy="4257464"/>
            </a:xfrm>
            <a:prstGeom prst="roundRect">
              <a:avLst>
                <a:gd name="adj" fmla="val 5535"/>
              </a:avLst>
            </a:prstGeom>
            <a:solidFill>
              <a:srgbClr val="FFFFFF">
                <a:alpha val="85098"/>
              </a:srgbClr>
            </a:solidFill>
            <a:ln>
              <a:solidFill>
                <a:srgbClr val="CC4A4A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4" name="矩形 213">
              <a:extLst>
                <a:ext uri="{FF2B5EF4-FFF2-40B4-BE49-F238E27FC236}">
                  <a16:creationId xmlns:a16="http://schemas.microsoft.com/office/drawing/2014/main" id="{91BF56DD-B395-4474-8E23-39B30D1B41E5}"/>
                </a:ext>
              </a:extLst>
            </p:cNvPr>
            <p:cNvSpPr/>
            <p:nvPr/>
          </p:nvSpPr>
          <p:spPr>
            <a:xfrm>
              <a:off x="6655849" y="1439512"/>
              <a:ext cx="4182837" cy="63315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高瞻科技人才培育思維</a:t>
              </a:r>
            </a:p>
          </p:txBody>
        </p:sp>
        <p:sp>
          <p:nvSpPr>
            <p:cNvPr id="215" name="矩形 214">
              <a:extLst>
                <a:ext uri="{FF2B5EF4-FFF2-40B4-BE49-F238E27FC236}">
                  <a16:creationId xmlns:a16="http://schemas.microsoft.com/office/drawing/2014/main" id="{9D1ECFAB-8791-4A0E-885B-90E4BF67E593}"/>
                </a:ext>
              </a:extLst>
            </p:cNvPr>
            <p:cNvSpPr/>
            <p:nvPr/>
          </p:nvSpPr>
          <p:spPr>
            <a:xfrm>
              <a:off x="7333196" y="2432833"/>
              <a:ext cx="2805144" cy="442035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永續發展問題探索</a:t>
              </a:r>
            </a:p>
          </p:txBody>
        </p:sp>
        <p:sp>
          <p:nvSpPr>
            <p:cNvPr id="216" name="矩形 215">
              <a:extLst>
                <a:ext uri="{FF2B5EF4-FFF2-40B4-BE49-F238E27FC236}">
                  <a16:creationId xmlns:a16="http://schemas.microsoft.com/office/drawing/2014/main" id="{618E0B74-E2E1-49F9-BCFE-119F42EBE87D}"/>
                </a:ext>
              </a:extLst>
            </p:cNvPr>
            <p:cNvSpPr/>
            <p:nvPr/>
          </p:nvSpPr>
          <p:spPr>
            <a:xfrm>
              <a:off x="7119678" y="3204345"/>
              <a:ext cx="3195771" cy="811367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客製化學習與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自主募課</a:t>
              </a:r>
            </a:p>
          </p:txBody>
        </p:sp>
        <p:cxnSp>
          <p:nvCxnSpPr>
            <p:cNvPr id="217" name="直線單箭頭接點 216">
              <a:extLst>
                <a:ext uri="{FF2B5EF4-FFF2-40B4-BE49-F238E27FC236}">
                  <a16:creationId xmlns:a16="http://schemas.microsoft.com/office/drawing/2014/main" id="{5FDDE7EF-1F13-4067-B2F4-4CD25E941FAB}"/>
                </a:ext>
              </a:extLst>
            </p:cNvPr>
            <p:cNvCxnSpPr>
              <a:cxnSpLocks/>
              <a:endCxn id="219" idx="0"/>
            </p:cNvCxnSpPr>
            <p:nvPr/>
          </p:nvCxnSpPr>
          <p:spPr>
            <a:xfrm flipH="1">
              <a:off x="8722228" y="3944301"/>
              <a:ext cx="7775" cy="31357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單箭頭接點 217">
              <a:extLst>
                <a:ext uri="{FF2B5EF4-FFF2-40B4-BE49-F238E27FC236}">
                  <a16:creationId xmlns:a16="http://schemas.microsoft.com/office/drawing/2014/main" id="{B4FA926A-B64C-41C1-8A8A-F91BBF442B18}"/>
                </a:ext>
              </a:extLst>
            </p:cNvPr>
            <p:cNvCxnSpPr>
              <a:cxnSpLocks/>
            </p:cNvCxnSpPr>
            <p:nvPr/>
          </p:nvCxnSpPr>
          <p:spPr>
            <a:xfrm>
              <a:off x="8730000" y="2837320"/>
              <a:ext cx="0" cy="285421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矩形 218">
              <a:extLst>
                <a:ext uri="{FF2B5EF4-FFF2-40B4-BE49-F238E27FC236}">
                  <a16:creationId xmlns:a16="http://schemas.microsoft.com/office/drawing/2014/main" id="{4DA78EB5-F92B-45B9-92B7-24294204E132}"/>
                </a:ext>
              </a:extLst>
            </p:cNvPr>
            <p:cNvSpPr/>
            <p:nvPr/>
          </p:nvSpPr>
          <p:spPr>
            <a:xfrm>
              <a:off x="6841316" y="4257874"/>
              <a:ext cx="3761824" cy="811367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跨域學習課程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國際與場域實踐</a:t>
              </a:r>
            </a:p>
          </p:txBody>
        </p:sp>
        <p:cxnSp>
          <p:nvCxnSpPr>
            <p:cNvPr id="220" name="直線單箭頭接點 219">
              <a:extLst>
                <a:ext uri="{FF2B5EF4-FFF2-40B4-BE49-F238E27FC236}">
                  <a16:creationId xmlns:a16="http://schemas.microsoft.com/office/drawing/2014/main" id="{15D66794-F797-4E47-902F-5F3B3E5E3CCA}"/>
                </a:ext>
              </a:extLst>
            </p:cNvPr>
            <p:cNvCxnSpPr>
              <a:cxnSpLocks/>
            </p:cNvCxnSpPr>
            <p:nvPr/>
          </p:nvCxnSpPr>
          <p:spPr>
            <a:xfrm>
              <a:off x="8725344" y="5084129"/>
              <a:ext cx="4657" cy="31052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矩形 220">
              <a:extLst>
                <a:ext uri="{FF2B5EF4-FFF2-40B4-BE49-F238E27FC236}">
                  <a16:creationId xmlns:a16="http://schemas.microsoft.com/office/drawing/2014/main" id="{23DEA0FC-3823-4856-A8DD-63EA546BEA69}"/>
                </a:ext>
              </a:extLst>
            </p:cNvPr>
            <p:cNvSpPr/>
            <p:nvPr/>
          </p:nvSpPr>
          <p:spPr>
            <a:xfrm>
              <a:off x="7085563" y="5454557"/>
              <a:ext cx="3288874" cy="711497"/>
            </a:xfrm>
            <a:prstGeom prst="rect">
              <a:avLst/>
            </a:prstGeom>
          </p:spPr>
          <p:txBody>
            <a:bodyPr wrap="square" lIns="36000" tIns="36000" rIns="36000" bIns="36000">
              <a:no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問題導向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跨域（畢業）專題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061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5" name="Group 2">
            <a:extLst>
              <a:ext uri="{FF2B5EF4-FFF2-40B4-BE49-F238E27FC236}">
                <a16:creationId xmlns:a16="http://schemas.microsoft.com/office/drawing/2014/main" id="{24E1583C-83E3-4C36-B784-DD835AD9F811}"/>
              </a:ext>
            </a:extLst>
          </p:cNvPr>
          <p:cNvGrpSpPr>
            <a:grpSpLocks/>
          </p:cNvGrpSpPr>
          <p:nvPr/>
        </p:nvGrpSpPr>
        <p:grpSpPr bwMode="auto">
          <a:xfrm>
            <a:off x="368262" y="1692279"/>
            <a:ext cx="6807200" cy="4686300"/>
            <a:chOff x="0" y="0"/>
            <a:chExt cx="9620467" cy="4080209"/>
          </a:xfrm>
        </p:grpSpPr>
        <p:sp>
          <p:nvSpPr>
            <p:cNvPr id="25626" name="Freeform 3">
              <a:extLst>
                <a:ext uri="{FF2B5EF4-FFF2-40B4-BE49-F238E27FC236}">
                  <a16:creationId xmlns:a16="http://schemas.microsoft.com/office/drawing/2014/main" id="{AE78260D-C1C8-4F00-8211-C2D58D8FB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620467" cy="4080209"/>
            </a:xfrm>
            <a:custGeom>
              <a:avLst/>
              <a:gdLst>
                <a:gd name="T0" fmla="*/ 9496007 w 9620467"/>
                <a:gd name="T1" fmla="*/ 4080209 h 4080209"/>
                <a:gd name="T2" fmla="*/ 124460 w 9620467"/>
                <a:gd name="T3" fmla="*/ 4080209 h 4080209"/>
                <a:gd name="T4" fmla="*/ 0 w 9620467"/>
                <a:gd name="T5" fmla="*/ 3955749 h 4080209"/>
                <a:gd name="T6" fmla="*/ 0 w 9620467"/>
                <a:gd name="T7" fmla="*/ 124460 h 4080209"/>
                <a:gd name="T8" fmla="*/ 124460 w 9620467"/>
                <a:gd name="T9" fmla="*/ 0 h 4080209"/>
                <a:gd name="T10" fmla="*/ 9496007 w 9620467"/>
                <a:gd name="T11" fmla="*/ 0 h 4080209"/>
                <a:gd name="T12" fmla="*/ 9620467 w 9620467"/>
                <a:gd name="T13" fmla="*/ 124460 h 4080209"/>
                <a:gd name="T14" fmla="*/ 9620467 w 9620467"/>
                <a:gd name="T15" fmla="*/ 3955749 h 4080209"/>
                <a:gd name="T16" fmla="*/ 9496007 w 9620467"/>
                <a:gd name="T17" fmla="*/ 4080209 h 40802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20467" h="4080209">
                  <a:moveTo>
                    <a:pt x="9496007" y="4080209"/>
                  </a:moveTo>
                  <a:lnTo>
                    <a:pt x="124460" y="4080209"/>
                  </a:lnTo>
                  <a:cubicBezTo>
                    <a:pt x="55880" y="4080209"/>
                    <a:pt x="0" y="4024329"/>
                    <a:pt x="0" y="3955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3955749"/>
                  </a:lnTo>
                  <a:cubicBezTo>
                    <a:pt x="9620467" y="4024329"/>
                    <a:pt x="9564587" y="4080209"/>
                    <a:pt x="9496007" y="4080209"/>
                  </a:cubicBezTo>
                  <a:close/>
                </a:path>
              </a:pathLst>
            </a:custGeom>
            <a:solidFill>
              <a:srgbClr val="FDF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5606" name="Group 10">
            <a:extLst>
              <a:ext uri="{FF2B5EF4-FFF2-40B4-BE49-F238E27FC236}">
                <a16:creationId xmlns:a16="http://schemas.microsoft.com/office/drawing/2014/main" id="{A7AE437E-C928-40C0-8203-8E498D88F4EB}"/>
              </a:ext>
            </a:extLst>
          </p:cNvPr>
          <p:cNvGrpSpPr>
            <a:grpSpLocks/>
          </p:cNvGrpSpPr>
          <p:nvPr/>
        </p:nvGrpSpPr>
        <p:grpSpPr bwMode="auto">
          <a:xfrm>
            <a:off x="1585275" y="1120780"/>
            <a:ext cx="4979988" cy="1617662"/>
            <a:chOff x="0" y="0"/>
            <a:chExt cx="12076432" cy="2728777"/>
          </a:xfrm>
        </p:grpSpPr>
        <p:pic>
          <p:nvPicPr>
            <p:cNvPr id="25624" name="Picture 11">
              <a:extLst>
                <a:ext uri="{FF2B5EF4-FFF2-40B4-BE49-F238E27FC236}">
                  <a16:creationId xmlns:a16="http://schemas.microsoft.com/office/drawing/2014/main" id="{9E80AF15-B5B6-405F-865C-BE522C07E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076432" cy="2728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D328A7E-D0AA-4977-924E-E60BA473A3D8}"/>
                </a:ext>
              </a:extLst>
            </p:cNvPr>
            <p:cNvSpPr txBox="1"/>
            <p:nvPr/>
          </p:nvSpPr>
          <p:spPr>
            <a:xfrm>
              <a:off x="446562" y="117828"/>
              <a:ext cx="11294947" cy="153568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defTabSz="609630" eaLnBrk="1" fontAlgn="auto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國際交換生</a:t>
              </a:r>
            </a:p>
            <a:p>
              <a:pPr algn="ctr">
                <a:defRPr/>
              </a:pPr>
              <a:r>
                <a:rPr lang="zh-TW" altLang="en-US" sz="1333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選擇高瞻科技不分系學位學程，</a:t>
              </a:r>
              <a:br>
                <a:rPr lang="en-US" altLang="zh-TW" sz="1333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333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大三可申請至德國及日本等著名大學交換。</a:t>
              </a:r>
              <a:endParaRPr lang="en-US" altLang="zh-TW" sz="13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8" name="文本框 6">
            <a:extLst>
              <a:ext uri="{FF2B5EF4-FFF2-40B4-BE49-F238E27FC236}">
                <a16:creationId xmlns:a16="http://schemas.microsoft.com/office/drawing/2014/main" id="{3AB00D90-D7B5-4C3C-90B6-E8744BCD524E}"/>
              </a:ext>
            </a:extLst>
          </p:cNvPr>
          <p:cNvSpPr txBox="1"/>
          <p:nvPr/>
        </p:nvSpPr>
        <p:spPr>
          <a:xfrm>
            <a:off x="1503068" y="109340"/>
            <a:ext cx="10138069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三、人才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</a:rPr>
              <a:t>課程規畫與職涯規劃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45E8A2D-25C9-46FF-B2DC-53BC0A44268D}"/>
              </a:ext>
            </a:extLst>
          </p:cNvPr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32" name="任意多边形 9">
              <a:extLst>
                <a:ext uri="{FF2B5EF4-FFF2-40B4-BE49-F238E27FC236}">
                  <a16:creationId xmlns:a16="http://schemas.microsoft.com/office/drawing/2014/main" id="{9BA03931-CBBF-43EA-8F39-3364C147C71D}"/>
                </a:ext>
              </a:extLst>
            </p:cNvPr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任意多边形 10">
              <a:extLst>
                <a:ext uri="{FF2B5EF4-FFF2-40B4-BE49-F238E27FC236}">
                  <a16:creationId xmlns:a16="http://schemas.microsoft.com/office/drawing/2014/main" id="{0B82C5F2-E5FC-45F7-8F7C-DBCFBEF3D331}"/>
                </a:ext>
              </a:extLst>
            </p:cNvPr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4" name="等腰三角形 33">
              <a:extLst>
                <a:ext uri="{FF2B5EF4-FFF2-40B4-BE49-F238E27FC236}">
                  <a16:creationId xmlns:a16="http://schemas.microsoft.com/office/drawing/2014/main" id="{DDF6D897-C2DE-48A2-95D5-A085C34822C6}"/>
                </a:ext>
              </a:extLst>
            </p:cNvPr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251FFEAE-B750-4538-831D-CD646CA3E809}"/>
              </a:ext>
            </a:extLst>
          </p:cNvPr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37" name="等腰三角形 36">
              <a:extLst>
                <a:ext uri="{FF2B5EF4-FFF2-40B4-BE49-F238E27FC236}">
                  <a16:creationId xmlns:a16="http://schemas.microsoft.com/office/drawing/2014/main" id="{8A683E6E-ED40-4435-B3BD-806692D152D9}"/>
                </a:ext>
              </a:extLst>
            </p:cNvPr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8" name="等腰三角形 37">
              <a:extLst>
                <a:ext uri="{FF2B5EF4-FFF2-40B4-BE49-F238E27FC236}">
                  <a16:creationId xmlns:a16="http://schemas.microsoft.com/office/drawing/2014/main" id="{9CD4C2CB-08A4-4874-8DD6-6EA1E84D22BD}"/>
                </a:ext>
              </a:extLst>
            </p:cNvPr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9" name="等腰三角形 38">
              <a:extLst>
                <a:ext uri="{FF2B5EF4-FFF2-40B4-BE49-F238E27FC236}">
                  <a16:creationId xmlns:a16="http://schemas.microsoft.com/office/drawing/2014/main" id="{DDCAC68C-6D46-4A4D-9630-D6723CDF92BA}"/>
                </a:ext>
              </a:extLst>
            </p:cNvPr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0" name="等腰三角形 39">
              <a:extLst>
                <a:ext uri="{FF2B5EF4-FFF2-40B4-BE49-F238E27FC236}">
                  <a16:creationId xmlns:a16="http://schemas.microsoft.com/office/drawing/2014/main" id="{020AA5BE-2A83-425C-A37E-D0AB1FFE2C6B}"/>
                </a:ext>
              </a:extLst>
            </p:cNvPr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4" name="等腰三角形 43">
              <a:extLst>
                <a:ext uri="{FF2B5EF4-FFF2-40B4-BE49-F238E27FC236}">
                  <a16:creationId xmlns:a16="http://schemas.microsoft.com/office/drawing/2014/main" id="{CA6BA829-0222-4516-8015-07EA6F6DEB18}"/>
                </a:ext>
              </a:extLst>
            </p:cNvPr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id="{AA8CA263-AC69-483F-88DF-E996E66EDD25}"/>
                </a:ext>
              </a:extLst>
            </p:cNvPr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41" name="投影片編號版面配置區 31">
            <a:extLst>
              <a:ext uri="{FF2B5EF4-FFF2-40B4-BE49-F238E27FC236}">
                <a16:creationId xmlns:a16="http://schemas.microsoft.com/office/drawing/2014/main" id="{24EBF46B-7CB3-4F6C-A6B8-4823EAD95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7B93AD8B-E537-423C-A2DE-A7EE9CBAE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03" y="2494088"/>
            <a:ext cx="4623122" cy="3082683"/>
          </a:xfrm>
          <a:prstGeom prst="rect">
            <a:avLst/>
          </a:prstGeom>
        </p:spPr>
      </p:pic>
      <p:sp>
        <p:nvSpPr>
          <p:cNvPr id="55" name="Freeform 21">
            <a:extLst>
              <a:ext uri="{FF2B5EF4-FFF2-40B4-BE49-F238E27FC236}">
                <a16:creationId xmlns:a16="http://schemas.microsoft.com/office/drawing/2014/main" id="{4562BFC4-6E6D-4D56-9688-E20C1129A8E0}"/>
              </a:ext>
            </a:extLst>
          </p:cNvPr>
          <p:cNvSpPr/>
          <p:nvPr/>
        </p:nvSpPr>
        <p:spPr>
          <a:xfrm>
            <a:off x="473381" y="4979681"/>
            <a:ext cx="2611132" cy="1039093"/>
          </a:xfrm>
          <a:custGeom>
            <a:avLst/>
            <a:gdLst/>
            <a:ahLst/>
            <a:cxnLst/>
            <a:rect l="l" t="t" r="r" b="b"/>
            <a:pathLst>
              <a:path w="2132177" h="660400">
                <a:moveTo>
                  <a:pt x="20077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07717" y="0"/>
                </a:lnTo>
                <a:cubicBezTo>
                  <a:pt x="2076297" y="0"/>
                  <a:pt x="2132177" y="55880"/>
                  <a:pt x="2132177" y="124460"/>
                </a:cubicBezTo>
                <a:lnTo>
                  <a:pt x="2132177" y="535940"/>
                </a:lnTo>
                <a:cubicBezTo>
                  <a:pt x="2132177" y="604520"/>
                  <a:pt x="2076297" y="660400"/>
                  <a:pt x="2007717" y="6604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pPr algn="ctr">
              <a:defRPr/>
            </a:pPr>
            <a:endParaRPr lang="zh-TW" altLang="en-US" sz="1867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Freeform 21">
            <a:extLst>
              <a:ext uri="{FF2B5EF4-FFF2-40B4-BE49-F238E27FC236}">
                <a16:creationId xmlns:a16="http://schemas.microsoft.com/office/drawing/2014/main" id="{CFE76E86-212D-4C31-889E-A72C35559B1A}"/>
              </a:ext>
            </a:extLst>
          </p:cNvPr>
          <p:cNvSpPr/>
          <p:nvPr/>
        </p:nvSpPr>
        <p:spPr>
          <a:xfrm>
            <a:off x="473381" y="2736478"/>
            <a:ext cx="2611132" cy="1039093"/>
          </a:xfrm>
          <a:custGeom>
            <a:avLst/>
            <a:gdLst/>
            <a:ahLst/>
            <a:cxnLst/>
            <a:rect l="l" t="t" r="r" b="b"/>
            <a:pathLst>
              <a:path w="2132177" h="660400">
                <a:moveTo>
                  <a:pt x="20077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07717" y="0"/>
                </a:lnTo>
                <a:cubicBezTo>
                  <a:pt x="2076297" y="0"/>
                  <a:pt x="2132177" y="55880"/>
                  <a:pt x="2132177" y="124460"/>
                </a:cubicBezTo>
                <a:lnTo>
                  <a:pt x="2132177" y="535940"/>
                </a:lnTo>
                <a:cubicBezTo>
                  <a:pt x="2132177" y="604520"/>
                  <a:pt x="2076297" y="660400"/>
                  <a:pt x="2007717" y="6604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pPr algn="ctr">
              <a:defRPr/>
            </a:pPr>
            <a:endParaRPr lang="zh-TW" altLang="en-US" sz="1867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TextBox 29">
            <a:extLst>
              <a:ext uri="{FF2B5EF4-FFF2-40B4-BE49-F238E27FC236}">
                <a16:creationId xmlns:a16="http://schemas.microsoft.com/office/drawing/2014/main" id="{14A9BE5C-0600-497C-80C9-375851EC6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69" y="5052453"/>
            <a:ext cx="286431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德國</a:t>
            </a:r>
            <a:br>
              <a:rPr lang="en-US" altLang="zh-TW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福茲堡科技大學</a:t>
            </a:r>
          </a:p>
        </p:txBody>
      </p:sp>
      <p:sp>
        <p:nvSpPr>
          <p:cNvPr id="61" name="Freeform 21">
            <a:extLst>
              <a:ext uri="{FF2B5EF4-FFF2-40B4-BE49-F238E27FC236}">
                <a16:creationId xmlns:a16="http://schemas.microsoft.com/office/drawing/2014/main" id="{B3A90341-C866-4356-99DF-4778429E99D9}"/>
              </a:ext>
            </a:extLst>
          </p:cNvPr>
          <p:cNvSpPr/>
          <p:nvPr/>
        </p:nvSpPr>
        <p:spPr>
          <a:xfrm>
            <a:off x="4302128" y="2738442"/>
            <a:ext cx="2611132" cy="1039093"/>
          </a:xfrm>
          <a:custGeom>
            <a:avLst/>
            <a:gdLst/>
            <a:ahLst/>
            <a:cxnLst/>
            <a:rect l="l" t="t" r="r" b="b"/>
            <a:pathLst>
              <a:path w="2132177" h="660400">
                <a:moveTo>
                  <a:pt x="20077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07717" y="0"/>
                </a:lnTo>
                <a:cubicBezTo>
                  <a:pt x="2076297" y="0"/>
                  <a:pt x="2132177" y="55880"/>
                  <a:pt x="2132177" y="124460"/>
                </a:cubicBezTo>
                <a:lnTo>
                  <a:pt x="2132177" y="535940"/>
                </a:lnTo>
                <a:cubicBezTo>
                  <a:pt x="2132177" y="604520"/>
                  <a:pt x="2076297" y="660400"/>
                  <a:pt x="2007717" y="6604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pPr algn="ctr">
              <a:defRPr/>
            </a:pPr>
            <a:endParaRPr lang="zh-TW" altLang="en-US" sz="1867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Freeform 21">
            <a:extLst>
              <a:ext uri="{FF2B5EF4-FFF2-40B4-BE49-F238E27FC236}">
                <a16:creationId xmlns:a16="http://schemas.microsoft.com/office/drawing/2014/main" id="{924D6685-DE62-438D-B564-526EE9D85244}"/>
              </a:ext>
            </a:extLst>
          </p:cNvPr>
          <p:cNvSpPr/>
          <p:nvPr/>
        </p:nvSpPr>
        <p:spPr>
          <a:xfrm>
            <a:off x="4302128" y="4979680"/>
            <a:ext cx="2611132" cy="1039093"/>
          </a:xfrm>
          <a:custGeom>
            <a:avLst/>
            <a:gdLst/>
            <a:ahLst/>
            <a:cxnLst/>
            <a:rect l="l" t="t" r="r" b="b"/>
            <a:pathLst>
              <a:path w="2132177" h="660400">
                <a:moveTo>
                  <a:pt x="20077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07717" y="0"/>
                </a:lnTo>
                <a:cubicBezTo>
                  <a:pt x="2076297" y="0"/>
                  <a:pt x="2132177" y="55880"/>
                  <a:pt x="2132177" y="124460"/>
                </a:cubicBezTo>
                <a:lnTo>
                  <a:pt x="2132177" y="535940"/>
                </a:lnTo>
                <a:cubicBezTo>
                  <a:pt x="2132177" y="604520"/>
                  <a:pt x="2076297" y="660400"/>
                  <a:pt x="2007717" y="6604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pPr algn="ctr">
              <a:defRPr/>
            </a:pPr>
            <a:endParaRPr lang="zh-TW" altLang="en-US" sz="1867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TextBox 29">
            <a:extLst>
              <a:ext uri="{FF2B5EF4-FFF2-40B4-BE49-F238E27FC236}">
                <a16:creationId xmlns:a16="http://schemas.microsoft.com/office/drawing/2014/main" id="{DA5B32D6-D4D9-43B9-8049-82D44BB12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91" y="2803626"/>
            <a:ext cx="286431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德國</a:t>
            </a:r>
            <a:br>
              <a:rPr lang="en-US" altLang="zh-TW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波昂大學</a:t>
            </a:r>
          </a:p>
        </p:txBody>
      </p:sp>
      <p:sp>
        <p:nvSpPr>
          <p:cNvPr id="63" name="TextBox 29">
            <a:extLst>
              <a:ext uri="{FF2B5EF4-FFF2-40B4-BE49-F238E27FC236}">
                <a16:creationId xmlns:a16="http://schemas.microsoft.com/office/drawing/2014/main" id="{9955CB90-B70A-4B24-9FC3-B54BAD800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538" y="2827101"/>
            <a:ext cx="286431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</a:t>
            </a:r>
            <a:br>
              <a:rPr lang="en-US" altLang="zh-TW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札幌國際大學</a:t>
            </a:r>
          </a:p>
        </p:txBody>
      </p:sp>
      <p:sp>
        <p:nvSpPr>
          <p:cNvPr id="64" name="TextBox 29">
            <a:extLst>
              <a:ext uri="{FF2B5EF4-FFF2-40B4-BE49-F238E27FC236}">
                <a16:creationId xmlns:a16="http://schemas.microsoft.com/office/drawing/2014/main" id="{4BBFA9A5-9CD6-4FE6-8C19-139FD6149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538" y="5047999"/>
            <a:ext cx="286431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</a:t>
            </a:r>
            <a:endParaRPr lang="en-US" altLang="zh-TW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平城國際大學</a:t>
            </a:r>
          </a:p>
        </p:txBody>
      </p:sp>
      <p:grpSp>
        <p:nvGrpSpPr>
          <p:cNvPr id="25612" name="群組 4">
            <a:extLst>
              <a:ext uri="{FF2B5EF4-FFF2-40B4-BE49-F238E27FC236}">
                <a16:creationId xmlns:a16="http://schemas.microsoft.com/office/drawing/2014/main" id="{52319446-8AFA-4974-9AC5-CF2CA3D06D1C}"/>
              </a:ext>
            </a:extLst>
          </p:cNvPr>
          <p:cNvGrpSpPr>
            <a:grpSpLocks/>
          </p:cNvGrpSpPr>
          <p:nvPr/>
        </p:nvGrpSpPr>
        <p:grpSpPr bwMode="auto">
          <a:xfrm>
            <a:off x="2240329" y="3618593"/>
            <a:ext cx="3001663" cy="1518066"/>
            <a:chOff x="8991600" y="9697720"/>
            <a:chExt cx="4845937" cy="571500"/>
          </a:xfrm>
        </p:grpSpPr>
        <p:grpSp>
          <p:nvGrpSpPr>
            <p:cNvPr id="25621" name="Group 20">
              <a:extLst>
                <a:ext uri="{FF2B5EF4-FFF2-40B4-BE49-F238E27FC236}">
                  <a16:creationId xmlns:a16="http://schemas.microsoft.com/office/drawing/2014/main" id="{FC9A19C4-1B7A-4C38-A2FB-BE1F6A5F7D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1600" y="9697720"/>
              <a:ext cx="4845937" cy="571500"/>
              <a:chOff x="0" y="0"/>
              <a:chExt cx="2132177" cy="660400"/>
            </a:xfrm>
          </p:grpSpPr>
          <p:sp>
            <p:nvSpPr>
              <p:cNvPr id="25623" name="Freeform 21">
                <a:extLst>
                  <a:ext uri="{FF2B5EF4-FFF2-40B4-BE49-F238E27FC236}">
                    <a16:creationId xmlns:a16="http://schemas.microsoft.com/office/drawing/2014/main" id="{4A83A22E-8039-4C34-9917-0F1224D15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132177" cy="660400"/>
              </a:xfrm>
              <a:custGeom>
                <a:avLst/>
                <a:gdLst>
                  <a:gd name="T0" fmla="*/ 2007716 w 2132177"/>
                  <a:gd name="T1" fmla="*/ 660400 h 660400"/>
                  <a:gd name="T2" fmla="*/ 124460 w 2132177"/>
                  <a:gd name="T3" fmla="*/ 660400 h 660400"/>
                  <a:gd name="T4" fmla="*/ 0 w 2132177"/>
                  <a:gd name="T5" fmla="*/ 535940 h 660400"/>
                  <a:gd name="T6" fmla="*/ 0 w 2132177"/>
                  <a:gd name="T7" fmla="*/ 124460 h 660400"/>
                  <a:gd name="T8" fmla="*/ 124460 w 2132177"/>
                  <a:gd name="T9" fmla="*/ 0 h 660400"/>
                  <a:gd name="T10" fmla="*/ 2007717 w 2132177"/>
                  <a:gd name="T11" fmla="*/ 0 h 660400"/>
                  <a:gd name="T12" fmla="*/ 2132177 w 2132177"/>
                  <a:gd name="T13" fmla="*/ 124460 h 660400"/>
                  <a:gd name="T14" fmla="*/ 2132177 w 2132177"/>
                  <a:gd name="T15" fmla="*/ 535940 h 660400"/>
                  <a:gd name="T16" fmla="*/ 2007717 w 2132177"/>
                  <a:gd name="T17" fmla="*/ 660400 h 660400"/>
                  <a:gd name="T18" fmla="*/ 2007716 w 2132177"/>
                  <a:gd name="T19" fmla="*/ 660400 h 6604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2177" h="660400">
                    <a:moveTo>
                      <a:pt x="200771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07717" y="0"/>
                    </a:lnTo>
                    <a:cubicBezTo>
                      <a:pt x="2076297" y="0"/>
                      <a:pt x="2132177" y="55880"/>
                      <a:pt x="2132177" y="124460"/>
                    </a:cubicBezTo>
                    <a:lnTo>
                      <a:pt x="2132177" y="535940"/>
                    </a:lnTo>
                    <a:cubicBezTo>
                      <a:pt x="2132177" y="604520"/>
                      <a:pt x="2076297" y="660400"/>
                      <a:pt x="2007717" y="660400"/>
                    </a:cubicBezTo>
                    <a:lnTo>
                      <a:pt x="2007716" y="66040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5622" name="TextBox 29">
              <a:extLst>
                <a:ext uri="{FF2B5EF4-FFF2-40B4-BE49-F238E27FC236}">
                  <a16:creationId xmlns:a16="http://schemas.microsoft.com/office/drawing/2014/main" id="{1CFF4826-CE67-4B8E-B23B-02E532385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947" y="9786930"/>
              <a:ext cx="4615240" cy="417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36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至少</a:t>
              </a:r>
              <a:r>
                <a:rPr lang="en-US" altLang="zh-TW" sz="3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36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所大學隨你挑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783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1">
            <a:extLst>
              <a:ext uri="{FF2B5EF4-FFF2-40B4-BE49-F238E27FC236}">
                <a16:creationId xmlns:a16="http://schemas.microsoft.com/office/drawing/2014/main" id="{70172AAC-BC21-4C37-9134-C4355B2F165F}"/>
              </a:ext>
            </a:extLst>
          </p:cNvPr>
          <p:cNvSpPr/>
          <p:nvPr/>
        </p:nvSpPr>
        <p:spPr>
          <a:xfrm>
            <a:off x="2760663" y="1603375"/>
            <a:ext cx="1184275" cy="381000"/>
          </a:xfrm>
          <a:custGeom>
            <a:avLst/>
            <a:gdLst/>
            <a:ahLst/>
            <a:cxnLst/>
            <a:rect l="l" t="t" r="r" b="b"/>
            <a:pathLst>
              <a:path w="2132177" h="660400">
                <a:moveTo>
                  <a:pt x="20077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07717" y="0"/>
                </a:lnTo>
                <a:cubicBezTo>
                  <a:pt x="2076297" y="0"/>
                  <a:pt x="2132177" y="55880"/>
                  <a:pt x="2132177" y="124460"/>
                </a:cubicBezTo>
                <a:lnTo>
                  <a:pt x="2132177" y="535940"/>
                </a:lnTo>
                <a:cubicBezTo>
                  <a:pt x="2132177" y="604520"/>
                  <a:pt x="2076297" y="660400"/>
                  <a:pt x="2007717" y="66040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zh-TW" altLang="en-US" sz="1867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海洋科技</a:t>
            </a:r>
            <a:endParaRPr lang="zh-TW" altLang="en-US" sz="1867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65A14652-4CEA-4F9D-9FF2-34CD1D5DB1DB}"/>
              </a:ext>
            </a:extLst>
          </p:cNvPr>
          <p:cNvSpPr/>
          <p:nvPr/>
        </p:nvSpPr>
        <p:spPr>
          <a:xfrm>
            <a:off x="177800" y="1609725"/>
            <a:ext cx="1236663" cy="381000"/>
          </a:xfrm>
          <a:custGeom>
            <a:avLst/>
            <a:gdLst/>
            <a:ahLst/>
            <a:cxnLst/>
            <a:rect l="l" t="t" r="r" b="b"/>
            <a:pathLst>
              <a:path w="2132177" h="660400">
                <a:moveTo>
                  <a:pt x="20077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07717" y="0"/>
                </a:lnTo>
                <a:cubicBezTo>
                  <a:pt x="2076297" y="0"/>
                  <a:pt x="2132177" y="55880"/>
                  <a:pt x="2132177" y="124460"/>
                </a:cubicBezTo>
                <a:lnTo>
                  <a:pt x="2132177" y="535940"/>
                </a:lnTo>
                <a:cubicBezTo>
                  <a:pt x="2132177" y="604520"/>
                  <a:pt x="2076297" y="660400"/>
                  <a:pt x="2007717" y="66040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zh-TW" altLang="en-US" sz="1867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資料科學</a:t>
            </a:r>
            <a:endParaRPr lang="zh-TW" altLang="en-US" sz="1867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5605" name="Group 2">
            <a:extLst>
              <a:ext uri="{FF2B5EF4-FFF2-40B4-BE49-F238E27FC236}">
                <a16:creationId xmlns:a16="http://schemas.microsoft.com/office/drawing/2014/main" id="{24E1583C-83E3-4C36-B784-DD835AD9F811}"/>
              </a:ext>
            </a:extLst>
          </p:cNvPr>
          <p:cNvGrpSpPr>
            <a:grpSpLocks/>
          </p:cNvGrpSpPr>
          <p:nvPr/>
        </p:nvGrpSpPr>
        <p:grpSpPr bwMode="auto">
          <a:xfrm>
            <a:off x="5291138" y="1462088"/>
            <a:ext cx="6807200" cy="4686300"/>
            <a:chOff x="0" y="0"/>
            <a:chExt cx="9620467" cy="4080209"/>
          </a:xfrm>
        </p:grpSpPr>
        <p:sp>
          <p:nvSpPr>
            <p:cNvPr id="25626" name="Freeform 3">
              <a:extLst>
                <a:ext uri="{FF2B5EF4-FFF2-40B4-BE49-F238E27FC236}">
                  <a16:creationId xmlns:a16="http://schemas.microsoft.com/office/drawing/2014/main" id="{AE78260D-C1C8-4F00-8211-C2D58D8FB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620467" cy="4080209"/>
            </a:xfrm>
            <a:custGeom>
              <a:avLst/>
              <a:gdLst>
                <a:gd name="T0" fmla="*/ 9496007 w 9620467"/>
                <a:gd name="T1" fmla="*/ 4080209 h 4080209"/>
                <a:gd name="T2" fmla="*/ 124460 w 9620467"/>
                <a:gd name="T3" fmla="*/ 4080209 h 4080209"/>
                <a:gd name="T4" fmla="*/ 0 w 9620467"/>
                <a:gd name="T5" fmla="*/ 3955749 h 4080209"/>
                <a:gd name="T6" fmla="*/ 0 w 9620467"/>
                <a:gd name="T7" fmla="*/ 124460 h 4080209"/>
                <a:gd name="T8" fmla="*/ 124460 w 9620467"/>
                <a:gd name="T9" fmla="*/ 0 h 4080209"/>
                <a:gd name="T10" fmla="*/ 9496007 w 9620467"/>
                <a:gd name="T11" fmla="*/ 0 h 4080209"/>
                <a:gd name="T12" fmla="*/ 9620467 w 9620467"/>
                <a:gd name="T13" fmla="*/ 124460 h 4080209"/>
                <a:gd name="T14" fmla="*/ 9620467 w 9620467"/>
                <a:gd name="T15" fmla="*/ 3955749 h 4080209"/>
                <a:gd name="T16" fmla="*/ 9496007 w 9620467"/>
                <a:gd name="T17" fmla="*/ 4080209 h 40802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20467" h="4080209">
                  <a:moveTo>
                    <a:pt x="9496007" y="4080209"/>
                  </a:moveTo>
                  <a:lnTo>
                    <a:pt x="124460" y="4080209"/>
                  </a:lnTo>
                  <a:cubicBezTo>
                    <a:pt x="55880" y="4080209"/>
                    <a:pt x="0" y="4024329"/>
                    <a:pt x="0" y="3955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3955749"/>
                  </a:lnTo>
                  <a:cubicBezTo>
                    <a:pt x="9620467" y="4024329"/>
                    <a:pt x="9564587" y="4080209"/>
                    <a:pt x="9496007" y="4080209"/>
                  </a:cubicBezTo>
                  <a:close/>
                </a:path>
              </a:pathLst>
            </a:custGeom>
            <a:solidFill>
              <a:srgbClr val="FDF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5606" name="Group 10">
            <a:extLst>
              <a:ext uri="{FF2B5EF4-FFF2-40B4-BE49-F238E27FC236}">
                <a16:creationId xmlns:a16="http://schemas.microsoft.com/office/drawing/2014/main" id="{A7AE437E-C928-40C0-8203-8E498D88F4EB}"/>
              </a:ext>
            </a:extLst>
          </p:cNvPr>
          <p:cNvGrpSpPr>
            <a:grpSpLocks/>
          </p:cNvGrpSpPr>
          <p:nvPr/>
        </p:nvGrpSpPr>
        <p:grpSpPr bwMode="auto">
          <a:xfrm>
            <a:off x="6518275" y="890588"/>
            <a:ext cx="4979988" cy="1617662"/>
            <a:chOff x="0" y="0"/>
            <a:chExt cx="12076432" cy="2728777"/>
          </a:xfrm>
        </p:grpSpPr>
        <p:pic>
          <p:nvPicPr>
            <p:cNvPr id="25624" name="Picture 11">
              <a:extLst>
                <a:ext uri="{FF2B5EF4-FFF2-40B4-BE49-F238E27FC236}">
                  <a16:creationId xmlns:a16="http://schemas.microsoft.com/office/drawing/2014/main" id="{9E80AF15-B5B6-405F-865C-BE522C07E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076432" cy="2728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D328A7E-D0AA-4977-924E-E60BA473A3D8}"/>
                </a:ext>
              </a:extLst>
            </p:cNvPr>
            <p:cNvSpPr txBox="1"/>
            <p:nvPr/>
          </p:nvSpPr>
          <p:spPr>
            <a:xfrm>
              <a:off x="446562" y="117828"/>
              <a:ext cx="11294947" cy="232441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defTabSz="609630" eaLnBrk="1" fontAlgn="auto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跨界模組課程</a:t>
              </a:r>
              <a:endParaRPr lang="en-US" altLang="zh-TW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en-US" sz="1333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打破傳統單一的專業學習，透過客製化的學習設計，</a:t>
              </a:r>
              <a:endParaRPr lang="en-US" altLang="zh-TW" sz="13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en-US" sz="1333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展現個人的天賦，朝著自己的志向，開拓未來格局。</a:t>
              </a:r>
            </a:p>
            <a:p>
              <a:pPr algn="ctr" defTabSz="609630" eaLnBrk="1" fontAlgn="auto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53890C07-239D-4168-95AC-423270EB91B8}"/>
              </a:ext>
            </a:extLst>
          </p:cNvPr>
          <p:cNvSpPr txBox="1"/>
          <p:nvPr/>
        </p:nvSpPr>
        <p:spPr>
          <a:xfrm>
            <a:off x="5481638" y="1803400"/>
            <a:ext cx="6670675" cy="4179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ct val="200000"/>
              </a:lnSpc>
              <a:defRPr/>
            </a:pPr>
            <a:b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讓想寫</a:t>
            </a:r>
            <a:r>
              <a:rPr lang="zh-TW" altLang="en-US" sz="1867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程式設計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的寫程式；讓想學</a:t>
            </a:r>
            <a:r>
              <a:rPr lang="zh-TW" altLang="en-US" sz="1867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數位藝術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，朝數位藝術發展；</a:t>
            </a:r>
            <a:b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想探索</a:t>
            </a:r>
            <a:r>
              <a:rPr lang="zh-TW" altLang="en-US" sz="1867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海洋科技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，便往海洋科技領域邁進，</a:t>
            </a:r>
            <a:b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它可以成為未來的職場專業、也可以成為跨領域的基礎，</a:t>
            </a:r>
            <a:endParaRPr lang="en-US" altLang="zh-TW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  <a:defRPr/>
            </a:pP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多方的探索，模組課程、客製化學習、跨域學習、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PBL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專題實作等學習模式</a:t>
            </a:r>
            <a:endParaRPr lang="en-US" altLang="zh-TW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  <a:defRPr/>
            </a:pPr>
            <a:r>
              <a:rPr lang="zh-TW" altLang="en-US" sz="1867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讓學生的才能和思想不拘泥在某種「專業」的框架，</a:t>
            </a:r>
            <a:endParaRPr lang="en-US" altLang="zh-TW" sz="1867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  <a:defRPr/>
            </a:pP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能以多元、靈活的整合思維能力面對未來、迎戰未來。</a:t>
            </a:r>
          </a:p>
          <a:p>
            <a:pPr algn="ctr">
              <a:lnSpc>
                <a:spcPct val="200000"/>
              </a:lnSpc>
              <a:defRPr/>
            </a:pPr>
            <a:r>
              <a:rPr lang="zh-TW" altLang="en-US" sz="186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這正是本學程對高瞻科技不分系的課程規劃願景</a:t>
            </a:r>
            <a:endParaRPr lang="en-US" altLang="zh-TW" sz="1867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2" name="Group 20">
            <a:extLst>
              <a:ext uri="{FF2B5EF4-FFF2-40B4-BE49-F238E27FC236}">
                <a16:creationId xmlns:a16="http://schemas.microsoft.com/office/drawing/2014/main" id="{6F1FC399-FADC-4D4B-A69F-6F7DED7C7F23}"/>
              </a:ext>
            </a:extLst>
          </p:cNvPr>
          <p:cNvGrpSpPr/>
          <p:nvPr/>
        </p:nvGrpSpPr>
        <p:grpSpPr>
          <a:xfrm>
            <a:off x="2779383" y="3721566"/>
            <a:ext cx="1183016" cy="381000"/>
            <a:chOff x="0" y="0"/>
            <a:chExt cx="2132177" cy="660400"/>
          </a:xfrm>
          <a:solidFill>
            <a:schemeClr val="accent6"/>
          </a:solidFill>
        </p:grpSpPr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B7AD83B8-0B8C-4582-BF54-7CFCE6DA428E}"/>
                </a:ext>
              </a:extLst>
            </p:cNvPr>
            <p:cNvSpPr/>
            <p:nvPr/>
          </p:nvSpPr>
          <p:spPr>
            <a:xfrm>
              <a:off x="0" y="0"/>
              <a:ext cx="2132177" cy="660400"/>
            </a:xfrm>
            <a:custGeom>
              <a:avLst/>
              <a:gdLst/>
              <a:ahLst/>
              <a:cxnLst/>
              <a:rect l="l" t="t" r="r" b="b"/>
              <a:pathLst>
                <a:path w="2132177" h="660400">
                  <a:moveTo>
                    <a:pt x="20077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7717" y="0"/>
                  </a:lnTo>
                  <a:cubicBezTo>
                    <a:pt x="2076297" y="0"/>
                    <a:pt x="2132177" y="55880"/>
                    <a:pt x="2132177" y="124460"/>
                  </a:cubicBezTo>
                  <a:lnTo>
                    <a:pt x="2132177" y="535940"/>
                  </a:lnTo>
                  <a:cubicBezTo>
                    <a:pt x="2132177" y="604520"/>
                    <a:pt x="2076297" y="660400"/>
                    <a:pt x="2007717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>
                <a:defRPr/>
              </a:pPr>
              <a:r>
                <a:rPr lang="zh-TW" altLang="en-US" sz="1867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hlinkClick r:id="rId6"/>
                </a:rPr>
                <a:t>數位藝術</a:t>
              </a:r>
              <a:endParaRPr lang="zh-TW" altLang="en-US" sz="1867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5609" name="圖片 1">
            <a:extLst>
              <a:ext uri="{FF2B5EF4-FFF2-40B4-BE49-F238E27FC236}">
                <a16:creationId xmlns:a16="http://schemas.microsoft.com/office/drawing/2014/main" id="{15CD63ED-E3D4-4274-A972-86C6F62EC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98663"/>
            <a:ext cx="2459038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圖片 2">
            <a:extLst>
              <a:ext uri="{FF2B5EF4-FFF2-40B4-BE49-F238E27FC236}">
                <a16:creationId xmlns:a16="http://schemas.microsoft.com/office/drawing/2014/main" id="{172C7537-1A96-4077-A0D6-F0CFB003B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4375"/>
            <a:ext cx="245745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圖片 3">
            <a:extLst>
              <a:ext uri="{FF2B5EF4-FFF2-40B4-BE49-F238E27FC236}">
                <a16:creationId xmlns:a16="http://schemas.microsoft.com/office/drawing/2014/main" id="{0B8F5905-F472-4BED-A2B4-69756851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02100"/>
            <a:ext cx="244157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2" name="群組 4">
            <a:extLst>
              <a:ext uri="{FF2B5EF4-FFF2-40B4-BE49-F238E27FC236}">
                <a16:creationId xmlns:a16="http://schemas.microsoft.com/office/drawing/2014/main" id="{52319446-8AFA-4974-9AC5-CF2CA3D06D1C}"/>
              </a:ext>
            </a:extLst>
          </p:cNvPr>
          <p:cNvGrpSpPr>
            <a:grpSpLocks/>
          </p:cNvGrpSpPr>
          <p:nvPr/>
        </p:nvGrpSpPr>
        <p:grpSpPr bwMode="auto">
          <a:xfrm>
            <a:off x="1030288" y="5729288"/>
            <a:ext cx="3230562" cy="381000"/>
            <a:chOff x="8991600" y="9697720"/>
            <a:chExt cx="4845937" cy="571500"/>
          </a:xfrm>
        </p:grpSpPr>
        <p:grpSp>
          <p:nvGrpSpPr>
            <p:cNvPr id="25621" name="Group 20">
              <a:extLst>
                <a:ext uri="{FF2B5EF4-FFF2-40B4-BE49-F238E27FC236}">
                  <a16:creationId xmlns:a16="http://schemas.microsoft.com/office/drawing/2014/main" id="{FC9A19C4-1B7A-4C38-A2FB-BE1F6A5F7D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1600" y="9697720"/>
              <a:ext cx="4845937" cy="571500"/>
              <a:chOff x="0" y="0"/>
              <a:chExt cx="2132177" cy="660400"/>
            </a:xfrm>
          </p:grpSpPr>
          <p:sp>
            <p:nvSpPr>
              <p:cNvPr id="25623" name="Freeform 21">
                <a:extLst>
                  <a:ext uri="{FF2B5EF4-FFF2-40B4-BE49-F238E27FC236}">
                    <a16:creationId xmlns:a16="http://schemas.microsoft.com/office/drawing/2014/main" id="{4A83A22E-8039-4C34-9917-0F1224D15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132177" cy="660400"/>
              </a:xfrm>
              <a:custGeom>
                <a:avLst/>
                <a:gdLst>
                  <a:gd name="T0" fmla="*/ 2007716 w 2132177"/>
                  <a:gd name="T1" fmla="*/ 660400 h 660400"/>
                  <a:gd name="T2" fmla="*/ 124460 w 2132177"/>
                  <a:gd name="T3" fmla="*/ 660400 h 660400"/>
                  <a:gd name="T4" fmla="*/ 0 w 2132177"/>
                  <a:gd name="T5" fmla="*/ 535940 h 660400"/>
                  <a:gd name="T6" fmla="*/ 0 w 2132177"/>
                  <a:gd name="T7" fmla="*/ 124460 h 660400"/>
                  <a:gd name="T8" fmla="*/ 124460 w 2132177"/>
                  <a:gd name="T9" fmla="*/ 0 h 660400"/>
                  <a:gd name="T10" fmla="*/ 2007717 w 2132177"/>
                  <a:gd name="T11" fmla="*/ 0 h 660400"/>
                  <a:gd name="T12" fmla="*/ 2132177 w 2132177"/>
                  <a:gd name="T13" fmla="*/ 124460 h 660400"/>
                  <a:gd name="T14" fmla="*/ 2132177 w 2132177"/>
                  <a:gd name="T15" fmla="*/ 535940 h 660400"/>
                  <a:gd name="T16" fmla="*/ 2007717 w 2132177"/>
                  <a:gd name="T17" fmla="*/ 660400 h 660400"/>
                  <a:gd name="T18" fmla="*/ 2007716 w 2132177"/>
                  <a:gd name="T19" fmla="*/ 660400 h 6604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2177" h="660400">
                    <a:moveTo>
                      <a:pt x="200771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07717" y="0"/>
                    </a:lnTo>
                    <a:cubicBezTo>
                      <a:pt x="2076297" y="0"/>
                      <a:pt x="2132177" y="55880"/>
                      <a:pt x="2132177" y="124460"/>
                    </a:cubicBezTo>
                    <a:lnTo>
                      <a:pt x="2132177" y="535940"/>
                    </a:lnTo>
                    <a:cubicBezTo>
                      <a:pt x="2132177" y="604520"/>
                      <a:pt x="2076297" y="660400"/>
                      <a:pt x="2007717" y="660400"/>
                    </a:cubicBezTo>
                    <a:lnTo>
                      <a:pt x="2007716" y="660400"/>
                    </a:ln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5622" name="TextBox 29">
              <a:extLst>
                <a:ext uri="{FF2B5EF4-FFF2-40B4-BE49-F238E27FC236}">
                  <a16:creationId xmlns:a16="http://schemas.microsoft.com/office/drawing/2014/main" id="{1CFF4826-CE67-4B8E-B23B-02E532385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87021" y="9825735"/>
              <a:ext cx="4122237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課程介紹影片</a:t>
              </a:r>
            </a:p>
          </p:txBody>
        </p:sp>
      </p:grpSp>
      <p:sp>
        <p:nvSpPr>
          <p:cNvPr id="36" name="Freeform 21">
            <a:extLst>
              <a:ext uri="{FF2B5EF4-FFF2-40B4-BE49-F238E27FC236}">
                <a16:creationId xmlns:a16="http://schemas.microsoft.com/office/drawing/2014/main" id="{98F6509A-7EC7-47DF-963A-24C996A9489A}"/>
              </a:ext>
            </a:extLst>
          </p:cNvPr>
          <p:cNvSpPr/>
          <p:nvPr/>
        </p:nvSpPr>
        <p:spPr>
          <a:xfrm>
            <a:off x="212725" y="3736975"/>
            <a:ext cx="1182688" cy="381000"/>
          </a:xfrm>
          <a:custGeom>
            <a:avLst/>
            <a:gdLst/>
            <a:ahLst/>
            <a:cxnLst/>
            <a:rect l="l" t="t" r="r" b="b"/>
            <a:pathLst>
              <a:path w="2132177" h="660400">
                <a:moveTo>
                  <a:pt x="20077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07717" y="0"/>
                </a:lnTo>
                <a:cubicBezTo>
                  <a:pt x="2076297" y="0"/>
                  <a:pt x="2132177" y="55880"/>
                  <a:pt x="2132177" y="124460"/>
                </a:cubicBezTo>
                <a:lnTo>
                  <a:pt x="2132177" y="535940"/>
                </a:lnTo>
                <a:cubicBezTo>
                  <a:pt x="2132177" y="604520"/>
                  <a:pt x="2076297" y="660400"/>
                  <a:pt x="2007717" y="66040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/>
          <a:lstStyle/>
          <a:p>
            <a:pPr algn="ctr">
              <a:defRPr/>
            </a:pPr>
            <a:r>
              <a:rPr lang="zh-TW" altLang="en-US" sz="1867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0"/>
              </a:rPr>
              <a:t>課程共構</a:t>
            </a:r>
            <a:endParaRPr lang="zh-TW" altLang="en-US" sz="1867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614" name="圖片 5">
            <a:extLst>
              <a:ext uri="{FF2B5EF4-FFF2-40B4-BE49-F238E27FC236}">
                <a16:creationId xmlns:a16="http://schemas.microsoft.com/office/drawing/2014/main" id="{0479F79A-E871-4F99-8777-9D7021E54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102100"/>
            <a:ext cx="244157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本框 6">
            <a:extLst>
              <a:ext uri="{FF2B5EF4-FFF2-40B4-BE49-F238E27FC236}">
                <a16:creationId xmlns:a16="http://schemas.microsoft.com/office/drawing/2014/main" id="{3AB00D90-D7B5-4C3C-90B6-E8744BCD524E}"/>
              </a:ext>
            </a:extLst>
          </p:cNvPr>
          <p:cNvSpPr txBox="1"/>
          <p:nvPr/>
        </p:nvSpPr>
        <p:spPr>
          <a:xfrm>
            <a:off x="1503068" y="109340"/>
            <a:ext cx="10138069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三、人才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</a:rPr>
              <a:t>課程規畫與職涯規劃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45E8A2D-25C9-46FF-B2DC-53BC0A44268D}"/>
              </a:ext>
            </a:extLst>
          </p:cNvPr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32" name="任意多边形 9">
              <a:extLst>
                <a:ext uri="{FF2B5EF4-FFF2-40B4-BE49-F238E27FC236}">
                  <a16:creationId xmlns:a16="http://schemas.microsoft.com/office/drawing/2014/main" id="{9BA03931-CBBF-43EA-8F39-3364C147C71D}"/>
                </a:ext>
              </a:extLst>
            </p:cNvPr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任意多边形 10">
              <a:extLst>
                <a:ext uri="{FF2B5EF4-FFF2-40B4-BE49-F238E27FC236}">
                  <a16:creationId xmlns:a16="http://schemas.microsoft.com/office/drawing/2014/main" id="{0B82C5F2-E5FC-45F7-8F7C-DBCFBEF3D331}"/>
                </a:ext>
              </a:extLst>
            </p:cNvPr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4" name="等腰三角形 33">
              <a:extLst>
                <a:ext uri="{FF2B5EF4-FFF2-40B4-BE49-F238E27FC236}">
                  <a16:creationId xmlns:a16="http://schemas.microsoft.com/office/drawing/2014/main" id="{DDF6D897-C2DE-48A2-95D5-A085C34822C6}"/>
                </a:ext>
              </a:extLst>
            </p:cNvPr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251FFEAE-B750-4538-831D-CD646CA3E809}"/>
              </a:ext>
            </a:extLst>
          </p:cNvPr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37" name="等腰三角形 36">
              <a:extLst>
                <a:ext uri="{FF2B5EF4-FFF2-40B4-BE49-F238E27FC236}">
                  <a16:creationId xmlns:a16="http://schemas.microsoft.com/office/drawing/2014/main" id="{8A683E6E-ED40-4435-B3BD-806692D152D9}"/>
                </a:ext>
              </a:extLst>
            </p:cNvPr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8" name="等腰三角形 37">
              <a:extLst>
                <a:ext uri="{FF2B5EF4-FFF2-40B4-BE49-F238E27FC236}">
                  <a16:creationId xmlns:a16="http://schemas.microsoft.com/office/drawing/2014/main" id="{9CD4C2CB-08A4-4874-8DD6-6EA1E84D22BD}"/>
                </a:ext>
              </a:extLst>
            </p:cNvPr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9" name="等腰三角形 38">
              <a:extLst>
                <a:ext uri="{FF2B5EF4-FFF2-40B4-BE49-F238E27FC236}">
                  <a16:creationId xmlns:a16="http://schemas.microsoft.com/office/drawing/2014/main" id="{DDCAC68C-6D46-4A4D-9630-D6723CDF92BA}"/>
                </a:ext>
              </a:extLst>
            </p:cNvPr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0" name="等腰三角形 39">
              <a:extLst>
                <a:ext uri="{FF2B5EF4-FFF2-40B4-BE49-F238E27FC236}">
                  <a16:creationId xmlns:a16="http://schemas.microsoft.com/office/drawing/2014/main" id="{020AA5BE-2A83-425C-A37E-D0AB1FFE2C6B}"/>
                </a:ext>
              </a:extLst>
            </p:cNvPr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4" name="等腰三角形 43">
              <a:extLst>
                <a:ext uri="{FF2B5EF4-FFF2-40B4-BE49-F238E27FC236}">
                  <a16:creationId xmlns:a16="http://schemas.microsoft.com/office/drawing/2014/main" id="{CA6BA829-0222-4516-8015-07EA6F6DEB18}"/>
                </a:ext>
              </a:extLst>
            </p:cNvPr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id="{AA8CA263-AC69-483F-88DF-E996E66EDD25}"/>
                </a:ext>
              </a:extLst>
            </p:cNvPr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41" name="投影片編號版面配置區 31">
            <a:extLst>
              <a:ext uri="{FF2B5EF4-FFF2-40B4-BE49-F238E27FC236}">
                <a16:creationId xmlns:a16="http://schemas.microsoft.com/office/drawing/2014/main" id="{24EBF46B-7CB3-4F6C-A6B8-4823EAD95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316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Group 20">
            <a:extLst>
              <a:ext uri="{FF2B5EF4-FFF2-40B4-BE49-F238E27FC236}">
                <a16:creationId xmlns:a16="http://schemas.microsoft.com/office/drawing/2014/main" id="{104FAF4A-78BC-4B78-967A-9AEFC00D54AC}"/>
              </a:ext>
            </a:extLst>
          </p:cNvPr>
          <p:cNvGrpSpPr>
            <a:grpSpLocks/>
          </p:cNvGrpSpPr>
          <p:nvPr/>
        </p:nvGrpSpPr>
        <p:grpSpPr bwMode="auto">
          <a:xfrm>
            <a:off x="1865313" y="1109663"/>
            <a:ext cx="8415337" cy="1187450"/>
            <a:chOff x="0" y="0"/>
            <a:chExt cx="2132177" cy="660400"/>
          </a:xfrm>
        </p:grpSpPr>
        <p:sp>
          <p:nvSpPr>
            <p:cNvPr id="27710" name="Freeform 21">
              <a:extLst>
                <a:ext uri="{FF2B5EF4-FFF2-40B4-BE49-F238E27FC236}">
                  <a16:creationId xmlns:a16="http://schemas.microsoft.com/office/drawing/2014/main" id="{52801EE5-88E3-49C7-8A64-E4E5203BD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32177" cy="660400"/>
            </a:xfrm>
            <a:custGeom>
              <a:avLst/>
              <a:gdLst>
                <a:gd name="T0" fmla="*/ 2007716 w 2132177"/>
                <a:gd name="T1" fmla="*/ 660400 h 660400"/>
                <a:gd name="T2" fmla="*/ 124460 w 2132177"/>
                <a:gd name="T3" fmla="*/ 660400 h 660400"/>
                <a:gd name="T4" fmla="*/ 0 w 2132177"/>
                <a:gd name="T5" fmla="*/ 535940 h 660400"/>
                <a:gd name="T6" fmla="*/ 0 w 2132177"/>
                <a:gd name="T7" fmla="*/ 124460 h 660400"/>
                <a:gd name="T8" fmla="*/ 124460 w 2132177"/>
                <a:gd name="T9" fmla="*/ 0 h 660400"/>
                <a:gd name="T10" fmla="*/ 2007717 w 2132177"/>
                <a:gd name="T11" fmla="*/ 0 h 660400"/>
                <a:gd name="T12" fmla="*/ 2132177 w 2132177"/>
                <a:gd name="T13" fmla="*/ 124460 h 660400"/>
                <a:gd name="T14" fmla="*/ 2132177 w 2132177"/>
                <a:gd name="T15" fmla="*/ 535940 h 660400"/>
                <a:gd name="T16" fmla="*/ 2007717 w 2132177"/>
                <a:gd name="T17" fmla="*/ 660400 h 660400"/>
                <a:gd name="T18" fmla="*/ 2007716 w 2132177"/>
                <a:gd name="T19" fmla="*/ 660400 h 6604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32177" h="660400">
                  <a:moveTo>
                    <a:pt x="20077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7717" y="0"/>
                  </a:lnTo>
                  <a:cubicBezTo>
                    <a:pt x="2076297" y="0"/>
                    <a:pt x="2132177" y="55880"/>
                    <a:pt x="2132177" y="124460"/>
                  </a:cubicBezTo>
                  <a:lnTo>
                    <a:pt x="2132177" y="535940"/>
                  </a:lnTo>
                  <a:cubicBezTo>
                    <a:pt x="2132177" y="604520"/>
                    <a:pt x="2076297" y="660400"/>
                    <a:pt x="2007717" y="660400"/>
                  </a:cubicBezTo>
                  <a:lnTo>
                    <a:pt x="2007716" y="660400"/>
                  </a:ln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7652" name="Group 2">
            <a:extLst>
              <a:ext uri="{FF2B5EF4-FFF2-40B4-BE49-F238E27FC236}">
                <a16:creationId xmlns:a16="http://schemas.microsoft.com/office/drawing/2014/main" id="{6A25C6CD-F7FA-4C8A-B426-73E0260D8B17}"/>
              </a:ext>
            </a:extLst>
          </p:cNvPr>
          <p:cNvGrpSpPr>
            <a:grpSpLocks/>
          </p:cNvGrpSpPr>
          <p:nvPr/>
        </p:nvGrpSpPr>
        <p:grpSpPr bwMode="auto">
          <a:xfrm>
            <a:off x="293688" y="1843088"/>
            <a:ext cx="11604625" cy="4262437"/>
            <a:chOff x="0" y="0"/>
            <a:chExt cx="9620467" cy="4080209"/>
          </a:xfrm>
        </p:grpSpPr>
        <p:sp>
          <p:nvSpPr>
            <p:cNvPr id="27709" name="Freeform 3">
              <a:extLst>
                <a:ext uri="{FF2B5EF4-FFF2-40B4-BE49-F238E27FC236}">
                  <a16:creationId xmlns:a16="http://schemas.microsoft.com/office/drawing/2014/main" id="{23412463-8B30-44F1-870B-B435AC016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620467" cy="4080209"/>
            </a:xfrm>
            <a:custGeom>
              <a:avLst/>
              <a:gdLst>
                <a:gd name="T0" fmla="*/ 9496007 w 9620467"/>
                <a:gd name="T1" fmla="*/ 4080209 h 4080209"/>
                <a:gd name="T2" fmla="*/ 124460 w 9620467"/>
                <a:gd name="T3" fmla="*/ 4080209 h 4080209"/>
                <a:gd name="T4" fmla="*/ 0 w 9620467"/>
                <a:gd name="T5" fmla="*/ 3955749 h 4080209"/>
                <a:gd name="T6" fmla="*/ 0 w 9620467"/>
                <a:gd name="T7" fmla="*/ 124460 h 4080209"/>
                <a:gd name="T8" fmla="*/ 124460 w 9620467"/>
                <a:gd name="T9" fmla="*/ 0 h 4080209"/>
                <a:gd name="T10" fmla="*/ 9496007 w 9620467"/>
                <a:gd name="T11" fmla="*/ 0 h 4080209"/>
                <a:gd name="T12" fmla="*/ 9620467 w 9620467"/>
                <a:gd name="T13" fmla="*/ 124460 h 4080209"/>
                <a:gd name="T14" fmla="*/ 9620467 w 9620467"/>
                <a:gd name="T15" fmla="*/ 3955749 h 4080209"/>
                <a:gd name="T16" fmla="*/ 9496007 w 9620467"/>
                <a:gd name="T17" fmla="*/ 4080209 h 40802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20467" h="4080209">
                  <a:moveTo>
                    <a:pt x="9496007" y="4080209"/>
                  </a:moveTo>
                  <a:lnTo>
                    <a:pt x="124460" y="4080209"/>
                  </a:lnTo>
                  <a:cubicBezTo>
                    <a:pt x="55880" y="4080209"/>
                    <a:pt x="0" y="4024329"/>
                    <a:pt x="0" y="3955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3955749"/>
                  </a:lnTo>
                  <a:cubicBezTo>
                    <a:pt x="9620467" y="4024329"/>
                    <a:pt x="9564587" y="4080209"/>
                    <a:pt x="9496007" y="4080209"/>
                  </a:cubicBezTo>
                  <a:close/>
                </a:path>
              </a:pathLst>
            </a:custGeom>
            <a:solidFill>
              <a:srgbClr val="FDF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7653" name="群組 67">
            <a:extLst>
              <a:ext uri="{FF2B5EF4-FFF2-40B4-BE49-F238E27FC236}">
                <a16:creationId xmlns:a16="http://schemas.microsoft.com/office/drawing/2014/main" id="{2E5E2C96-C8ED-4887-AC21-42B8F7412BBC}"/>
              </a:ext>
            </a:extLst>
          </p:cNvPr>
          <p:cNvGrpSpPr>
            <a:grpSpLocks/>
          </p:cNvGrpSpPr>
          <p:nvPr/>
        </p:nvGrpSpPr>
        <p:grpSpPr bwMode="auto">
          <a:xfrm>
            <a:off x="938213" y="1889125"/>
            <a:ext cx="10580687" cy="3987800"/>
            <a:chOff x="946364" y="2653396"/>
            <a:chExt cx="16546205" cy="6183879"/>
          </a:xfrm>
        </p:grpSpPr>
        <p:grpSp>
          <p:nvGrpSpPr>
            <p:cNvPr id="27661" name="Group 7">
              <a:extLst>
                <a:ext uri="{FF2B5EF4-FFF2-40B4-BE49-F238E27FC236}">
                  <a16:creationId xmlns:a16="http://schemas.microsoft.com/office/drawing/2014/main" id="{25F78419-0BEB-4C9C-B247-830A3431AB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6364" y="2795602"/>
              <a:ext cx="16281007" cy="6041673"/>
              <a:chOff x="495690" y="1674891"/>
              <a:chExt cx="10857355" cy="4027782"/>
            </a:xfrm>
          </p:grpSpPr>
          <p:sp>
            <p:nvSpPr>
              <p:cNvPr id="113" name="Block Arc 2">
                <a:extLst>
                  <a:ext uri="{FF2B5EF4-FFF2-40B4-BE49-F238E27FC236}">
                    <a16:creationId xmlns:a16="http://schemas.microsoft.com/office/drawing/2014/main" id="{BB61DD47-5C0D-40E7-AA8C-1AA40DBB989B}"/>
                  </a:ext>
                </a:extLst>
              </p:cNvPr>
              <p:cNvSpPr/>
              <p:nvPr/>
            </p:nvSpPr>
            <p:spPr>
              <a:xfrm>
                <a:off x="9301534" y="1675275"/>
                <a:ext cx="2051221" cy="2049805"/>
              </a:xfrm>
              <a:prstGeom prst="blockArc">
                <a:avLst>
                  <a:gd name="adj1" fmla="val 16132277"/>
                  <a:gd name="adj2" fmla="val 5439486"/>
                  <a:gd name="adj3" fmla="val 3979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251">
                  <a:defRPr/>
                </a:pPr>
                <a:endParaRPr lang="en-US" sz="3599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Rectangle 3">
                <a:extLst>
                  <a:ext uri="{FF2B5EF4-FFF2-40B4-BE49-F238E27FC236}">
                    <a16:creationId xmlns:a16="http://schemas.microsoft.com/office/drawing/2014/main" id="{0B18F47B-8CE6-414D-8D8C-3E63D9753B8F}"/>
                  </a:ext>
                </a:extLst>
              </p:cNvPr>
              <p:cNvSpPr/>
              <p:nvPr/>
            </p:nvSpPr>
            <p:spPr>
              <a:xfrm>
                <a:off x="1520472" y="1675275"/>
                <a:ext cx="8794256" cy="820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zh-TW" sz="35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4">
                <a:extLst>
                  <a:ext uri="{FF2B5EF4-FFF2-40B4-BE49-F238E27FC236}">
                    <a16:creationId xmlns:a16="http://schemas.microsoft.com/office/drawing/2014/main" id="{F72FF0B1-B2DE-4859-9E40-7DF14E287912}"/>
                  </a:ext>
                </a:extLst>
              </p:cNvPr>
              <p:cNvSpPr/>
              <p:nvPr/>
            </p:nvSpPr>
            <p:spPr>
              <a:xfrm>
                <a:off x="1520472" y="3644663"/>
                <a:ext cx="8812467" cy="804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zh-TW" sz="35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ectangle 5">
                <a:extLst>
                  <a:ext uri="{FF2B5EF4-FFF2-40B4-BE49-F238E27FC236}">
                    <a16:creationId xmlns:a16="http://schemas.microsoft.com/office/drawing/2014/main" id="{ADFD3548-2C0B-4DD4-B146-1F8FBC33560F}"/>
                  </a:ext>
                </a:extLst>
              </p:cNvPr>
              <p:cNvSpPr/>
              <p:nvPr/>
            </p:nvSpPr>
            <p:spPr>
              <a:xfrm>
                <a:off x="1520472" y="5620615"/>
                <a:ext cx="9052521" cy="820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18272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zh-TW" sz="35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Block Arc 6">
                <a:extLst>
                  <a:ext uri="{FF2B5EF4-FFF2-40B4-BE49-F238E27FC236}">
                    <a16:creationId xmlns:a16="http://schemas.microsoft.com/office/drawing/2014/main" id="{D93B4C4A-6854-4171-A1BB-B3388E05CB23}"/>
                  </a:ext>
                </a:extLst>
              </p:cNvPr>
              <p:cNvSpPr/>
              <p:nvPr/>
            </p:nvSpPr>
            <p:spPr>
              <a:xfrm flipH="1">
                <a:off x="495690" y="3644663"/>
                <a:ext cx="2051220" cy="2049805"/>
              </a:xfrm>
              <a:prstGeom prst="blockArc">
                <a:avLst>
                  <a:gd name="adj1" fmla="val 16132277"/>
                  <a:gd name="adj2" fmla="val 5439486"/>
                  <a:gd name="adj3" fmla="val 3979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251">
                  <a:defRPr/>
                </a:pPr>
                <a:endParaRPr lang="en-US" sz="3599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Block Arc 10">
                <a:extLst>
                  <a:ext uri="{FF2B5EF4-FFF2-40B4-BE49-F238E27FC236}">
                    <a16:creationId xmlns:a16="http://schemas.microsoft.com/office/drawing/2014/main" id="{93FCC79D-0C52-4D0A-B973-CCEE0D0491BD}"/>
                  </a:ext>
                </a:extLst>
              </p:cNvPr>
              <p:cNvSpPr/>
              <p:nvPr/>
            </p:nvSpPr>
            <p:spPr>
              <a:xfrm>
                <a:off x="10354461" y="5261202"/>
                <a:ext cx="438720" cy="438188"/>
              </a:xfrm>
              <a:prstGeom prst="blockArc">
                <a:avLst>
                  <a:gd name="adj1" fmla="val 228339"/>
                  <a:gd name="adj2" fmla="val 5553148"/>
                  <a:gd name="adj3" fmla="val 18207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251">
                  <a:defRPr/>
                </a:pPr>
                <a:endParaRPr lang="en-US" sz="3599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0" name="Diamond 8">
              <a:extLst>
                <a:ext uri="{FF2B5EF4-FFF2-40B4-BE49-F238E27FC236}">
                  <a16:creationId xmlns:a16="http://schemas.microsoft.com/office/drawing/2014/main" id="{CD6275AA-E7D3-4FFF-9176-22187986876D}"/>
                </a:ext>
              </a:extLst>
            </p:cNvPr>
            <p:cNvSpPr/>
            <p:nvPr/>
          </p:nvSpPr>
          <p:spPr>
            <a:xfrm>
              <a:off x="3970112" y="2653396"/>
              <a:ext cx="461755" cy="462806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18" tIns="68559" rIns="137118" bIns="68559" anchor="ctr"/>
            <a:lstStyle>
              <a:lvl1pPr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defRPr/>
              </a:pPr>
              <a:endParaRPr lang="en-US" altLang="zh-TW" sz="3500">
                <a:solidFill>
                  <a:srgbClr val="FFFFFF"/>
                </a:solidFill>
              </a:endParaRPr>
            </a:p>
          </p:txBody>
        </p:sp>
        <p:grpSp>
          <p:nvGrpSpPr>
            <p:cNvPr id="27663" name="Group 11">
              <a:extLst>
                <a:ext uri="{FF2B5EF4-FFF2-40B4-BE49-F238E27FC236}">
                  <a16:creationId xmlns:a16="http://schemas.microsoft.com/office/drawing/2014/main" id="{0EAEF910-71FE-4312-90DF-3449A69FFD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98656" y="6054160"/>
              <a:ext cx="2393913" cy="2491729"/>
              <a:chOff x="219453" y="2580615"/>
              <a:chExt cx="2625263" cy="2731686"/>
            </a:xfrm>
          </p:grpSpPr>
          <p:grpSp>
            <p:nvGrpSpPr>
              <p:cNvPr id="102" name="Group 12">
                <a:extLst>
                  <a:ext uri="{FF2B5EF4-FFF2-40B4-BE49-F238E27FC236}">
                    <a16:creationId xmlns:a16="http://schemas.microsoft.com/office/drawing/2014/main" id="{4383F278-6FC7-438A-9EC8-DED0EA3D809A}"/>
                  </a:ext>
                </a:extLst>
              </p:cNvPr>
              <p:cNvGrpSpPr/>
              <p:nvPr/>
            </p:nvGrpSpPr>
            <p:grpSpPr>
              <a:xfrm>
                <a:off x="885166" y="3186393"/>
                <a:ext cx="1319766" cy="2125908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111" name="Freeform: Shape 21">
                  <a:extLst>
                    <a:ext uri="{FF2B5EF4-FFF2-40B4-BE49-F238E27FC236}">
                      <a16:creationId xmlns:a16="http://schemas.microsoft.com/office/drawing/2014/main" id="{D8CF7F0A-2C9F-4F03-B226-0C9F510A2F70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800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828251">
                    <a:defRPr/>
                  </a:pPr>
                  <a:endParaRPr lang="en-US" sz="3599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" name="Freeform: Shape 22">
                  <a:extLst>
                    <a:ext uri="{FF2B5EF4-FFF2-40B4-BE49-F238E27FC236}">
                      <a16:creationId xmlns:a16="http://schemas.microsoft.com/office/drawing/2014/main" id="{DCCEF48F-F35D-4E46-ACBD-96073C208DE0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800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1828251">
                    <a:defRPr/>
                  </a:pPr>
                  <a:endParaRPr lang="en-US" sz="3599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7695" name="Group 13">
                <a:extLst>
                  <a:ext uri="{FF2B5EF4-FFF2-40B4-BE49-F238E27FC236}">
                    <a16:creationId xmlns:a16="http://schemas.microsoft.com/office/drawing/2014/main" id="{ACAFE5AF-C06C-4EAC-9D88-5D67446409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453" y="2580615"/>
                <a:ext cx="2625263" cy="1036484"/>
                <a:chOff x="1525348" y="1579815"/>
                <a:chExt cx="6070988" cy="2761700"/>
              </a:xfrm>
            </p:grpSpPr>
            <p:sp>
              <p:nvSpPr>
                <p:cNvPr id="104" name="Rectangle 5">
                  <a:extLst>
                    <a:ext uri="{FF2B5EF4-FFF2-40B4-BE49-F238E27FC236}">
                      <a16:creationId xmlns:a16="http://schemas.microsoft.com/office/drawing/2014/main" id="{528B2D4B-3433-40F8-8BBC-881999F4A7C4}"/>
                    </a:ext>
                  </a:extLst>
                </p:cNvPr>
                <p:cNvSpPr/>
                <p:nvPr/>
              </p:nvSpPr>
              <p:spPr>
                <a:xfrm>
                  <a:off x="3271140" y="2302863"/>
                  <a:ext cx="2600153" cy="2006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828251">
                    <a:defRPr/>
                  </a:pPr>
                  <a:endParaRPr lang="ko-KR" altLang="en-US" sz="3999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Rectangle 5">
                  <a:extLst>
                    <a:ext uri="{FF2B5EF4-FFF2-40B4-BE49-F238E27FC236}">
                      <a16:creationId xmlns:a16="http://schemas.microsoft.com/office/drawing/2014/main" id="{476AA61B-FA47-40BD-9E50-FB34D54B0EC9}"/>
                    </a:ext>
                  </a:extLst>
                </p:cNvPr>
                <p:cNvSpPr/>
                <p:nvPr/>
              </p:nvSpPr>
              <p:spPr>
                <a:xfrm>
                  <a:off x="3271140" y="2698367"/>
                  <a:ext cx="2600153" cy="97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828251">
                    <a:defRPr/>
                  </a:pPr>
                  <a:endParaRPr lang="ko-KR" altLang="en-US" sz="3999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" name="Freeform 22">
                  <a:extLst>
                    <a:ext uri="{FF2B5EF4-FFF2-40B4-BE49-F238E27FC236}">
                      <a16:creationId xmlns:a16="http://schemas.microsoft.com/office/drawing/2014/main" id="{600ADD3E-0381-45BB-A0B2-28CE2EF89B5F}"/>
                    </a:ext>
                  </a:extLst>
                </p:cNvPr>
                <p:cNvSpPr/>
                <p:nvPr/>
              </p:nvSpPr>
              <p:spPr>
                <a:xfrm>
                  <a:off x="1527208" y="1576581"/>
                  <a:ext cx="6069128" cy="1790541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828251">
                    <a:defRPr/>
                  </a:pPr>
                  <a:endParaRPr lang="ko-KR" altLang="en-US" sz="3999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7" name="Straight Connector 17">
                  <a:extLst>
                    <a:ext uri="{FF2B5EF4-FFF2-40B4-BE49-F238E27FC236}">
                      <a16:creationId xmlns:a16="http://schemas.microsoft.com/office/drawing/2014/main" id="{08A550E1-5955-444E-8F36-785EBCABBFAA}"/>
                    </a:ext>
                  </a:extLst>
                </p:cNvPr>
                <p:cNvCxnSpPr/>
                <p:nvPr/>
              </p:nvCxnSpPr>
              <p:spPr>
                <a:xfrm>
                  <a:off x="4662504" y="2180619"/>
                  <a:ext cx="1586536" cy="618421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8">
                  <a:extLst>
                    <a:ext uri="{FF2B5EF4-FFF2-40B4-BE49-F238E27FC236}">
                      <a16:creationId xmlns:a16="http://schemas.microsoft.com/office/drawing/2014/main" id="{3E21CBE3-0668-4142-9A9B-E4C171058BB6}"/>
                    </a:ext>
                  </a:extLst>
                </p:cNvPr>
                <p:cNvCxnSpPr/>
                <p:nvPr/>
              </p:nvCxnSpPr>
              <p:spPr>
                <a:xfrm>
                  <a:off x="6249040" y="2799040"/>
                  <a:ext cx="0" cy="1006731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Isosceles Triangle 19">
                  <a:extLst>
                    <a:ext uri="{FF2B5EF4-FFF2-40B4-BE49-F238E27FC236}">
                      <a16:creationId xmlns:a16="http://schemas.microsoft.com/office/drawing/2014/main" id="{E2E4A019-0B44-4995-BEA7-021EF69C99D5}"/>
                    </a:ext>
                  </a:extLst>
                </p:cNvPr>
                <p:cNvSpPr/>
                <p:nvPr/>
              </p:nvSpPr>
              <p:spPr>
                <a:xfrm>
                  <a:off x="6016098" y="3403079"/>
                  <a:ext cx="465887" cy="891676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828251">
                    <a:defRPr/>
                  </a:pPr>
                  <a:endParaRPr lang="ko-KR" altLang="en-US" sz="3999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" name="Oval 20">
                  <a:extLst>
                    <a:ext uri="{FF2B5EF4-FFF2-40B4-BE49-F238E27FC236}">
                      <a16:creationId xmlns:a16="http://schemas.microsoft.com/office/drawing/2014/main" id="{5FD77603-454E-4928-A28D-A1EFFF8817E8}"/>
                    </a:ext>
                  </a:extLst>
                </p:cNvPr>
                <p:cNvSpPr/>
                <p:nvPr/>
              </p:nvSpPr>
              <p:spPr>
                <a:xfrm>
                  <a:off x="6123124" y="3352740"/>
                  <a:ext cx="232946" cy="27325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828251">
                    <a:defRPr/>
                  </a:pPr>
                  <a:endParaRPr lang="ko-KR" altLang="en-US" sz="3999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664" name="Group 35">
              <a:extLst>
                <a:ext uri="{FF2B5EF4-FFF2-40B4-BE49-F238E27FC236}">
                  <a16:creationId xmlns:a16="http://schemas.microsoft.com/office/drawing/2014/main" id="{7225B0D6-EF65-4DB9-A7D7-AA74F34966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8481" y="3169292"/>
              <a:ext cx="4183986" cy="2066644"/>
              <a:chOff x="1442306" y="1924020"/>
              <a:chExt cx="2790185" cy="1377763"/>
            </a:xfrm>
          </p:grpSpPr>
          <p:sp>
            <p:nvSpPr>
              <p:cNvPr id="27690" name="TextBox 23">
                <a:extLst>
                  <a:ext uri="{FF2B5EF4-FFF2-40B4-BE49-F238E27FC236}">
                    <a16:creationId xmlns:a16="http://schemas.microsoft.com/office/drawing/2014/main" id="{F848067F-3733-4182-A208-4EAE63872A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5862" y="1924020"/>
                <a:ext cx="853040" cy="413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1827213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20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課程</a:t>
                </a:r>
                <a:endParaRPr lang="ko-KR" altLang="en-US" sz="2000" b="1">
                  <a:latin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27691" name="Group 24">
                <a:extLst>
                  <a:ext uri="{FF2B5EF4-FFF2-40B4-BE49-F238E27FC236}">
                    <a16:creationId xmlns:a16="http://schemas.microsoft.com/office/drawing/2014/main" id="{D4539FBD-40FD-4E75-801C-EF41F82173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2306" y="2245566"/>
                <a:ext cx="2790185" cy="1056217"/>
                <a:chOff x="2193040" y="2482640"/>
                <a:chExt cx="4364829" cy="1056217"/>
              </a:xfrm>
            </p:grpSpPr>
            <p:sp>
              <p:nvSpPr>
                <p:cNvPr id="27692" name="TextBox 25">
                  <a:extLst>
                    <a:ext uri="{FF2B5EF4-FFF2-40B4-BE49-F238E27FC236}">
                      <a16:creationId xmlns:a16="http://schemas.microsoft.com/office/drawing/2014/main" id="{49D6C0A6-CF5C-485C-868E-C985FDDB6F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4475" y="2482640"/>
                  <a:ext cx="4063394" cy="413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defTabSz="1827213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TW" altLang="en-US" sz="2000" b="1">
                      <a:solidFill>
                        <a:srgbClr val="C0504D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實用英文／進階英文</a:t>
                  </a:r>
                  <a:endParaRPr lang="ko-KR" altLang="en-US" sz="2000" b="1">
                    <a:solidFill>
                      <a:srgbClr val="C0504D"/>
                    </a:solidFill>
                    <a:latin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93" name="TextBox 26">
                  <a:extLst>
                    <a:ext uri="{FF2B5EF4-FFF2-40B4-BE49-F238E27FC236}">
                      <a16:creationId xmlns:a16="http://schemas.microsoft.com/office/drawing/2014/main" id="{26651D4B-09A4-420E-9C3E-978505FCBF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93040" y="2934226"/>
                  <a:ext cx="4281625" cy="6046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1827213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TW" altLang="en-US" sz="1600">
                      <a:solidFill>
                        <a:srgbClr val="40404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依能力分級</a:t>
                  </a:r>
                  <a:br>
                    <a:rPr lang="en-US" altLang="zh-TW" sz="1600">
                      <a:solidFill>
                        <a:srgbClr val="40404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</a:br>
                  <a:r>
                    <a:rPr lang="zh-TW" altLang="en-US" sz="1600">
                      <a:solidFill>
                        <a:srgbClr val="40404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選擇適合自己的語言課程</a:t>
                  </a:r>
                  <a:endParaRPr lang="en-US" altLang="ko-KR" sz="1600">
                    <a:solidFill>
                      <a:srgbClr val="40404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73" name="Diamond 27">
              <a:extLst>
                <a:ext uri="{FF2B5EF4-FFF2-40B4-BE49-F238E27FC236}">
                  <a16:creationId xmlns:a16="http://schemas.microsoft.com/office/drawing/2014/main" id="{2EB2DF2C-4041-47AD-B291-1ABA7860CF52}"/>
                </a:ext>
              </a:extLst>
            </p:cNvPr>
            <p:cNvSpPr/>
            <p:nvPr/>
          </p:nvSpPr>
          <p:spPr>
            <a:xfrm>
              <a:off x="9076719" y="2697707"/>
              <a:ext cx="461755" cy="460345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18" tIns="68559" rIns="137118" bIns="68559" anchor="ctr"/>
            <a:lstStyle>
              <a:lvl1pPr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defRPr/>
              </a:pPr>
              <a:endParaRPr lang="en-US" altLang="zh-TW" sz="3500">
                <a:solidFill>
                  <a:srgbClr val="FFFFFF"/>
                </a:solidFill>
              </a:endParaRPr>
            </a:p>
          </p:txBody>
        </p:sp>
        <p:sp>
          <p:nvSpPr>
            <p:cNvPr id="74" name="Diamond 29">
              <a:extLst>
                <a:ext uri="{FF2B5EF4-FFF2-40B4-BE49-F238E27FC236}">
                  <a16:creationId xmlns:a16="http://schemas.microsoft.com/office/drawing/2014/main" id="{4D5A8E93-01B1-4752-A234-E0348022DAD9}"/>
                </a:ext>
              </a:extLst>
            </p:cNvPr>
            <p:cNvSpPr/>
            <p:nvPr/>
          </p:nvSpPr>
          <p:spPr>
            <a:xfrm>
              <a:off x="14448961" y="2680476"/>
              <a:ext cx="459273" cy="460344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18" tIns="68559" rIns="137118" bIns="68559" anchor="ctr"/>
            <a:lstStyle>
              <a:lvl1pPr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defRPr/>
              </a:pPr>
              <a:endParaRPr lang="en-US" altLang="zh-TW" sz="3500">
                <a:solidFill>
                  <a:srgbClr val="FFFFFF"/>
                </a:solidFill>
              </a:endParaRPr>
            </a:p>
          </p:txBody>
        </p:sp>
        <p:sp>
          <p:nvSpPr>
            <p:cNvPr id="75" name="Diamond 31">
              <a:extLst>
                <a:ext uri="{FF2B5EF4-FFF2-40B4-BE49-F238E27FC236}">
                  <a16:creationId xmlns:a16="http://schemas.microsoft.com/office/drawing/2014/main" id="{68DA4E67-874B-4D12-B3F8-6511254857CE}"/>
                </a:ext>
              </a:extLst>
            </p:cNvPr>
            <p:cNvSpPr/>
            <p:nvPr/>
          </p:nvSpPr>
          <p:spPr>
            <a:xfrm>
              <a:off x="4613092" y="5592708"/>
              <a:ext cx="461755" cy="460345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18" tIns="68559" rIns="137118" bIns="68559" anchor="ctr"/>
            <a:lstStyle>
              <a:lvl1pPr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defRPr/>
              </a:pPr>
              <a:endParaRPr lang="en-US" altLang="zh-TW" sz="3500">
                <a:solidFill>
                  <a:srgbClr val="FFFFFF"/>
                </a:solidFill>
              </a:endParaRPr>
            </a:p>
          </p:txBody>
        </p:sp>
        <p:grpSp>
          <p:nvGrpSpPr>
            <p:cNvPr id="27668" name="Group 36">
              <a:extLst>
                <a:ext uri="{FF2B5EF4-FFF2-40B4-BE49-F238E27FC236}">
                  <a16:creationId xmlns:a16="http://schemas.microsoft.com/office/drawing/2014/main" id="{8C8EE477-0764-4A10-935F-5CC6A20C99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31125" y="3151566"/>
              <a:ext cx="4104230" cy="2261985"/>
              <a:chOff x="1543063" y="1788471"/>
              <a:chExt cx="2736998" cy="1507988"/>
            </a:xfrm>
          </p:grpSpPr>
          <p:sp>
            <p:nvSpPr>
              <p:cNvPr id="27686" name="TextBox 37">
                <a:extLst>
                  <a:ext uri="{FF2B5EF4-FFF2-40B4-BE49-F238E27FC236}">
                    <a16:creationId xmlns:a16="http://schemas.microsoft.com/office/drawing/2014/main" id="{1E95EAE1-C7F9-4C98-9811-F53118C90A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2199" y="1788471"/>
                <a:ext cx="1380814" cy="413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1827213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2000" b="1">
                    <a:solidFill>
                      <a:srgbClr val="000000"/>
                    </a:solidFill>
                    <a:latin typeface="微軟正黑體" panose="020B0604030504040204" pitchFamily="34" charset="-120"/>
                    <a:ea typeface="Malgun Gothic" panose="020B0503020000020004" pitchFamily="34" charset="-127"/>
                    <a:cs typeface="Arial" panose="020B0604020202020204" pitchFamily="34" charset="0"/>
                  </a:rPr>
                  <a:t>語言環境</a:t>
                </a:r>
                <a:endParaRPr lang="ko-KR" altLang="en-US" sz="2000" b="1">
                  <a:solidFill>
                    <a:srgbClr val="000000"/>
                  </a:solidFill>
                  <a:latin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27687" name="Group 38">
                <a:extLst>
                  <a:ext uri="{FF2B5EF4-FFF2-40B4-BE49-F238E27FC236}">
                    <a16:creationId xmlns:a16="http://schemas.microsoft.com/office/drawing/2014/main" id="{85AF7867-3DF1-4044-8354-EC9600CD6A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3063" y="2161254"/>
                <a:ext cx="2736998" cy="1135205"/>
                <a:chOff x="2350657" y="2398328"/>
                <a:chExt cx="4281623" cy="1135205"/>
              </a:xfrm>
            </p:grpSpPr>
            <p:sp>
              <p:nvSpPr>
                <p:cNvPr id="27688" name="TextBox 39">
                  <a:extLst>
                    <a:ext uri="{FF2B5EF4-FFF2-40B4-BE49-F238E27FC236}">
                      <a16:creationId xmlns:a16="http://schemas.microsoft.com/office/drawing/2014/main" id="{A7A49EAA-7B0E-48F7-A06E-3575DD732C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08337" y="2398328"/>
                  <a:ext cx="4063390" cy="4136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defTabSz="1827213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TW" altLang="en-US" sz="2000" b="1">
                      <a:solidFill>
                        <a:srgbClr val="8064A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每周一、五固定時段</a:t>
                  </a:r>
                  <a:endParaRPr lang="ko-KR" altLang="en-US" sz="2000" b="1">
                    <a:solidFill>
                      <a:srgbClr val="8064A2"/>
                    </a:solidFill>
                    <a:latin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89" name="TextBox 40">
                  <a:extLst>
                    <a:ext uri="{FF2B5EF4-FFF2-40B4-BE49-F238E27FC236}">
                      <a16:creationId xmlns:a16="http://schemas.microsoft.com/office/drawing/2014/main" id="{515342D5-3ED2-4F5F-82C8-543F37D23D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0657" y="2801611"/>
                  <a:ext cx="4281623" cy="7319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1827213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TW" altLang="en-US" sz="2000">
                      <a:solidFill>
                        <a:srgbClr val="40404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由外語中心指派專案經理加強外語能力</a:t>
                  </a:r>
                  <a:endParaRPr lang="en-US" altLang="ko-KR" sz="2000">
                    <a:solidFill>
                      <a:srgbClr val="40404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grpSp>
          <p:nvGrpSpPr>
            <p:cNvPr id="27669" name="Group 41">
              <a:extLst>
                <a:ext uri="{FF2B5EF4-FFF2-40B4-BE49-F238E27FC236}">
                  <a16:creationId xmlns:a16="http://schemas.microsoft.com/office/drawing/2014/main" id="{A0412F16-9793-4F7D-A10D-711FCE716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22644" y="3224742"/>
              <a:ext cx="4769924" cy="2556656"/>
              <a:chOff x="1536559" y="1960986"/>
              <a:chExt cx="3180930" cy="1704440"/>
            </a:xfrm>
          </p:grpSpPr>
          <p:sp>
            <p:nvSpPr>
              <p:cNvPr id="27682" name="TextBox 42">
                <a:extLst>
                  <a:ext uri="{FF2B5EF4-FFF2-40B4-BE49-F238E27FC236}">
                    <a16:creationId xmlns:a16="http://schemas.microsoft.com/office/drawing/2014/main" id="{A1562D11-5B08-4FE1-AC8D-E434FA755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3056" y="1960986"/>
                <a:ext cx="1258582" cy="413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1827213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2000" b="1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對話交流</a:t>
                </a:r>
                <a:endParaRPr lang="ko-KR" altLang="en-US" sz="2000" b="1">
                  <a:solidFill>
                    <a:srgbClr val="000000"/>
                  </a:solidFill>
                  <a:latin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27683" name="Group 43">
                <a:extLst>
                  <a:ext uri="{FF2B5EF4-FFF2-40B4-BE49-F238E27FC236}">
                    <a16:creationId xmlns:a16="http://schemas.microsoft.com/office/drawing/2014/main" id="{2D06BC30-62B1-4A75-B03B-D3769DD0EF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6559" y="2287857"/>
                <a:ext cx="3180930" cy="1377569"/>
                <a:chOff x="2340482" y="2524931"/>
                <a:chExt cx="4976093" cy="1377569"/>
              </a:xfrm>
            </p:grpSpPr>
            <p:sp>
              <p:nvSpPr>
                <p:cNvPr id="27684" name="TextBox 44">
                  <a:extLst>
                    <a:ext uri="{FF2B5EF4-FFF2-40B4-BE49-F238E27FC236}">
                      <a16:creationId xmlns:a16="http://schemas.microsoft.com/office/drawing/2014/main" id="{E49E867E-9BE4-4EDC-A9F7-BB3F62940A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76577" y="2524931"/>
                  <a:ext cx="4539998" cy="4136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defTabSz="1827213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TW" altLang="en-US" sz="2000" b="1">
                      <a:solidFill>
                        <a:srgbClr val="F79646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每周三 </a:t>
                  </a:r>
                  <a:r>
                    <a:rPr lang="en-US" altLang="zh-TW" sz="2000" b="1">
                      <a:solidFill>
                        <a:srgbClr val="F79646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13:30-14:30</a:t>
                  </a:r>
                  <a:endParaRPr lang="ko-KR" altLang="en-US" sz="2000" b="1">
                    <a:solidFill>
                      <a:srgbClr val="F79646"/>
                    </a:solidFill>
                    <a:latin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85" name="TextBox 45">
                  <a:extLst>
                    <a:ext uri="{FF2B5EF4-FFF2-40B4-BE49-F238E27FC236}">
                      <a16:creationId xmlns:a16="http://schemas.microsoft.com/office/drawing/2014/main" id="{496D1A0F-992E-43F8-8C5C-BE3C2341E9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0482" y="2947817"/>
                  <a:ext cx="4281627" cy="9546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1827213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TW" altLang="en-US" sz="1800">
                      <a:solidFill>
                        <a:srgbClr val="40404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專屬不分系之英語俱樂部由外籍牧師帶領學習外語</a:t>
                  </a:r>
                  <a:endParaRPr lang="en-US" altLang="ko-KR" sz="1800">
                    <a:solidFill>
                      <a:srgbClr val="40404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grpSp>
          <p:nvGrpSpPr>
            <p:cNvPr id="27670" name="Group 51">
              <a:extLst>
                <a:ext uri="{FF2B5EF4-FFF2-40B4-BE49-F238E27FC236}">
                  <a16:creationId xmlns:a16="http://schemas.microsoft.com/office/drawing/2014/main" id="{0F5DF9AB-0908-4442-B6AD-1920BFC590F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538299" y="6111432"/>
              <a:ext cx="7020537" cy="2304985"/>
              <a:chOff x="-620630" y="1906001"/>
              <a:chExt cx="4681800" cy="1536659"/>
            </a:xfrm>
          </p:grpSpPr>
          <p:sp>
            <p:nvSpPr>
              <p:cNvPr id="27678" name="TextBox 52">
                <a:extLst>
                  <a:ext uri="{FF2B5EF4-FFF2-40B4-BE49-F238E27FC236}">
                    <a16:creationId xmlns:a16="http://schemas.microsoft.com/office/drawing/2014/main" id="{4B431216-22D3-4EA8-8098-2A1562609F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723" y="1906001"/>
                <a:ext cx="1251227" cy="413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1827213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2000" b="1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專業輔導</a:t>
                </a:r>
                <a:endParaRPr lang="ko-KR" altLang="en-US" sz="2000" b="1">
                  <a:solidFill>
                    <a:srgbClr val="000000"/>
                  </a:solidFill>
                  <a:latin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27679" name="Group 53">
                <a:extLst>
                  <a:ext uri="{FF2B5EF4-FFF2-40B4-BE49-F238E27FC236}">
                    <a16:creationId xmlns:a16="http://schemas.microsoft.com/office/drawing/2014/main" id="{8D559F62-DFFB-49F9-B8CB-989DFAC7B0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20630" y="2271932"/>
                <a:ext cx="4681800" cy="1170728"/>
                <a:chOff x="-1034117" y="2509006"/>
                <a:chExt cx="7323981" cy="1170728"/>
              </a:xfrm>
            </p:grpSpPr>
            <p:sp>
              <p:nvSpPr>
                <p:cNvPr id="27680" name="TextBox 54">
                  <a:extLst>
                    <a:ext uri="{FF2B5EF4-FFF2-40B4-BE49-F238E27FC236}">
                      <a16:creationId xmlns:a16="http://schemas.microsoft.com/office/drawing/2014/main" id="{CBE1881F-E116-4FD0-98BA-1F3F91CB8CD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034117" y="2509006"/>
                  <a:ext cx="7323981" cy="413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defTabSz="1827213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ko-KR" sz="2000" b="1">
                      <a:solidFill>
                        <a:srgbClr val="C0504D"/>
                      </a:solidFill>
                      <a:latin typeface="微軟正黑體" panose="020B0604030504040204" pitchFamily="34" charset="-120"/>
                      <a:cs typeface="Arial" panose="020B0604020202020204" pitchFamily="34" charset="0"/>
                    </a:rPr>
                    <a:t>PVQC / </a:t>
                  </a:r>
                  <a:r>
                    <a:rPr lang="zh-TW" altLang="en-US" sz="2000" b="1">
                      <a:solidFill>
                        <a:srgbClr val="C0504D"/>
                      </a:solidFill>
                      <a:latin typeface="微軟正黑體" panose="020B0604030504040204" pitchFamily="34" charset="-12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多益加強班</a:t>
                  </a:r>
                  <a:r>
                    <a:rPr lang="en-US" altLang="zh-TW" sz="2000" b="1">
                      <a:solidFill>
                        <a:srgbClr val="C0504D"/>
                      </a:solidFill>
                      <a:latin typeface="微軟正黑體" panose="020B0604030504040204" pitchFamily="34" charset="-12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/</a:t>
                  </a:r>
                  <a:r>
                    <a:rPr lang="zh-TW" altLang="en-US" sz="2000" b="1">
                      <a:solidFill>
                        <a:srgbClr val="C0504D"/>
                      </a:solidFill>
                      <a:latin typeface="微軟正黑體" panose="020B0604030504040204" pitchFamily="34" charset="-12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高階英文培訓班</a:t>
                  </a:r>
                  <a:endParaRPr lang="ko-KR" altLang="en-US" sz="2000" b="1">
                    <a:solidFill>
                      <a:srgbClr val="C0504D"/>
                    </a:solidFill>
                    <a:latin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81" name="TextBox 55">
                  <a:extLst>
                    <a:ext uri="{FF2B5EF4-FFF2-40B4-BE49-F238E27FC236}">
                      <a16:creationId xmlns:a16="http://schemas.microsoft.com/office/drawing/2014/main" id="{24F8D9ED-6218-466C-BFF4-23C2593AF8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7117" y="2947811"/>
                  <a:ext cx="5103545" cy="7319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1827213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TW" altLang="en-US" sz="2000">
                      <a:solidFill>
                        <a:srgbClr val="40404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由外語中心規劃語言學習課程，各校區皆有安排。</a:t>
                  </a:r>
                  <a:endParaRPr lang="en-US" altLang="ko-KR" sz="2000">
                    <a:solidFill>
                      <a:srgbClr val="40404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79" name="TextBox 60">
              <a:extLst>
                <a:ext uri="{FF2B5EF4-FFF2-40B4-BE49-F238E27FC236}">
                  <a16:creationId xmlns:a16="http://schemas.microsoft.com/office/drawing/2014/main" id="{A2BA1F1D-E25C-4641-9DB8-33F9E96470A8}"/>
                </a:ext>
              </a:extLst>
            </p:cNvPr>
            <p:cNvSpPr txBox="1"/>
            <p:nvPr/>
          </p:nvSpPr>
          <p:spPr>
            <a:xfrm flipH="1">
              <a:off x="6904488" y="6688181"/>
              <a:ext cx="2966648" cy="4308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1828251">
                <a:defRPr/>
              </a:pPr>
              <a:endParaRPr lang="en-US" altLang="ko-KR" sz="2199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endParaRPr>
            </a:p>
          </p:txBody>
        </p:sp>
        <p:grpSp>
          <p:nvGrpSpPr>
            <p:cNvPr id="27672" name="Group 68">
              <a:extLst>
                <a:ext uri="{FF2B5EF4-FFF2-40B4-BE49-F238E27FC236}">
                  <a16:creationId xmlns:a16="http://schemas.microsoft.com/office/drawing/2014/main" id="{10CFCD7D-19E9-43B5-A489-7F29AD91156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9608183" y="6115155"/>
              <a:ext cx="4386633" cy="2351186"/>
              <a:chOff x="2131016" y="1443323"/>
              <a:chExt cx="2925323" cy="1567458"/>
            </a:xfrm>
          </p:grpSpPr>
          <p:sp>
            <p:nvSpPr>
              <p:cNvPr id="27674" name="TextBox 69">
                <a:extLst>
                  <a:ext uri="{FF2B5EF4-FFF2-40B4-BE49-F238E27FC236}">
                    <a16:creationId xmlns:a16="http://schemas.microsoft.com/office/drawing/2014/main" id="{D290935E-E78B-46B2-B6D8-40D0664354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853" y="1443323"/>
                <a:ext cx="1251228" cy="413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1827213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1827213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827213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20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服務學習</a:t>
                </a:r>
                <a:endParaRPr lang="ko-KR" altLang="en-US" sz="2000" b="1">
                  <a:latin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27675" name="Group 70">
                <a:extLst>
                  <a:ext uri="{FF2B5EF4-FFF2-40B4-BE49-F238E27FC236}">
                    <a16:creationId xmlns:a16="http://schemas.microsoft.com/office/drawing/2014/main" id="{CBE4F36D-AD8C-4B5C-A84E-CBD64DD3F1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1016" y="1808538"/>
                <a:ext cx="2925323" cy="1202243"/>
                <a:chOff x="3270425" y="2045612"/>
                <a:chExt cx="4576233" cy="1202243"/>
              </a:xfrm>
            </p:grpSpPr>
            <p:sp>
              <p:nvSpPr>
                <p:cNvPr id="27676" name="TextBox 71">
                  <a:extLst>
                    <a:ext uri="{FF2B5EF4-FFF2-40B4-BE49-F238E27FC236}">
                      <a16:creationId xmlns:a16="http://schemas.microsoft.com/office/drawing/2014/main" id="{A6ED870D-FD97-4F5D-8AF3-99190DEFDA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51892" y="2045612"/>
                  <a:ext cx="3746684" cy="413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defTabSz="1827213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TW" altLang="en-US" sz="2000" b="1">
                      <a:solidFill>
                        <a:srgbClr val="F79646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拍攝校園介紹影片</a:t>
                  </a:r>
                  <a:endParaRPr lang="ko-KR" altLang="en-US" sz="2000" b="1">
                    <a:solidFill>
                      <a:srgbClr val="F79646"/>
                    </a:solidFill>
                    <a:latin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77" name="TextBox 72">
                  <a:extLst>
                    <a:ext uri="{FF2B5EF4-FFF2-40B4-BE49-F238E27FC236}">
                      <a16:creationId xmlns:a16="http://schemas.microsoft.com/office/drawing/2014/main" id="{EBEE8E75-6121-4A1A-BFDC-DC63B7C473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70425" y="2515933"/>
                  <a:ext cx="4576233" cy="7319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1827213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1827213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1827213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TW" altLang="en-US" sz="2000">
                      <a:solidFill>
                        <a:srgbClr val="40404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以英文介紹高科大的食衣住行育樂等主題介紹</a:t>
                  </a:r>
                  <a:endParaRPr lang="en-US" altLang="ko-KR" sz="2000">
                    <a:solidFill>
                      <a:srgbClr val="40404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81" name="Diamond 61">
              <a:extLst>
                <a:ext uri="{FF2B5EF4-FFF2-40B4-BE49-F238E27FC236}">
                  <a16:creationId xmlns:a16="http://schemas.microsoft.com/office/drawing/2014/main" id="{8EDB2CEA-BAA9-47DF-B124-0B04149E1096}"/>
                </a:ext>
              </a:extLst>
            </p:cNvPr>
            <p:cNvSpPr/>
            <p:nvPr/>
          </p:nvSpPr>
          <p:spPr>
            <a:xfrm>
              <a:off x="11571684" y="5592708"/>
              <a:ext cx="461755" cy="460345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18" tIns="68559" rIns="137118" bIns="68559" anchor="ctr"/>
            <a:lstStyle>
              <a:lvl1pPr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defRPr/>
              </a:pPr>
              <a:endParaRPr lang="en-US" altLang="zh-TW" sz="3500">
                <a:solidFill>
                  <a:srgbClr val="FFFFFF"/>
                </a:solidFill>
              </a:endParaRPr>
            </a:p>
          </p:txBody>
        </p:sp>
      </p:grpSp>
      <p:sp>
        <p:nvSpPr>
          <p:cNvPr id="27654" name="Text Placeholder 1">
            <a:extLst>
              <a:ext uri="{FF2B5EF4-FFF2-40B4-BE49-F238E27FC236}">
                <a16:creationId xmlns:a16="http://schemas.microsoft.com/office/drawing/2014/main" id="{F43A8838-97B5-4F92-912F-82ACD6BD5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30475" y="1098550"/>
            <a:ext cx="173545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4213" indent="-684213" defTabSz="1827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zh-TW" altLang="en-US" sz="4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語言能力學習養成途徑</a:t>
            </a:r>
          </a:p>
        </p:txBody>
      </p:sp>
      <p:sp>
        <p:nvSpPr>
          <p:cNvPr id="83" name="文本框 6">
            <a:extLst>
              <a:ext uri="{FF2B5EF4-FFF2-40B4-BE49-F238E27FC236}">
                <a16:creationId xmlns:a16="http://schemas.microsoft.com/office/drawing/2014/main" id="{0EED811B-CA8B-484B-BD23-D1A8F6E29039}"/>
              </a:ext>
            </a:extLst>
          </p:cNvPr>
          <p:cNvSpPr txBox="1"/>
          <p:nvPr/>
        </p:nvSpPr>
        <p:spPr>
          <a:xfrm>
            <a:off x="1503068" y="109340"/>
            <a:ext cx="10138069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五、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</a:rPr>
              <a:t>人才課程規畫與職涯規劃</a:t>
            </a:r>
          </a:p>
        </p:txBody>
      </p: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F583900A-B270-45E9-9A50-467CF986549C}"/>
              </a:ext>
            </a:extLst>
          </p:cNvPr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85" name="任意多边形 9">
              <a:extLst>
                <a:ext uri="{FF2B5EF4-FFF2-40B4-BE49-F238E27FC236}">
                  <a16:creationId xmlns:a16="http://schemas.microsoft.com/office/drawing/2014/main" id="{9D9891EF-CA2A-478E-BC9A-DDADB6F3B507}"/>
                </a:ext>
              </a:extLst>
            </p:cNvPr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86" name="任意多边形 10">
              <a:extLst>
                <a:ext uri="{FF2B5EF4-FFF2-40B4-BE49-F238E27FC236}">
                  <a16:creationId xmlns:a16="http://schemas.microsoft.com/office/drawing/2014/main" id="{5A80320C-E41F-42E2-8242-AC538B2BBA21}"/>
                </a:ext>
              </a:extLst>
            </p:cNvPr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87" name="等腰三角形 86">
              <a:extLst>
                <a:ext uri="{FF2B5EF4-FFF2-40B4-BE49-F238E27FC236}">
                  <a16:creationId xmlns:a16="http://schemas.microsoft.com/office/drawing/2014/main" id="{5C540DFE-9F8E-4EE7-91E2-1C83E08422A0}"/>
                </a:ext>
              </a:extLst>
            </p:cNvPr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B5FBAA16-604F-4D16-B933-83C5854C30EC}"/>
              </a:ext>
            </a:extLst>
          </p:cNvPr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89" name="等腰三角形 88">
              <a:extLst>
                <a:ext uri="{FF2B5EF4-FFF2-40B4-BE49-F238E27FC236}">
                  <a16:creationId xmlns:a16="http://schemas.microsoft.com/office/drawing/2014/main" id="{1EFBF8CF-9BF0-4272-964B-A2182073B5D7}"/>
                </a:ext>
              </a:extLst>
            </p:cNvPr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0" name="等腰三角形 89">
              <a:extLst>
                <a:ext uri="{FF2B5EF4-FFF2-40B4-BE49-F238E27FC236}">
                  <a16:creationId xmlns:a16="http://schemas.microsoft.com/office/drawing/2014/main" id="{62114CB7-73FA-4AB8-8E47-5848BC63188F}"/>
                </a:ext>
              </a:extLst>
            </p:cNvPr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1" name="等腰三角形 90">
              <a:extLst>
                <a:ext uri="{FF2B5EF4-FFF2-40B4-BE49-F238E27FC236}">
                  <a16:creationId xmlns:a16="http://schemas.microsoft.com/office/drawing/2014/main" id="{EAE6068A-4D62-43DC-86D7-7B28AF448044}"/>
                </a:ext>
              </a:extLst>
            </p:cNvPr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2" name="等腰三角形 91">
              <a:extLst>
                <a:ext uri="{FF2B5EF4-FFF2-40B4-BE49-F238E27FC236}">
                  <a16:creationId xmlns:a16="http://schemas.microsoft.com/office/drawing/2014/main" id="{EFD50DA5-6895-49D4-86A8-103BCAD9875E}"/>
                </a:ext>
              </a:extLst>
            </p:cNvPr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3" name="等腰三角形 92">
              <a:extLst>
                <a:ext uri="{FF2B5EF4-FFF2-40B4-BE49-F238E27FC236}">
                  <a16:creationId xmlns:a16="http://schemas.microsoft.com/office/drawing/2014/main" id="{43D7EA0F-EE0F-4222-8030-2DE16B3E3CB3}"/>
                </a:ext>
              </a:extLst>
            </p:cNvPr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4" name="等腰三角形 93">
              <a:extLst>
                <a:ext uri="{FF2B5EF4-FFF2-40B4-BE49-F238E27FC236}">
                  <a16:creationId xmlns:a16="http://schemas.microsoft.com/office/drawing/2014/main" id="{18490173-D797-4BF6-9EBD-5FB4C9CDC68C}"/>
                </a:ext>
              </a:extLst>
            </p:cNvPr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71" name="投影片編號版面配置區 31">
            <a:extLst>
              <a:ext uri="{FF2B5EF4-FFF2-40B4-BE49-F238E27FC236}">
                <a16:creationId xmlns:a16="http://schemas.microsoft.com/office/drawing/2014/main" id="{C6CA0933-BB25-4E0F-9CDE-FFCA8172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01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906" y="0"/>
            <a:ext cx="2469094" cy="2408129"/>
          </a:xfrm>
          <a:prstGeom prst="rect">
            <a:avLst/>
          </a:prstGeom>
        </p:spPr>
      </p:pic>
      <p:sp>
        <p:nvSpPr>
          <p:cNvPr id="32" name="投影片編號版面配置區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fld>
            <a:endParaRPr lang="zh-TW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371122" y="494238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大一新生銜接課程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5E259E6-8236-4004-9F8F-8C40A3A475A8}"/>
              </a:ext>
            </a:extLst>
          </p:cNvPr>
          <p:cNvSpPr txBox="1"/>
          <p:nvPr/>
        </p:nvSpPr>
        <p:spPr>
          <a:xfrm>
            <a:off x="1031030" y="886690"/>
            <a:ext cx="2373096" cy="5084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9" name="五邊形 3">
            <a:extLst>
              <a:ext uri="{FF2B5EF4-FFF2-40B4-BE49-F238E27FC236}">
                <a16:creationId xmlns:a16="http://schemas.microsoft.com/office/drawing/2014/main" id="{142270A1-607F-459C-89AD-DF1296C3E891}"/>
              </a:ext>
            </a:extLst>
          </p:cNvPr>
          <p:cNvSpPr/>
          <p:nvPr/>
        </p:nvSpPr>
        <p:spPr>
          <a:xfrm>
            <a:off x="3414517" y="4957013"/>
            <a:ext cx="1817333" cy="43241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伍</a:t>
            </a:r>
          </a:p>
        </p:txBody>
      </p:sp>
      <p:sp>
        <p:nvSpPr>
          <p:cNvPr id="40" name="五邊形 3">
            <a:extLst>
              <a:ext uri="{FF2B5EF4-FFF2-40B4-BE49-F238E27FC236}">
                <a16:creationId xmlns:a16="http://schemas.microsoft.com/office/drawing/2014/main" id="{8B837C65-A1A5-4854-A9B4-FBFB51C906EC}"/>
              </a:ext>
            </a:extLst>
          </p:cNvPr>
          <p:cNvSpPr/>
          <p:nvPr/>
        </p:nvSpPr>
        <p:spPr>
          <a:xfrm>
            <a:off x="3404126" y="4150954"/>
            <a:ext cx="1817333" cy="43241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</a:t>
            </a:r>
          </a:p>
        </p:txBody>
      </p:sp>
      <p:sp>
        <p:nvSpPr>
          <p:cNvPr id="41" name="五邊形 3">
            <a:extLst>
              <a:ext uri="{FF2B5EF4-FFF2-40B4-BE49-F238E27FC236}">
                <a16:creationId xmlns:a16="http://schemas.microsoft.com/office/drawing/2014/main" id="{84DC08BC-023E-46AA-85F9-E11AA6B6A5FB}"/>
              </a:ext>
            </a:extLst>
          </p:cNvPr>
          <p:cNvSpPr/>
          <p:nvPr/>
        </p:nvSpPr>
        <p:spPr>
          <a:xfrm>
            <a:off x="3414517" y="3320854"/>
            <a:ext cx="1817333" cy="43241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</a:t>
            </a:r>
          </a:p>
        </p:txBody>
      </p:sp>
      <p:sp>
        <p:nvSpPr>
          <p:cNvPr id="42" name="五邊形 3">
            <a:extLst>
              <a:ext uri="{FF2B5EF4-FFF2-40B4-BE49-F238E27FC236}">
                <a16:creationId xmlns:a16="http://schemas.microsoft.com/office/drawing/2014/main" id="{B71D6187-C1F9-41A8-8EFC-87D6041CE4A2}"/>
              </a:ext>
            </a:extLst>
          </p:cNvPr>
          <p:cNvSpPr/>
          <p:nvPr/>
        </p:nvSpPr>
        <p:spPr>
          <a:xfrm>
            <a:off x="3404127" y="2427664"/>
            <a:ext cx="1817333" cy="43241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</a:t>
            </a:r>
          </a:p>
        </p:txBody>
      </p:sp>
      <p:sp>
        <p:nvSpPr>
          <p:cNvPr id="43" name="五邊形 3">
            <a:extLst>
              <a:ext uri="{FF2B5EF4-FFF2-40B4-BE49-F238E27FC236}">
                <a16:creationId xmlns:a16="http://schemas.microsoft.com/office/drawing/2014/main" id="{B0E71974-BE87-46B2-9469-62396E98CEAE}"/>
              </a:ext>
            </a:extLst>
          </p:cNvPr>
          <p:cNvSpPr/>
          <p:nvPr/>
        </p:nvSpPr>
        <p:spPr>
          <a:xfrm>
            <a:off x="3404128" y="1596206"/>
            <a:ext cx="1817333" cy="43241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6BD2C0A-42A8-4765-A6EC-6F6370295583}"/>
              </a:ext>
            </a:extLst>
          </p:cNvPr>
          <p:cNvSpPr txBox="1"/>
          <p:nvPr/>
        </p:nvSpPr>
        <p:spPr>
          <a:xfrm>
            <a:off x="1017874" y="2937379"/>
            <a:ext cx="293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報告目次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472947E-B4CD-46AA-96B2-1E73CB4618C0}"/>
              </a:ext>
            </a:extLst>
          </p:cNvPr>
          <p:cNvSpPr txBox="1"/>
          <p:nvPr/>
        </p:nvSpPr>
        <p:spPr>
          <a:xfrm>
            <a:off x="5360258" y="1586842"/>
            <a:ext cx="2213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的高科大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40A0F1D-ADF4-45A6-A0DC-4587D1EE3E98}"/>
              </a:ext>
            </a:extLst>
          </p:cNvPr>
          <p:cNvSpPr txBox="1"/>
          <p:nvPr/>
        </p:nvSpPr>
        <p:spPr>
          <a:xfrm>
            <a:off x="5360258" y="2398412"/>
            <a:ext cx="2657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高科大的人才培育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D72A42D-288E-47E1-A157-646CB87FCB10}"/>
              </a:ext>
            </a:extLst>
          </p:cNvPr>
          <p:cNvSpPr txBox="1"/>
          <p:nvPr/>
        </p:nvSpPr>
        <p:spPr>
          <a:xfrm>
            <a:off x="5373812" y="3300659"/>
            <a:ext cx="417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高科大的不分系學士學位學程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E212419-9C27-432D-B193-042465CB0A6C}"/>
              </a:ext>
            </a:extLst>
          </p:cNvPr>
          <p:cNvSpPr txBox="1"/>
          <p:nvPr/>
        </p:nvSpPr>
        <p:spPr>
          <a:xfrm>
            <a:off x="5373812" y="4136327"/>
            <a:ext cx="265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高科大的安心就學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5FE4E06-F0A9-4F53-AF17-36A8065CA5C9}"/>
              </a:ext>
            </a:extLst>
          </p:cNvPr>
          <p:cNvSpPr txBox="1"/>
          <p:nvPr/>
        </p:nvSpPr>
        <p:spPr>
          <a:xfrm>
            <a:off x="9623120" y="1596206"/>
            <a:ext cx="91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P.02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4F8D3247-B4D0-4DBB-A253-BE53003B443E}"/>
              </a:ext>
            </a:extLst>
          </p:cNvPr>
          <p:cNvSpPr txBox="1"/>
          <p:nvPr/>
        </p:nvSpPr>
        <p:spPr>
          <a:xfrm>
            <a:off x="9597039" y="4136327"/>
            <a:ext cx="77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P.27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9E419F4C-EFA9-4DC5-AB53-45CFB8CCC639}"/>
              </a:ext>
            </a:extLst>
          </p:cNvPr>
          <p:cNvSpPr txBox="1"/>
          <p:nvPr/>
        </p:nvSpPr>
        <p:spPr>
          <a:xfrm>
            <a:off x="9623120" y="4957233"/>
            <a:ext cx="77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P.31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5C317783-4D31-4300-BB9F-801A98BD559C}"/>
              </a:ext>
            </a:extLst>
          </p:cNvPr>
          <p:cNvSpPr txBox="1"/>
          <p:nvPr/>
        </p:nvSpPr>
        <p:spPr>
          <a:xfrm>
            <a:off x="9597038" y="3287580"/>
            <a:ext cx="77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P.14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FB5DCD68-2C35-4D91-A7BD-A9B71F38167B}"/>
              </a:ext>
            </a:extLst>
          </p:cNvPr>
          <p:cNvSpPr txBox="1"/>
          <p:nvPr/>
        </p:nvSpPr>
        <p:spPr>
          <a:xfrm>
            <a:off x="9597038" y="2398411"/>
            <a:ext cx="91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P.07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0639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2">
            <a:extLst>
              <a:ext uri="{FF2B5EF4-FFF2-40B4-BE49-F238E27FC236}">
                <a16:creationId xmlns:a16="http://schemas.microsoft.com/office/drawing/2014/main" id="{1982C543-DB3E-4AE8-8315-15B0A601E597}"/>
              </a:ext>
            </a:extLst>
          </p:cNvPr>
          <p:cNvGrpSpPr>
            <a:grpSpLocks/>
          </p:cNvGrpSpPr>
          <p:nvPr/>
        </p:nvGrpSpPr>
        <p:grpSpPr bwMode="auto">
          <a:xfrm>
            <a:off x="433388" y="1247775"/>
            <a:ext cx="11325225" cy="4857750"/>
            <a:chOff x="0" y="0"/>
            <a:chExt cx="9620467" cy="4080209"/>
          </a:xfrm>
        </p:grpSpPr>
        <p:sp>
          <p:nvSpPr>
            <p:cNvPr id="28686" name="Freeform 3">
              <a:extLst>
                <a:ext uri="{FF2B5EF4-FFF2-40B4-BE49-F238E27FC236}">
                  <a16:creationId xmlns:a16="http://schemas.microsoft.com/office/drawing/2014/main" id="{FEB9D977-024C-4217-A0B4-3341554C9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620467" cy="4080209"/>
            </a:xfrm>
            <a:custGeom>
              <a:avLst/>
              <a:gdLst>
                <a:gd name="T0" fmla="*/ 9496007 w 9620467"/>
                <a:gd name="T1" fmla="*/ 4080209 h 4080209"/>
                <a:gd name="T2" fmla="*/ 124460 w 9620467"/>
                <a:gd name="T3" fmla="*/ 4080209 h 4080209"/>
                <a:gd name="T4" fmla="*/ 0 w 9620467"/>
                <a:gd name="T5" fmla="*/ 3955749 h 4080209"/>
                <a:gd name="T6" fmla="*/ 0 w 9620467"/>
                <a:gd name="T7" fmla="*/ 124460 h 4080209"/>
                <a:gd name="T8" fmla="*/ 124460 w 9620467"/>
                <a:gd name="T9" fmla="*/ 0 h 4080209"/>
                <a:gd name="T10" fmla="*/ 9496007 w 9620467"/>
                <a:gd name="T11" fmla="*/ 0 h 4080209"/>
                <a:gd name="T12" fmla="*/ 9620467 w 9620467"/>
                <a:gd name="T13" fmla="*/ 124460 h 4080209"/>
                <a:gd name="T14" fmla="*/ 9620467 w 9620467"/>
                <a:gd name="T15" fmla="*/ 3955749 h 4080209"/>
                <a:gd name="T16" fmla="*/ 9496007 w 9620467"/>
                <a:gd name="T17" fmla="*/ 4080209 h 40802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20467" h="4080209">
                  <a:moveTo>
                    <a:pt x="9496007" y="4080209"/>
                  </a:moveTo>
                  <a:lnTo>
                    <a:pt x="124460" y="4080209"/>
                  </a:lnTo>
                  <a:cubicBezTo>
                    <a:pt x="55880" y="4080209"/>
                    <a:pt x="0" y="4024329"/>
                    <a:pt x="0" y="3955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3955749"/>
                  </a:lnTo>
                  <a:cubicBezTo>
                    <a:pt x="9620467" y="4024329"/>
                    <a:pt x="9564587" y="4080209"/>
                    <a:pt x="9496007" y="4080209"/>
                  </a:cubicBezTo>
                  <a:close/>
                </a:path>
              </a:pathLst>
            </a:custGeom>
            <a:solidFill>
              <a:srgbClr val="FDF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400D57-3DF7-494B-ABAB-D6A1EA02EDA2}"/>
              </a:ext>
            </a:extLst>
          </p:cNvPr>
          <p:cNvSpPr txBox="1">
            <a:spLocks/>
          </p:cNvSpPr>
          <p:nvPr/>
        </p:nvSpPr>
        <p:spPr>
          <a:xfrm>
            <a:off x="433388" y="1403350"/>
            <a:ext cx="11569700" cy="7239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086" indent="-457086" algn="ctr" defTabSz="1218895">
              <a:spcBef>
                <a:spcPct val="20000"/>
              </a:spcBef>
              <a:defRPr/>
            </a:pPr>
            <a:r>
              <a:rPr lang="zh-TW" altLang="en-US" sz="4266" b="1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如果學生</a:t>
            </a:r>
            <a:r>
              <a:rPr lang="en-US" altLang="zh-TW" sz="4266" b="1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en-US" sz="4266" b="1" u="sng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B22360-6327-489C-9BE5-366226055526}"/>
              </a:ext>
            </a:extLst>
          </p:cNvPr>
          <p:cNvSpPr txBox="1">
            <a:spLocks/>
          </p:cNvSpPr>
          <p:nvPr/>
        </p:nvSpPr>
        <p:spPr>
          <a:xfrm>
            <a:off x="1112838" y="2024063"/>
            <a:ext cx="6408737" cy="23987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2133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完全沒基礎</a:t>
            </a:r>
          </a:p>
          <a:p>
            <a:pPr>
              <a:defRPr/>
            </a:pPr>
            <a:r>
              <a:rPr lang="en-US" altLang="zh-TW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 Inventor, Python</a:t>
            </a:r>
          </a:p>
          <a:p>
            <a:pPr>
              <a:defRPr/>
            </a:pPr>
            <a:r>
              <a:rPr lang="zh-TW" altLang="en-US" sz="2133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對於機電整合、物聯網感興趣</a:t>
            </a:r>
          </a:p>
          <a:p>
            <a:pPr>
              <a:defRPr/>
            </a:pPr>
            <a:r>
              <a:rPr lang="en-US" altLang="zh-TW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C/C++, Python, Java</a:t>
            </a:r>
          </a:p>
          <a:p>
            <a:pPr>
              <a:defRPr/>
            </a:pPr>
            <a:r>
              <a:rPr lang="zh-TW" altLang="en-US" sz="2133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對於資料分析，金融科技、大數據感興趣</a:t>
            </a:r>
          </a:p>
          <a:p>
            <a:pPr>
              <a:defRPr/>
            </a:pPr>
            <a:r>
              <a:rPr lang="en-US" altLang="zh-TW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Python, R</a:t>
            </a:r>
          </a:p>
          <a:p>
            <a:pPr>
              <a:defRPr/>
            </a:pPr>
            <a:r>
              <a:rPr lang="zh-TW" altLang="en-US" sz="2133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對於電子商務感興趣</a:t>
            </a:r>
          </a:p>
          <a:p>
            <a:pPr>
              <a:defRPr/>
            </a:pPr>
            <a:r>
              <a:rPr lang="en-US" altLang="zh-TW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PHP, JavaScript, Java</a:t>
            </a:r>
          </a:p>
          <a:p>
            <a:pPr>
              <a:defRPr/>
            </a:pPr>
            <a:r>
              <a:rPr lang="zh-TW" altLang="en-US" sz="2133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對於動畫遊戲、互動藝術感興趣</a:t>
            </a:r>
          </a:p>
          <a:p>
            <a:pPr>
              <a:defRPr/>
            </a:pPr>
            <a:r>
              <a:rPr lang="en-US" altLang="zh-TW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C/C++, C#</a:t>
            </a:r>
          </a:p>
        </p:txBody>
      </p:sp>
      <p:pic>
        <p:nvPicPr>
          <p:cNvPr id="28678" name="圖片 17" descr="一張含有 文字 的圖片&#10;&#10;自動產生的描述">
            <a:extLst>
              <a:ext uri="{FF2B5EF4-FFF2-40B4-BE49-F238E27FC236}">
                <a16:creationId xmlns:a16="http://schemas.microsoft.com/office/drawing/2014/main" id="{7BBCB479-015F-49E6-A71B-1D70355F4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2740025"/>
            <a:ext cx="43545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文字方塊 18">
            <a:extLst>
              <a:ext uri="{FF2B5EF4-FFF2-40B4-BE49-F238E27FC236}">
                <a16:creationId xmlns:a16="http://schemas.microsoft.com/office/drawing/2014/main" id="{08EDF294-8D29-4A80-AB21-275F053F4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550" y="5114925"/>
            <a:ext cx="36893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00">
                <a:hlinkClick r:id="rId3" tooltip="http://dailytipsndtricks.blogspot.com/2014/02/4-best-websites-to-learn-software.html"/>
              </a:rPr>
              <a:t>此相片</a:t>
            </a:r>
            <a:r>
              <a:rPr lang="zh-TW" altLang="en-US" sz="600"/>
              <a:t> (作者: 未知的作者) 已透過 </a:t>
            </a:r>
            <a:r>
              <a:rPr lang="zh-TW" altLang="en-US" sz="600">
                <a:hlinkClick r:id="rId4" tooltip="https://creativecommons.org/licenses/by-nc/3.0/"/>
              </a:rPr>
              <a:t>CC BY-NC</a:t>
            </a:r>
            <a:r>
              <a:rPr lang="zh-TW" altLang="en-US" sz="600"/>
              <a:t> 授權</a:t>
            </a:r>
          </a:p>
        </p:txBody>
      </p:sp>
      <p:sp>
        <p:nvSpPr>
          <p:cNvPr id="15" name="文本框 6">
            <a:extLst>
              <a:ext uri="{FF2B5EF4-FFF2-40B4-BE49-F238E27FC236}">
                <a16:creationId xmlns:a16="http://schemas.microsoft.com/office/drawing/2014/main" id="{C7FF35F8-DEB5-48D9-A396-4A1933EB2711}"/>
              </a:ext>
            </a:extLst>
          </p:cNvPr>
          <p:cNvSpPr txBox="1"/>
          <p:nvPr/>
        </p:nvSpPr>
        <p:spPr>
          <a:xfrm>
            <a:off x="1503068" y="109340"/>
            <a:ext cx="10138069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三、人才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</a:rPr>
              <a:t>課程規畫與職涯規劃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0BA2613-8451-469F-A8F2-C5A36320315E}"/>
              </a:ext>
            </a:extLst>
          </p:cNvPr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17" name="任意多边形 9">
              <a:extLst>
                <a:ext uri="{FF2B5EF4-FFF2-40B4-BE49-F238E27FC236}">
                  <a16:creationId xmlns:a16="http://schemas.microsoft.com/office/drawing/2014/main" id="{EFA7E8B6-215D-4B52-B36F-21493DB7B4EA}"/>
                </a:ext>
              </a:extLst>
            </p:cNvPr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BE0E23EF-E32F-4063-A343-59C617E6B91D}"/>
                </a:ext>
              </a:extLst>
            </p:cNvPr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9FBE084-C36A-48A1-85D8-B8369AF7C53E}"/>
                </a:ext>
              </a:extLst>
            </p:cNvPr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9B26760-FC46-4B61-B76D-80BF145BE542}"/>
              </a:ext>
            </a:extLst>
          </p:cNvPr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C5FB80F6-67A8-4EB6-96D4-E7996C312FC0}"/>
                </a:ext>
              </a:extLst>
            </p:cNvPr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B4104885-C58A-4796-8B5F-EEA5D55F9BEB}"/>
                </a:ext>
              </a:extLst>
            </p:cNvPr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62D0CC1C-0BE6-42B6-83E8-CB496D7E3659}"/>
                </a:ext>
              </a:extLst>
            </p:cNvPr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A33F80DC-97C6-4EF6-A288-44C978E48370}"/>
                </a:ext>
              </a:extLst>
            </p:cNvPr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75F5BE55-609F-49A3-806B-4EEA4A2CABFB}"/>
                </a:ext>
              </a:extLst>
            </p:cNvPr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id="{FCA357B9-75DD-40F7-BA13-743DDA51A4F2}"/>
                </a:ext>
              </a:extLst>
            </p:cNvPr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25" name="投影片編號版面配置區 31">
            <a:extLst>
              <a:ext uri="{FF2B5EF4-FFF2-40B4-BE49-F238E27FC236}">
                <a16:creationId xmlns:a16="http://schemas.microsoft.com/office/drawing/2014/main" id="{2B448B22-D53C-4A92-A119-754BB3FD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307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9" name="Group 2">
            <a:extLst>
              <a:ext uri="{FF2B5EF4-FFF2-40B4-BE49-F238E27FC236}">
                <a16:creationId xmlns:a16="http://schemas.microsoft.com/office/drawing/2014/main" id="{3046A4DF-D84B-422A-8525-237965BE834E}"/>
              </a:ext>
            </a:extLst>
          </p:cNvPr>
          <p:cNvGrpSpPr>
            <a:grpSpLocks/>
          </p:cNvGrpSpPr>
          <p:nvPr/>
        </p:nvGrpSpPr>
        <p:grpSpPr bwMode="auto">
          <a:xfrm>
            <a:off x="433388" y="1216025"/>
            <a:ext cx="11325225" cy="4857750"/>
            <a:chOff x="0" y="0"/>
            <a:chExt cx="9620467" cy="4080209"/>
          </a:xfrm>
        </p:grpSpPr>
        <p:sp>
          <p:nvSpPr>
            <p:cNvPr id="29712" name="Freeform 3">
              <a:extLst>
                <a:ext uri="{FF2B5EF4-FFF2-40B4-BE49-F238E27FC236}">
                  <a16:creationId xmlns:a16="http://schemas.microsoft.com/office/drawing/2014/main" id="{0430665A-F55E-466B-99BF-7D27CF1C7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620467" cy="4080209"/>
            </a:xfrm>
            <a:custGeom>
              <a:avLst/>
              <a:gdLst>
                <a:gd name="T0" fmla="*/ 9496007 w 9620467"/>
                <a:gd name="T1" fmla="*/ 4080209 h 4080209"/>
                <a:gd name="T2" fmla="*/ 124460 w 9620467"/>
                <a:gd name="T3" fmla="*/ 4080209 h 4080209"/>
                <a:gd name="T4" fmla="*/ 0 w 9620467"/>
                <a:gd name="T5" fmla="*/ 3955749 h 4080209"/>
                <a:gd name="T6" fmla="*/ 0 w 9620467"/>
                <a:gd name="T7" fmla="*/ 124460 h 4080209"/>
                <a:gd name="T8" fmla="*/ 124460 w 9620467"/>
                <a:gd name="T9" fmla="*/ 0 h 4080209"/>
                <a:gd name="T10" fmla="*/ 9496007 w 9620467"/>
                <a:gd name="T11" fmla="*/ 0 h 4080209"/>
                <a:gd name="T12" fmla="*/ 9620467 w 9620467"/>
                <a:gd name="T13" fmla="*/ 124460 h 4080209"/>
                <a:gd name="T14" fmla="*/ 9620467 w 9620467"/>
                <a:gd name="T15" fmla="*/ 3955749 h 4080209"/>
                <a:gd name="T16" fmla="*/ 9496007 w 9620467"/>
                <a:gd name="T17" fmla="*/ 4080209 h 40802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20467" h="4080209">
                  <a:moveTo>
                    <a:pt x="9496007" y="4080209"/>
                  </a:moveTo>
                  <a:lnTo>
                    <a:pt x="124460" y="4080209"/>
                  </a:lnTo>
                  <a:cubicBezTo>
                    <a:pt x="55880" y="4080209"/>
                    <a:pt x="0" y="4024329"/>
                    <a:pt x="0" y="3955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3955749"/>
                  </a:lnTo>
                  <a:cubicBezTo>
                    <a:pt x="9620467" y="4024329"/>
                    <a:pt x="9564587" y="4080209"/>
                    <a:pt x="9496007" y="4080209"/>
                  </a:cubicBezTo>
                  <a:close/>
                </a:path>
              </a:pathLst>
            </a:custGeom>
            <a:solidFill>
              <a:srgbClr val="FDF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02BB7BE-46F2-4A67-AECD-D3C86834C0AF}"/>
              </a:ext>
            </a:extLst>
          </p:cNvPr>
          <p:cNvSpPr txBox="1">
            <a:spLocks/>
          </p:cNvSpPr>
          <p:nvPr/>
        </p:nvSpPr>
        <p:spPr>
          <a:xfrm>
            <a:off x="406400" y="1549400"/>
            <a:ext cx="11569700" cy="7239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086" indent="-457086" algn="ctr" defTabSz="1218895">
              <a:spcBef>
                <a:spcPct val="20000"/>
              </a:spcBef>
              <a:defRPr/>
            </a:pPr>
            <a:r>
              <a:rPr lang="zh-TW" altLang="en-US" sz="4266" b="1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學習場域</a:t>
            </a:r>
            <a:endParaRPr lang="en-US" sz="4266" b="1" u="sng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701" name="內容版面配置區 2">
            <a:extLst>
              <a:ext uri="{FF2B5EF4-FFF2-40B4-BE49-F238E27FC236}">
                <a16:creationId xmlns:a16="http://schemas.microsoft.com/office/drawing/2014/main" id="{AF9DF835-6543-4697-A596-937BB00E0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830513"/>
            <a:ext cx="64087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zh-TW" altLang="en-US" sz="32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本系電腦教室</a:t>
            </a:r>
          </a:p>
          <a:p>
            <a:pPr defTabSz="9144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zh-TW" altLang="en-US" sz="32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本系人工智慧未來科技實驗場域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D1A325B-F9C9-4503-875C-75C33E0D2299}"/>
              </a:ext>
            </a:extLst>
          </p:cNvPr>
          <p:cNvSpPr txBox="1"/>
          <p:nvPr/>
        </p:nvSpPr>
        <p:spPr>
          <a:xfrm>
            <a:off x="3132138" y="4292600"/>
            <a:ext cx="6373812" cy="157003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老師與學生一起把想法付諸實現的場所</a:t>
            </a:r>
          </a:p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利用以下的技術，實現想法：</a:t>
            </a:r>
          </a:p>
          <a:p>
            <a:pPr algn="ctr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雲端計算、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VR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IoT</a:t>
            </a:r>
          </a:p>
          <a:p>
            <a:pPr algn="ctr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人工智慧與機器學習平台、創夢工場</a:t>
            </a:r>
          </a:p>
        </p:txBody>
      </p:sp>
      <p:pic>
        <p:nvPicPr>
          <p:cNvPr id="29703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A9E924BF-AF3E-44A9-8A0C-21A3C9EFC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75" y="1728788"/>
            <a:ext cx="244792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文字方塊 7">
            <a:extLst>
              <a:ext uri="{FF2B5EF4-FFF2-40B4-BE49-F238E27FC236}">
                <a16:creationId xmlns:a16="http://schemas.microsoft.com/office/drawing/2014/main" id="{907F3FA5-1495-4BFC-90C6-414C482D0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013" y="3644900"/>
            <a:ext cx="32067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00">
                <a:hlinkClick r:id="rId3" tooltip="https://www.flickr.com/photos/182229932@N07/48688109908"/>
              </a:rPr>
              <a:t>此相片</a:t>
            </a:r>
            <a:r>
              <a:rPr lang="zh-TW" altLang="en-US" sz="600"/>
              <a:t> (作者: 未知的作者) 已透過 </a:t>
            </a:r>
            <a:r>
              <a:rPr lang="zh-TW" altLang="en-US" sz="600">
                <a:hlinkClick r:id="rId4" tooltip="https://creativecommons.org/licenses/by/3.0/"/>
              </a:rPr>
              <a:t>CC BY</a:t>
            </a:r>
            <a:r>
              <a:rPr lang="zh-TW" altLang="en-US" sz="600"/>
              <a:t> 授權</a:t>
            </a:r>
          </a:p>
        </p:txBody>
      </p:sp>
      <p:pic>
        <p:nvPicPr>
          <p:cNvPr id="29705" name="Picture 9">
            <a:extLst>
              <a:ext uri="{FF2B5EF4-FFF2-40B4-BE49-F238E27FC236}">
                <a16:creationId xmlns:a16="http://schemas.microsoft.com/office/drawing/2014/main" id="{A9191C9C-7417-4D33-BEE0-DB60ED52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3949700"/>
            <a:ext cx="3151188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6">
            <a:extLst>
              <a:ext uri="{FF2B5EF4-FFF2-40B4-BE49-F238E27FC236}">
                <a16:creationId xmlns:a16="http://schemas.microsoft.com/office/drawing/2014/main" id="{244999B4-2930-4649-93CF-045372D857C8}"/>
              </a:ext>
            </a:extLst>
          </p:cNvPr>
          <p:cNvSpPr txBox="1"/>
          <p:nvPr/>
        </p:nvSpPr>
        <p:spPr>
          <a:xfrm>
            <a:off x="1503068" y="109340"/>
            <a:ext cx="10138069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三、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</a:rPr>
              <a:t>人才課程規畫與職涯規劃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4C69C8B-B29F-4D25-A78F-81CC4AEC0335}"/>
              </a:ext>
            </a:extLst>
          </p:cNvPr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19" name="任意多边形 9">
              <a:extLst>
                <a:ext uri="{FF2B5EF4-FFF2-40B4-BE49-F238E27FC236}">
                  <a16:creationId xmlns:a16="http://schemas.microsoft.com/office/drawing/2014/main" id="{4DD6AE77-40CF-4783-A281-B5955BC68A23}"/>
                </a:ext>
              </a:extLst>
            </p:cNvPr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CAB07203-62CA-4A42-908C-95CEA31DF433}"/>
                </a:ext>
              </a:extLst>
            </p:cNvPr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7B268D42-8D82-49F2-B14C-5DEB6D137D39}"/>
                </a:ext>
              </a:extLst>
            </p:cNvPr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F29EF5CA-2ECC-421B-9025-E4D218C0384F}"/>
              </a:ext>
            </a:extLst>
          </p:cNvPr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C846957D-9B3C-437A-9045-D49278861129}"/>
                </a:ext>
              </a:extLst>
            </p:cNvPr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EC49B5CD-1081-42CE-90D9-560BF4EDCF08}"/>
                </a:ext>
              </a:extLst>
            </p:cNvPr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5" name="等腰三角形 24">
              <a:extLst>
                <a:ext uri="{FF2B5EF4-FFF2-40B4-BE49-F238E27FC236}">
                  <a16:creationId xmlns:a16="http://schemas.microsoft.com/office/drawing/2014/main" id="{450F2F88-C3AF-4A52-B10E-2B361B021A8E}"/>
                </a:ext>
              </a:extLst>
            </p:cNvPr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6E899F9E-62D3-428E-A919-79E336B4C354}"/>
                </a:ext>
              </a:extLst>
            </p:cNvPr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989940C9-5398-4DB1-BEF0-1F014B15CBFD}"/>
                </a:ext>
              </a:extLst>
            </p:cNvPr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8EE3393B-C06B-41D1-90B0-E21C5D2F323E}"/>
                </a:ext>
              </a:extLst>
            </p:cNvPr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27" name="投影片編號版面配置區 31">
            <a:extLst>
              <a:ext uri="{FF2B5EF4-FFF2-40B4-BE49-F238E27FC236}">
                <a16:creationId xmlns:a16="http://schemas.microsoft.com/office/drawing/2014/main" id="{4F18404F-BDF4-47FF-AEFE-B45E793B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29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11">
            <a:extLst>
              <a:ext uri="{FF2B5EF4-FFF2-40B4-BE49-F238E27FC236}">
                <a16:creationId xmlns:a16="http://schemas.microsoft.com/office/drawing/2014/main" id="{DDC23C4C-ABF3-4D6C-8C4D-02755E0805FB}"/>
              </a:ext>
            </a:extLst>
          </p:cNvPr>
          <p:cNvGrpSpPr/>
          <p:nvPr/>
        </p:nvGrpSpPr>
        <p:grpSpPr>
          <a:xfrm>
            <a:off x="510857" y="758659"/>
            <a:ext cx="8336405" cy="1141270"/>
            <a:chOff x="0" y="0"/>
            <a:chExt cx="9103591" cy="1180304"/>
          </a:xfrm>
        </p:grpSpPr>
        <p:grpSp>
          <p:nvGrpSpPr>
            <p:cNvPr id="53" name="Group 12">
              <a:extLst>
                <a:ext uri="{FF2B5EF4-FFF2-40B4-BE49-F238E27FC236}">
                  <a16:creationId xmlns:a16="http://schemas.microsoft.com/office/drawing/2014/main" id="{C992A6D9-3010-450E-BFD2-D92FEF71BBC8}"/>
                </a:ext>
              </a:extLst>
            </p:cNvPr>
            <p:cNvGrpSpPr/>
            <p:nvPr/>
          </p:nvGrpSpPr>
          <p:grpSpPr>
            <a:xfrm>
              <a:off x="0" y="0"/>
              <a:ext cx="8513439" cy="1180304"/>
              <a:chOff x="0" y="0"/>
              <a:chExt cx="2159891" cy="299447"/>
            </a:xfrm>
          </p:grpSpPr>
          <p:sp>
            <p:nvSpPr>
              <p:cNvPr id="56" name="Freeform 13">
                <a:extLst>
                  <a:ext uri="{FF2B5EF4-FFF2-40B4-BE49-F238E27FC236}">
                    <a16:creationId xmlns:a16="http://schemas.microsoft.com/office/drawing/2014/main" id="{BA7D8D02-81E5-4D77-8405-6B09C0464269}"/>
                  </a:ext>
                </a:extLst>
              </p:cNvPr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54" name="Group 14">
              <a:extLst>
                <a:ext uri="{FF2B5EF4-FFF2-40B4-BE49-F238E27FC236}">
                  <a16:creationId xmlns:a16="http://schemas.microsoft.com/office/drawing/2014/main" id="{F3DE3976-3D3A-4506-B2B5-ADDF24C6B5C6}"/>
                </a:ext>
              </a:extLst>
            </p:cNvPr>
            <p:cNvGrpSpPr/>
            <p:nvPr/>
          </p:nvGrpSpPr>
          <p:grpSpPr>
            <a:xfrm>
              <a:off x="7923287" y="0"/>
              <a:ext cx="1180304" cy="1180304"/>
              <a:chOff x="0" y="0"/>
              <a:chExt cx="6350000" cy="6350000"/>
            </a:xfrm>
          </p:grpSpPr>
          <p:sp>
            <p:nvSpPr>
              <p:cNvPr id="55" name="Freeform 15">
                <a:extLst>
                  <a:ext uri="{FF2B5EF4-FFF2-40B4-BE49-F238E27FC236}">
                    <a16:creationId xmlns:a16="http://schemas.microsoft.com/office/drawing/2014/main" id="{F7EDF49B-A42E-4786-82DD-A5B8042E37CE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sp>
        <p:nvSpPr>
          <p:cNvPr id="15" name="文本框 6">
            <a:extLst>
              <a:ext uri="{FF2B5EF4-FFF2-40B4-BE49-F238E27FC236}">
                <a16:creationId xmlns:a16="http://schemas.microsoft.com/office/drawing/2014/main" id="{C7FF35F8-DEB5-48D9-A396-4A1933EB2711}"/>
              </a:ext>
            </a:extLst>
          </p:cNvPr>
          <p:cNvSpPr txBox="1"/>
          <p:nvPr/>
        </p:nvSpPr>
        <p:spPr>
          <a:xfrm>
            <a:off x="1474907" y="-178765"/>
            <a:ext cx="10138069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三、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</a:rPr>
              <a:t>人才課程規畫與職涯規劃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0BA2613-8451-469F-A8F2-C5A36320315E}"/>
              </a:ext>
            </a:extLst>
          </p:cNvPr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17" name="任意多边形 9">
              <a:extLst>
                <a:ext uri="{FF2B5EF4-FFF2-40B4-BE49-F238E27FC236}">
                  <a16:creationId xmlns:a16="http://schemas.microsoft.com/office/drawing/2014/main" id="{EFA7E8B6-215D-4B52-B36F-21493DB7B4EA}"/>
                </a:ext>
              </a:extLst>
            </p:cNvPr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BE0E23EF-E32F-4063-A343-59C617E6B91D}"/>
                </a:ext>
              </a:extLst>
            </p:cNvPr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9FBE084-C36A-48A1-85D8-B8369AF7C53E}"/>
                </a:ext>
              </a:extLst>
            </p:cNvPr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9B26760-FC46-4B61-B76D-80BF145BE542}"/>
              </a:ext>
            </a:extLst>
          </p:cNvPr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C5FB80F6-67A8-4EB6-96D4-E7996C312FC0}"/>
                </a:ext>
              </a:extLst>
            </p:cNvPr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B4104885-C58A-4796-8B5F-EEA5D55F9BEB}"/>
                </a:ext>
              </a:extLst>
            </p:cNvPr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62D0CC1C-0BE6-42B6-83E8-CB496D7E3659}"/>
                </a:ext>
              </a:extLst>
            </p:cNvPr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A33F80DC-97C6-4EF6-A288-44C978E48370}"/>
                </a:ext>
              </a:extLst>
            </p:cNvPr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75F5BE55-609F-49A3-806B-4EEA4A2CABFB}"/>
                </a:ext>
              </a:extLst>
            </p:cNvPr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id="{FCA357B9-75DD-40F7-BA13-743DDA51A4F2}"/>
                </a:ext>
              </a:extLst>
            </p:cNvPr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6" name="TextBox 38">
            <a:extLst>
              <a:ext uri="{FF2B5EF4-FFF2-40B4-BE49-F238E27FC236}">
                <a16:creationId xmlns:a16="http://schemas.microsoft.com/office/drawing/2014/main" id="{4357EC9F-030C-49D0-B5C2-86B72AF7AB72}"/>
              </a:ext>
            </a:extLst>
          </p:cNvPr>
          <p:cNvSpPr txBox="1"/>
          <p:nvPr/>
        </p:nvSpPr>
        <p:spPr>
          <a:xfrm>
            <a:off x="494610" y="1375722"/>
            <a:ext cx="288877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40"/>
              </a:lnSpc>
              <a:defRPr/>
            </a:pPr>
            <a:r>
              <a:rPr lang="en-US" sz="2400" dirty="0">
                <a:solidFill>
                  <a:srgbClr val="FFFFFF"/>
                </a:solidFill>
                <a:latin typeface="DM Sans Bold"/>
              </a:rPr>
              <a:t>☆</a:t>
            </a: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9CC7F22F-4B49-451E-AF01-2871680D35ED}"/>
              </a:ext>
            </a:extLst>
          </p:cNvPr>
          <p:cNvGrpSpPr/>
          <p:nvPr/>
        </p:nvGrpSpPr>
        <p:grpSpPr>
          <a:xfrm>
            <a:off x="639047" y="691543"/>
            <a:ext cx="11019057" cy="1141494"/>
            <a:chOff x="563176" y="396245"/>
            <a:chExt cx="10928509" cy="1024611"/>
          </a:xfrm>
        </p:grpSpPr>
        <p:grpSp>
          <p:nvGrpSpPr>
            <p:cNvPr id="47" name="Group 26">
              <a:extLst>
                <a:ext uri="{FF2B5EF4-FFF2-40B4-BE49-F238E27FC236}">
                  <a16:creationId xmlns:a16="http://schemas.microsoft.com/office/drawing/2014/main" id="{4398D118-9BA5-41A7-8C97-476F85AAD58C}"/>
                </a:ext>
              </a:extLst>
            </p:cNvPr>
            <p:cNvGrpSpPr/>
            <p:nvPr/>
          </p:nvGrpSpPr>
          <p:grpSpPr>
            <a:xfrm>
              <a:off x="563176" y="766699"/>
              <a:ext cx="671222" cy="574290"/>
              <a:chOff x="14167" y="842008"/>
              <a:chExt cx="4814872" cy="4119551"/>
            </a:xfrm>
          </p:grpSpPr>
          <p:sp>
            <p:nvSpPr>
              <p:cNvPr id="51" name="Freeform 27">
                <a:extLst>
                  <a:ext uri="{FF2B5EF4-FFF2-40B4-BE49-F238E27FC236}">
                    <a16:creationId xmlns:a16="http://schemas.microsoft.com/office/drawing/2014/main" id="{2F17D95D-6BC8-47CC-B572-2141C6D12A64}"/>
                  </a:ext>
                </a:extLst>
              </p:cNvPr>
              <p:cNvSpPr/>
              <p:nvPr/>
            </p:nvSpPr>
            <p:spPr>
              <a:xfrm>
                <a:off x="14167" y="842008"/>
                <a:ext cx="4814872" cy="411955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50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48" name="TextBox 34">
              <a:extLst>
                <a:ext uri="{FF2B5EF4-FFF2-40B4-BE49-F238E27FC236}">
                  <a16:creationId xmlns:a16="http://schemas.microsoft.com/office/drawing/2014/main" id="{D7C34257-423D-4744-9E74-0D6F8988C29A}"/>
                </a:ext>
              </a:extLst>
            </p:cNvPr>
            <p:cNvSpPr txBox="1"/>
            <p:nvPr/>
          </p:nvSpPr>
          <p:spPr>
            <a:xfrm>
              <a:off x="1324327" y="396245"/>
              <a:ext cx="5812994" cy="4519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4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高瞻</a:t>
              </a: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雁型講座</a:t>
              </a:r>
              <a:r>
                <a:rPr lang="en-US" altLang="zh-TW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_</a:t>
              </a: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跨域學習典範系列</a:t>
              </a:r>
              <a:endParaRPr kumimoji="0" lang="en-US" altLang="zh-TW" sz="2400" b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9" name="TextBox 28">
              <a:extLst>
                <a:ext uri="{FF2B5EF4-FFF2-40B4-BE49-F238E27FC236}">
                  <a16:creationId xmlns:a16="http://schemas.microsoft.com/office/drawing/2014/main" id="{09ADDD20-746A-4030-963D-B9C2319C3889}"/>
                </a:ext>
              </a:extLst>
            </p:cNvPr>
            <p:cNvSpPr txBox="1"/>
            <p:nvPr/>
          </p:nvSpPr>
          <p:spPr>
            <a:xfrm>
              <a:off x="1347409" y="825109"/>
              <a:ext cx="10144276" cy="5957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76"/>
                </a:lnSpc>
              </a:pP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高瞻科技不分系學士學位學程以雁行理論為主軸，辦理「跨域學習典範系列講座」，</a:t>
              </a:r>
            </a:p>
            <a:p>
              <a:pPr>
                <a:lnSpc>
                  <a:spcPts val="2776"/>
                </a:lnSpc>
              </a:pP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由業界頂尖人才分享職場工作經驗，實務佐以理論的方式，帶領學生思考多元的學習方法，並提早規劃方向。</a:t>
              </a:r>
            </a:p>
          </p:txBody>
        </p:sp>
        <p:sp>
          <p:nvSpPr>
            <p:cNvPr id="50" name="TextBox 13">
              <a:extLst>
                <a:ext uri="{FF2B5EF4-FFF2-40B4-BE49-F238E27FC236}">
                  <a16:creationId xmlns:a16="http://schemas.microsoft.com/office/drawing/2014/main" id="{20A14778-3C94-4990-A3BD-219850F0128A}"/>
                </a:ext>
              </a:extLst>
            </p:cNvPr>
            <p:cNvSpPr txBox="1"/>
            <p:nvPr/>
          </p:nvSpPr>
          <p:spPr>
            <a:xfrm>
              <a:off x="754348" y="900997"/>
              <a:ext cx="288877" cy="439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altLang="zh-TW" sz="4000" dirty="0">
                  <a:solidFill>
                    <a:srgbClr val="FFFFFF"/>
                  </a:solidFill>
                  <a:latin typeface="DM Sans Bold"/>
                </a:rPr>
                <a:t>◎</a:t>
              </a:r>
            </a:p>
          </p:txBody>
        </p:sp>
      </p:grpSp>
      <p:grpSp>
        <p:nvGrpSpPr>
          <p:cNvPr id="57" name="Group 2">
            <a:extLst>
              <a:ext uri="{FF2B5EF4-FFF2-40B4-BE49-F238E27FC236}">
                <a16:creationId xmlns:a16="http://schemas.microsoft.com/office/drawing/2014/main" id="{EDFB6E65-B8B9-4BE5-93C6-AB886E1EAE5D}"/>
              </a:ext>
            </a:extLst>
          </p:cNvPr>
          <p:cNvGrpSpPr/>
          <p:nvPr/>
        </p:nvGrpSpPr>
        <p:grpSpPr>
          <a:xfrm>
            <a:off x="336454" y="2004945"/>
            <a:ext cx="11557104" cy="4620350"/>
            <a:chOff x="0" y="0"/>
            <a:chExt cx="9620467" cy="4080209"/>
          </a:xfrm>
        </p:grpSpPr>
        <p:sp>
          <p:nvSpPr>
            <p:cNvPr id="58" name="Freeform 3">
              <a:extLst>
                <a:ext uri="{FF2B5EF4-FFF2-40B4-BE49-F238E27FC236}">
                  <a16:creationId xmlns:a16="http://schemas.microsoft.com/office/drawing/2014/main" id="{E2227D66-68D1-4D43-8421-94FF2B44E173}"/>
                </a:ext>
              </a:extLst>
            </p:cNvPr>
            <p:cNvSpPr/>
            <p:nvPr/>
          </p:nvSpPr>
          <p:spPr>
            <a:xfrm>
              <a:off x="0" y="0"/>
              <a:ext cx="9620467" cy="4080209"/>
            </a:xfrm>
            <a:custGeom>
              <a:avLst/>
              <a:gdLst/>
              <a:ahLst/>
              <a:cxnLst/>
              <a:rect l="l" t="t" r="r" b="b"/>
              <a:pathLst>
                <a:path w="9620467" h="4080209">
                  <a:moveTo>
                    <a:pt x="9496007" y="4080209"/>
                  </a:moveTo>
                  <a:lnTo>
                    <a:pt x="124460" y="4080209"/>
                  </a:lnTo>
                  <a:cubicBezTo>
                    <a:pt x="55880" y="4080209"/>
                    <a:pt x="0" y="4024329"/>
                    <a:pt x="0" y="3955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3955749"/>
                  </a:lnTo>
                  <a:cubicBezTo>
                    <a:pt x="9620467" y="4024329"/>
                    <a:pt x="9564587" y="4080209"/>
                    <a:pt x="9496007" y="4080209"/>
                  </a:cubicBezTo>
                  <a:close/>
                </a:path>
              </a:pathLst>
            </a:custGeom>
            <a:solidFill>
              <a:srgbClr val="E5FAE5"/>
            </a:solidFill>
          </p:spPr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31324F2E-EA64-48B1-8AF2-9D18BBC28B7C}"/>
              </a:ext>
            </a:extLst>
          </p:cNvPr>
          <p:cNvSpPr/>
          <p:nvPr/>
        </p:nvSpPr>
        <p:spPr>
          <a:xfrm>
            <a:off x="1101752" y="2409372"/>
            <a:ext cx="4828566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講題：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從人文社會到人工智慧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跨領域讓我找到自己的定位</a:t>
            </a:r>
            <a:endParaRPr lang="ko-KR" altLang="en-US" sz="1400" b="1" dirty="0">
              <a:latin typeface="微軟正黑體" panose="020B0604030504040204" pitchFamily="34" charset="-120"/>
            </a:endParaRPr>
          </a:p>
        </p:txBody>
      </p:sp>
      <p:pic>
        <p:nvPicPr>
          <p:cNvPr id="68" name="圖片 67">
            <a:extLst>
              <a:ext uri="{FF2B5EF4-FFF2-40B4-BE49-F238E27FC236}">
                <a16:creationId xmlns:a16="http://schemas.microsoft.com/office/drawing/2014/main" id="{74E33F8E-C4FB-46F9-B93D-0D8C0FE7A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34" y="2862357"/>
            <a:ext cx="1679661" cy="1259178"/>
          </a:xfrm>
          <a:prstGeom prst="rect">
            <a:avLst/>
          </a:prstGeom>
        </p:spPr>
      </p:pic>
      <p:grpSp>
        <p:nvGrpSpPr>
          <p:cNvPr id="69" name="Group 4">
            <a:extLst>
              <a:ext uri="{FF2B5EF4-FFF2-40B4-BE49-F238E27FC236}">
                <a16:creationId xmlns:a16="http://schemas.microsoft.com/office/drawing/2014/main" id="{9AE5EB6A-3319-4676-BEEE-9D5716EC4824}"/>
              </a:ext>
            </a:extLst>
          </p:cNvPr>
          <p:cNvGrpSpPr/>
          <p:nvPr/>
        </p:nvGrpSpPr>
        <p:grpSpPr>
          <a:xfrm>
            <a:off x="-82797" y="1911467"/>
            <a:ext cx="1398627" cy="999619"/>
            <a:chOff x="-335706" y="588161"/>
            <a:chExt cx="2481924" cy="2000770"/>
          </a:xfrm>
        </p:grpSpPr>
        <p:grpSp>
          <p:nvGrpSpPr>
            <p:cNvPr id="70" name="Group 5">
              <a:extLst>
                <a:ext uri="{FF2B5EF4-FFF2-40B4-BE49-F238E27FC236}">
                  <a16:creationId xmlns:a16="http://schemas.microsoft.com/office/drawing/2014/main" id="{C4EE7ED3-BF49-4C10-812C-234492401D99}"/>
                </a:ext>
              </a:extLst>
            </p:cNvPr>
            <p:cNvGrpSpPr/>
            <p:nvPr/>
          </p:nvGrpSpPr>
          <p:grpSpPr>
            <a:xfrm>
              <a:off x="5775" y="588161"/>
              <a:ext cx="1798966" cy="2000770"/>
              <a:chOff x="14164" y="1442611"/>
              <a:chExt cx="4412415" cy="4907389"/>
            </a:xfrm>
          </p:grpSpPr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2EA0C0C9-9B19-4EAD-9B37-F89522B58D49}"/>
                  </a:ext>
                </a:extLst>
              </p:cNvPr>
              <p:cNvSpPr/>
              <p:nvPr/>
            </p:nvSpPr>
            <p:spPr>
              <a:xfrm>
                <a:off x="14164" y="1442611"/>
                <a:ext cx="4412415" cy="4907389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71" name="TextBox 7">
              <a:extLst>
                <a:ext uri="{FF2B5EF4-FFF2-40B4-BE49-F238E27FC236}">
                  <a16:creationId xmlns:a16="http://schemas.microsoft.com/office/drawing/2014/main" id="{9DCB7693-DAAE-4D53-A866-5EF376BADE46}"/>
                </a:ext>
              </a:extLst>
            </p:cNvPr>
            <p:cNvSpPr txBox="1"/>
            <p:nvPr/>
          </p:nvSpPr>
          <p:spPr>
            <a:xfrm>
              <a:off x="-335706" y="613452"/>
              <a:ext cx="2481924" cy="1658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4"/>
                </a:lnSpc>
                <a:spcBef>
                  <a:spcPct val="0"/>
                </a:spcBef>
              </a:pPr>
              <a:r>
                <a:rPr lang="zh-TW" altLang="en-US" sz="1400" dirty="0">
                  <a:solidFill>
                    <a:srgbClr val="FFFFFF"/>
                  </a:solidFill>
                  <a:latin typeface="漢儀新蒂佛塔書" panose="02000600000000000000" pitchFamily="2" charset="-120"/>
                  <a:ea typeface="漢儀新蒂佛塔書" panose="02000600000000000000" pitchFamily="2" charset="-120"/>
                </a:rPr>
                <a:t>場次一</a:t>
              </a:r>
              <a:br>
                <a:rPr lang="en-US" altLang="zh-TW" sz="1400" dirty="0">
                  <a:solidFill>
                    <a:srgbClr val="FFFFFF"/>
                  </a:solidFill>
                  <a:latin typeface="漢儀新蒂佛塔書" panose="02000600000000000000" pitchFamily="2" charset="-120"/>
                  <a:ea typeface="漢儀新蒂佛塔書" panose="02000600000000000000" pitchFamily="2" charset="-120"/>
                </a:rPr>
              </a:br>
              <a:r>
                <a:rPr lang="en-US" altLang="zh-TW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2021.09.29</a:t>
              </a:r>
              <a:endParaRPr lang="en-US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73" name="圖片 72">
            <a:extLst>
              <a:ext uri="{FF2B5EF4-FFF2-40B4-BE49-F238E27FC236}">
                <a16:creationId xmlns:a16="http://schemas.microsoft.com/office/drawing/2014/main" id="{9ABC1BE1-C790-41E4-8C65-BDB7BF95A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71" y="2866971"/>
            <a:ext cx="1679662" cy="125917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8F9494F-9A8A-4791-8183-DDF42ACA1351}"/>
              </a:ext>
            </a:extLst>
          </p:cNvPr>
          <p:cNvSpPr/>
          <p:nvPr/>
        </p:nvSpPr>
        <p:spPr>
          <a:xfrm>
            <a:off x="1091135" y="2047649"/>
            <a:ext cx="4873437" cy="416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講者：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楊昀珊</a:t>
            </a:r>
            <a:r>
              <a:rPr lang="nn-NO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Product Designer at Microsoft+Cloud AI (USA</a:t>
            </a:r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nn-NO" altLang="zh-TW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7" name="Group 4">
            <a:extLst>
              <a:ext uri="{FF2B5EF4-FFF2-40B4-BE49-F238E27FC236}">
                <a16:creationId xmlns:a16="http://schemas.microsoft.com/office/drawing/2014/main" id="{86EE0994-503E-46B2-A8E7-47C373050B76}"/>
              </a:ext>
            </a:extLst>
          </p:cNvPr>
          <p:cNvGrpSpPr/>
          <p:nvPr/>
        </p:nvGrpSpPr>
        <p:grpSpPr>
          <a:xfrm>
            <a:off x="5811173" y="1879358"/>
            <a:ext cx="1398627" cy="999619"/>
            <a:chOff x="-335706" y="588161"/>
            <a:chExt cx="2481924" cy="2000770"/>
          </a:xfrm>
        </p:grpSpPr>
        <p:grpSp>
          <p:nvGrpSpPr>
            <p:cNvPr id="78" name="Group 5">
              <a:extLst>
                <a:ext uri="{FF2B5EF4-FFF2-40B4-BE49-F238E27FC236}">
                  <a16:creationId xmlns:a16="http://schemas.microsoft.com/office/drawing/2014/main" id="{F270ED59-474F-4249-AE73-A0EF1DD68C97}"/>
                </a:ext>
              </a:extLst>
            </p:cNvPr>
            <p:cNvGrpSpPr/>
            <p:nvPr/>
          </p:nvGrpSpPr>
          <p:grpSpPr>
            <a:xfrm>
              <a:off x="5775" y="588161"/>
              <a:ext cx="1798966" cy="2000770"/>
              <a:chOff x="14164" y="1442611"/>
              <a:chExt cx="4412415" cy="4907389"/>
            </a:xfrm>
          </p:grpSpPr>
          <p:sp>
            <p:nvSpPr>
              <p:cNvPr id="80" name="Freeform 6">
                <a:extLst>
                  <a:ext uri="{FF2B5EF4-FFF2-40B4-BE49-F238E27FC236}">
                    <a16:creationId xmlns:a16="http://schemas.microsoft.com/office/drawing/2014/main" id="{0655A666-4789-40DB-89A1-74455C6FC4FB}"/>
                  </a:ext>
                </a:extLst>
              </p:cNvPr>
              <p:cNvSpPr/>
              <p:nvPr/>
            </p:nvSpPr>
            <p:spPr>
              <a:xfrm>
                <a:off x="14164" y="1442611"/>
                <a:ext cx="4412415" cy="4907389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79" name="TextBox 7">
              <a:extLst>
                <a:ext uri="{FF2B5EF4-FFF2-40B4-BE49-F238E27FC236}">
                  <a16:creationId xmlns:a16="http://schemas.microsoft.com/office/drawing/2014/main" id="{DBD3CE9C-AAD7-44B9-838E-C83D28F7B76D}"/>
                </a:ext>
              </a:extLst>
            </p:cNvPr>
            <p:cNvSpPr txBox="1"/>
            <p:nvPr/>
          </p:nvSpPr>
          <p:spPr>
            <a:xfrm>
              <a:off x="-335706" y="613452"/>
              <a:ext cx="2481924" cy="1658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4"/>
                </a:lnSpc>
                <a:spcBef>
                  <a:spcPct val="0"/>
                </a:spcBef>
              </a:pPr>
              <a:r>
                <a:rPr lang="zh-TW" altLang="en-US" sz="1400" dirty="0">
                  <a:solidFill>
                    <a:srgbClr val="FFFFFF"/>
                  </a:solidFill>
                  <a:latin typeface="漢儀新蒂佛塔書" panose="02000600000000000000" pitchFamily="2" charset="-120"/>
                  <a:ea typeface="漢儀新蒂佛塔書" panose="02000600000000000000" pitchFamily="2" charset="-120"/>
                </a:rPr>
                <a:t>場次二</a:t>
              </a:r>
              <a:br>
                <a:rPr lang="en-US" altLang="zh-TW" sz="1400" dirty="0">
                  <a:solidFill>
                    <a:srgbClr val="FFFFFF"/>
                  </a:solidFill>
                  <a:latin typeface="漢儀新蒂佛塔書" panose="02000600000000000000" pitchFamily="2" charset="-120"/>
                  <a:ea typeface="漢儀新蒂佛塔書" panose="02000600000000000000" pitchFamily="2" charset="-120"/>
                </a:rPr>
              </a:br>
              <a:r>
                <a:rPr lang="en-US" altLang="zh-TW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2021.10.06</a:t>
              </a:r>
              <a:endPara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1" name="矩形 80">
            <a:extLst>
              <a:ext uri="{FF2B5EF4-FFF2-40B4-BE49-F238E27FC236}">
                <a16:creationId xmlns:a16="http://schemas.microsoft.com/office/drawing/2014/main" id="{BA5C421B-55B5-4E03-995D-BCAB29AA4F1E}"/>
              </a:ext>
            </a:extLst>
          </p:cNvPr>
          <p:cNvSpPr/>
          <p:nvPr/>
        </p:nvSpPr>
        <p:spPr>
          <a:xfrm>
            <a:off x="6665463" y="2047649"/>
            <a:ext cx="3699827" cy="416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講者：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江惠頌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豐群水產公司總經理特助</a:t>
            </a:r>
            <a:endParaRPr lang="en-US" altLang="zh-TW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082213-E946-45B7-A08C-7B0D77453BD2}"/>
              </a:ext>
            </a:extLst>
          </p:cNvPr>
          <p:cNvSpPr/>
          <p:nvPr/>
        </p:nvSpPr>
        <p:spPr>
          <a:xfrm>
            <a:off x="6988192" y="2387841"/>
            <a:ext cx="5018788" cy="416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講題：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海洋永續產業──無疆界國際行銷與談判人才的大舞台</a:t>
            </a:r>
          </a:p>
        </p:txBody>
      </p:sp>
      <p:grpSp>
        <p:nvGrpSpPr>
          <p:cNvPr id="82" name="Group 4">
            <a:extLst>
              <a:ext uri="{FF2B5EF4-FFF2-40B4-BE49-F238E27FC236}">
                <a16:creationId xmlns:a16="http://schemas.microsoft.com/office/drawing/2014/main" id="{83540F16-19CD-41A5-ADAD-6F10806C3440}"/>
              </a:ext>
            </a:extLst>
          </p:cNvPr>
          <p:cNvGrpSpPr/>
          <p:nvPr/>
        </p:nvGrpSpPr>
        <p:grpSpPr>
          <a:xfrm>
            <a:off x="-82797" y="4214599"/>
            <a:ext cx="1398627" cy="999619"/>
            <a:chOff x="-335706" y="588161"/>
            <a:chExt cx="2481924" cy="2000770"/>
          </a:xfrm>
        </p:grpSpPr>
        <p:grpSp>
          <p:nvGrpSpPr>
            <p:cNvPr id="83" name="Group 5">
              <a:extLst>
                <a:ext uri="{FF2B5EF4-FFF2-40B4-BE49-F238E27FC236}">
                  <a16:creationId xmlns:a16="http://schemas.microsoft.com/office/drawing/2014/main" id="{564184AE-B9EF-425A-B2A5-DDE49067DE5E}"/>
                </a:ext>
              </a:extLst>
            </p:cNvPr>
            <p:cNvGrpSpPr/>
            <p:nvPr/>
          </p:nvGrpSpPr>
          <p:grpSpPr>
            <a:xfrm>
              <a:off x="5775" y="588161"/>
              <a:ext cx="1798966" cy="2000770"/>
              <a:chOff x="14164" y="1442611"/>
              <a:chExt cx="4412415" cy="4907389"/>
            </a:xfrm>
          </p:grpSpPr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id="{03D82D48-DA82-4C69-8BD3-65044B454875}"/>
                  </a:ext>
                </a:extLst>
              </p:cNvPr>
              <p:cNvSpPr/>
              <p:nvPr/>
            </p:nvSpPr>
            <p:spPr>
              <a:xfrm>
                <a:off x="14164" y="1442611"/>
                <a:ext cx="4412415" cy="4907389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84" name="TextBox 7">
              <a:extLst>
                <a:ext uri="{FF2B5EF4-FFF2-40B4-BE49-F238E27FC236}">
                  <a16:creationId xmlns:a16="http://schemas.microsoft.com/office/drawing/2014/main" id="{03917E23-82A9-4C2B-9DA1-5742CF5A7A90}"/>
                </a:ext>
              </a:extLst>
            </p:cNvPr>
            <p:cNvSpPr txBox="1"/>
            <p:nvPr/>
          </p:nvSpPr>
          <p:spPr>
            <a:xfrm>
              <a:off x="-335706" y="613452"/>
              <a:ext cx="2481924" cy="1658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4"/>
                </a:lnSpc>
                <a:spcBef>
                  <a:spcPct val="0"/>
                </a:spcBef>
              </a:pPr>
              <a:r>
                <a:rPr lang="zh-TW" altLang="en-US" sz="1400" dirty="0">
                  <a:solidFill>
                    <a:srgbClr val="FFFFFF"/>
                  </a:solidFill>
                  <a:latin typeface="漢儀新蒂佛塔書" panose="02000600000000000000" pitchFamily="2" charset="-120"/>
                  <a:ea typeface="漢儀新蒂佛塔書" panose="02000600000000000000" pitchFamily="2" charset="-120"/>
                </a:rPr>
                <a:t>場次三</a:t>
              </a:r>
              <a:br>
                <a:rPr lang="en-US" altLang="zh-TW" sz="1400" dirty="0">
                  <a:solidFill>
                    <a:srgbClr val="FFFFFF"/>
                  </a:solidFill>
                  <a:latin typeface="漢儀新蒂佛塔書" panose="02000600000000000000" pitchFamily="2" charset="-120"/>
                  <a:ea typeface="漢儀新蒂佛塔書" panose="02000600000000000000" pitchFamily="2" charset="-120"/>
                </a:rPr>
              </a:br>
              <a:r>
                <a:rPr lang="en-US" altLang="zh-TW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2021.10.13</a:t>
              </a:r>
              <a:endPara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D6743E23-4B97-46C7-8DC1-48C671D7E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369" y="2814131"/>
            <a:ext cx="1679661" cy="12591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43BEF5-C1AC-467D-B821-589DF68638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8" r="821" b="9603"/>
          <a:stretch/>
        </p:blipFill>
        <p:spPr>
          <a:xfrm>
            <a:off x="8847263" y="2810411"/>
            <a:ext cx="1679662" cy="1249269"/>
          </a:xfrm>
          <a:prstGeom prst="rect">
            <a:avLst/>
          </a:prstGeom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D09E01DE-CF2E-4A2C-B6EF-7FD34794315F}"/>
              </a:ext>
            </a:extLst>
          </p:cNvPr>
          <p:cNvSpPr/>
          <p:nvPr/>
        </p:nvSpPr>
        <p:spPr>
          <a:xfrm>
            <a:off x="1158588" y="4290780"/>
            <a:ext cx="2801015" cy="416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講者：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潘冠呈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范特喜微創文化協理</a:t>
            </a:r>
            <a:endParaRPr lang="en-US" altLang="zh-TW" sz="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2ACD803F-33AD-484A-86C0-C7CD49091624}"/>
              </a:ext>
            </a:extLst>
          </p:cNvPr>
          <p:cNvSpPr/>
          <p:nvPr/>
        </p:nvSpPr>
        <p:spPr>
          <a:xfrm>
            <a:off x="1177253" y="4592228"/>
            <a:ext cx="3212739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講題：</a:t>
            </a:r>
            <a:r>
              <a:rPr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屏東原百貨</a:t>
            </a:r>
            <a:r>
              <a:rPr lang="en-US" altLang="zh-TW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地方文化思維轉譯</a:t>
            </a:r>
          </a:p>
        </p:txBody>
      </p:sp>
      <p:pic>
        <p:nvPicPr>
          <p:cNvPr id="88" name="圖片 87">
            <a:extLst>
              <a:ext uri="{FF2B5EF4-FFF2-40B4-BE49-F238E27FC236}">
                <a16:creationId xmlns:a16="http://schemas.microsoft.com/office/drawing/2014/main" id="{18E5536E-1168-4015-A4E0-0899BA2FBC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5132" y="5135781"/>
            <a:ext cx="1679663" cy="1259179"/>
          </a:xfrm>
          <a:prstGeom prst="rect">
            <a:avLst/>
          </a:prstGeom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B3ADADC9-3045-4EAF-AD4F-AEA7DA58A9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5" b="23541"/>
          <a:stretch/>
        </p:blipFill>
        <p:spPr>
          <a:xfrm>
            <a:off x="3012971" y="5139127"/>
            <a:ext cx="1679661" cy="1252486"/>
          </a:xfrm>
          <a:prstGeom prst="rect">
            <a:avLst/>
          </a:prstGeom>
        </p:spPr>
      </p:pic>
      <p:grpSp>
        <p:nvGrpSpPr>
          <p:cNvPr id="90" name="Group 4">
            <a:extLst>
              <a:ext uri="{FF2B5EF4-FFF2-40B4-BE49-F238E27FC236}">
                <a16:creationId xmlns:a16="http://schemas.microsoft.com/office/drawing/2014/main" id="{472C21B4-FFC9-407A-9D05-F12C00968463}"/>
              </a:ext>
            </a:extLst>
          </p:cNvPr>
          <p:cNvGrpSpPr/>
          <p:nvPr/>
        </p:nvGrpSpPr>
        <p:grpSpPr>
          <a:xfrm>
            <a:off x="5809165" y="4223059"/>
            <a:ext cx="1398627" cy="999619"/>
            <a:chOff x="-335706" y="588161"/>
            <a:chExt cx="2481924" cy="2000770"/>
          </a:xfrm>
        </p:grpSpPr>
        <p:grpSp>
          <p:nvGrpSpPr>
            <p:cNvPr id="91" name="Group 5">
              <a:extLst>
                <a:ext uri="{FF2B5EF4-FFF2-40B4-BE49-F238E27FC236}">
                  <a16:creationId xmlns:a16="http://schemas.microsoft.com/office/drawing/2014/main" id="{B05619CB-CEB0-4A29-8D60-14EDF9D439BB}"/>
                </a:ext>
              </a:extLst>
            </p:cNvPr>
            <p:cNvGrpSpPr/>
            <p:nvPr/>
          </p:nvGrpSpPr>
          <p:grpSpPr>
            <a:xfrm>
              <a:off x="5775" y="588161"/>
              <a:ext cx="1798966" cy="2000770"/>
              <a:chOff x="14164" y="1442611"/>
              <a:chExt cx="4412415" cy="4907389"/>
            </a:xfrm>
          </p:grpSpPr>
          <p:sp>
            <p:nvSpPr>
              <p:cNvPr id="93" name="Freeform 6">
                <a:extLst>
                  <a:ext uri="{FF2B5EF4-FFF2-40B4-BE49-F238E27FC236}">
                    <a16:creationId xmlns:a16="http://schemas.microsoft.com/office/drawing/2014/main" id="{35B95A57-6584-42D1-9417-059BE0D9473D}"/>
                  </a:ext>
                </a:extLst>
              </p:cNvPr>
              <p:cNvSpPr/>
              <p:nvPr/>
            </p:nvSpPr>
            <p:spPr>
              <a:xfrm>
                <a:off x="14164" y="1442611"/>
                <a:ext cx="4412415" cy="4907389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92" name="TextBox 7">
              <a:extLst>
                <a:ext uri="{FF2B5EF4-FFF2-40B4-BE49-F238E27FC236}">
                  <a16:creationId xmlns:a16="http://schemas.microsoft.com/office/drawing/2014/main" id="{1DE4FF3D-28F8-4534-9EDE-7B389D40559F}"/>
                </a:ext>
              </a:extLst>
            </p:cNvPr>
            <p:cNvSpPr txBox="1"/>
            <p:nvPr/>
          </p:nvSpPr>
          <p:spPr>
            <a:xfrm>
              <a:off x="-335706" y="613452"/>
              <a:ext cx="2481924" cy="1658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4"/>
                </a:lnSpc>
                <a:spcBef>
                  <a:spcPct val="0"/>
                </a:spcBef>
              </a:pPr>
              <a:r>
                <a:rPr lang="zh-TW" altLang="en-US" sz="1400" dirty="0">
                  <a:solidFill>
                    <a:srgbClr val="FFFFFF"/>
                  </a:solidFill>
                  <a:latin typeface="漢儀新蒂佛塔書" panose="02000600000000000000" pitchFamily="2" charset="-120"/>
                  <a:ea typeface="漢儀新蒂佛塔書" panose="02000600000000000000" pitchFamily="2" charset="-120"/>
                </a:rPr>
                <a:t>場次四</a:t>
              </a:r>
              <a:br>
                <a:rPr lang="en-US" altLang="zh-TW" sz="1400" dirty="0">
                  <a:solidFill>
                    <a:srgbClr val="FFFFFF"/>
                  </a:solidFill>
                  <a:latin typeface="漢儀新蒂佛塔書" panose="02000600000000000000" pitchFamily="2" charset="-120"/>
                  <a:ea typeface="漢儀新蒂佛塔書" panose="02000600000000000000" pitchFamily="2" charset="-120"/>
                </a:rPr>
              </a:br>
              <a:r>
                <a:rPr lang="en-US" altLang="zh-TW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2021.10.27</a:t>
              </a:r>
              <a:endParaRPr 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4" name="矩形 93">
            <a:extLst>
              <a:ext uri="{FF2B5EF4-FFF2-40B4-BE49-F238E27FC236}">
                <a16:creationId xmlns:a16="http://schemas.microsoft.com/office/drawing/2014/main" id="{FCFE6D98-0B6A-4062-9492-4EB7FA37DB74}"/>
              </a:ext>
            </a:extLst>
          </p:cNvPr>
          <p:cNvSpPr/>
          <p:nvPr/>
        </p:nvSpPr>
        <p:spPr>
          <a:xfrm>
            <a:off x="6665463" y="4305130"/>
            <a:ext cx="3954999" cy="416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講者：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王道還</a:t>
            </a:r>
            <a:r>
              <a: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中央研究院研究員 人類學家</a:t>
            </a:r>
            <a:endParaRPr lang="en-US" altLang="zh-TW" sz="1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B8DCF61C-428F-44C5-AFB4-CDCBD35C43EB}"/>
              </a:ext>
            </a:extLst>
          </p:cNvPr>
          <p:cNvSpPr/>
          <p:nvPr/>
        </p:nvSpPr>
        <p:spPr>
          <a:xfrm>
            <a:off x="7008489" y="4590425"/>
            <a:ext cx="4905366" cy="416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講題：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談書會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-21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世紀的勸世篇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BCDB052-7B45-48C3-839E-74B7A72735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2" r="-592" b="17676"/>
          <a:stretch/>
        </p:blipFill>
        <p:spPr>
          <a:xfrm>
            <a:off x="7015361" y="5055667"/>
            <a:ext cx="1679270" cy="12547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672C9D9-DB72-431E-AA45-1EF623A03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655" y="5051529"/>
            <a:ext cx="1679270" cy="1258884"/>
          </a:xfrm>
          <a:prstGeom prst="rect">
            <a:avLst/>
          </a:prstGeom>
        </p:spPr>
      </p:pic>
      <p:sp>
        <p:nvSpPr>
          <p:cNvPr id="96" name="投影片編號版面配置區 31">
            <a:extLst>
              <a:ext uri="{FF2B5EF4-FFF2-40B4-BE49-F238E27FC236}">
                <a16:creationId xmlns:a16="http://schemas.microsoft.com/office/drawing/2014/main" id="{2F90EF89-3BB0-4E35-A607-E97E18AE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6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2">
            <a:extLst>
              <a:ext uri="{FF2B5EF4-FFF2-40B4-BE49-F238E27FC236}">
                <a16:creationId xmlns:a16="http://schemas.microsoft.com/office/drawing/2014/main" id="{1982C543-DB3E-4AE8-8315-15B0A601E597}"/>
              </a:ext>
            </a:extLst>
          </p:cNvPr>
          <p:cNvGrpSpPr>
            <a:grpSpLocks/>
          </p:cNvGrpSpPr>
          <p:nvPr/>
        </p:nvGrpSpPr>
        <p:grpSpPr bwMode="auto">
          <a:xfrm>
            <a:off x="358138" y="2102878"/>
            <a:ext cx="11648842" cy="4435241"/>
            <a:chOff x="0" y="0"/>
            <a:chExt cx="9620467" cy="4080209"/>
          </a:xfrm>
        </p:grpSpPr>
        <p:sp>
          <p:nvSpPr>
            <p:cNvPr id="28686" name="Freeform 3">
              <a:extLst>
                <a:ext uri="{FF2B5EF4-FFF2-40B4-BE49-F238E27FC236}">
                  <a16:creationId xmlns:a16="http://schemas.microsoft.com/office/drawing/2014/main" id="{FEB9D977-024C-4217-A0B4-3341554C9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620467" cy="4080209"/>
            </a:xfrm>
            <a:custGeom>
              <a:avLst/>
              <a:gdLst>
                <a:gd name="T0" fmla="*/ 9496007 w 9620467"/>
                <a:gd name="T1" fmla="*/ 4080209 h 4080209"/>
                <a:gd name="T2" fmla="*/ 124460 w 9620467"/>
                <a:gd name="T3" fmla="*/ 4080209 h 4080209"/>
                <a:gd name="T4" fmla="*/ 0 w 9620467"/>
                <a:gd name="T5" fmla="*/ 3955749 h 4080209"/>
                <a:gd name="T6" fmla="*/ 0 w 9620467"/>
                <a:gd name="T7" fmla="*/ 124460 h 4080209"/>
                <a:gd name="T8" fmla="*/ 124460 w 9620467"/>
                <a:gd name="T9" fmla="*/ 0 h 4080209"/>
                <a:gd name="T10" fmla="*/ 9496007 w 9620467"/>
                <a:gd name="T11" fmla="*/ 0 h 4080209"/>
                <a:gd name="T12" fmla="*/ 9620467 w 9620467"/>
                <a:gd name="T13" fmla="*/ 124460 h 4080209"/>
                <a:gd name="T14" fmla="*/ 9620467 w 9620467"/>
                <a:gd name="T15" fmla="*/ 3955749 h 4080209"/>
                <a:gd name="T16" fmla="*/ 9496007 w 9620467"/>
                <a:gd name="T17" fmla="*/ 4080209 h 40802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20467" h="4080209">
                  <a:moveTo>
                    <a:pt x="9496007" y="4080209"/>
                  </a:moveTo>
                  <a:lnTo>
                    <a:pt x="124460" y="4080209"/>
                  </a:lnTo>
                  <a:cubicBezTo>
                    <a:pt x="55880" y="4080209"/>
                    <a:pt x="0" y="4024329"/>
                    <a:pt x="0" y="3955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3955749"/>
                  </a:lnTo>
                  <a:cubicBezTo>
                    <a:pt x="9620467" y="4024329"/>
                    <a:pt x="9564587" y="4080209"/>
                    <a:pt x="9496007" y="4080209"/>
                  </a:cubicBezTo>
                  <a:close/>
                </a:path>
              </a:pathLst>
            </a:custGeom>
            <a:solidFill>
              <a:srgbClr val="FDF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" name="文本框 6">
            <a:extLst>
              <a:ext uri="{FF2B5EF4-FFF2-40B4-BE49-F238E27FC236}">
                <a16:creationId xmlns:a16="http://schemas.microsoft.com/office/drawing/2014/main" id="{C7FF35F8-DEB5-48D9-A396-4A1933EB2711}"/>
              </a:ext>
            </a:extLst>
          </p:cNvPr>
          <p:cNvSpPr txBox="1"/>
          <p:nvPr/>
        </p:nvSpPr>
        <p:spPr>
          <a:xfrm>
            <a:off x="1159524" y="223780"/>
            <a:ext cx="10138069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三、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</a:rPr>
              <a:t>人才課程規畫與職涯規劃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0BA2613-8451-469F-A8F2-C5A36320315E}"/>
              </a:ext>
            </a:extLst>
          </p:cNvPr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17" name="任意多边形 9">
              <a:extLst>
                <a:ext uri="{FF2B5EF4-FFF2-40B4-BE49-F238E27FC236}">
                  <a16:creationId xmlns:a16="http://schemas.microsoft.com/office/drawing/2014/main" id="{EFA7E8B6-215D-4B52-B36F-21493DB7B4EA}"/>
                </a:ext>
              </a:extLst>
            </p:cNvPr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BE0E23EF-E32F-4063-A343-59C617E6B91D}"/>
                </a:ext>
              </a:extLst>
            </p:cNvPr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9FBE084-C36A-48A1-85D8-B8369AF7C53E}"/>
                </a:ext>
              </a:extLst>
            </p:cNvPr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9B26760-FC46-4B61-B76D-80BF145BE542}"/>
              </a:ext>
            </a:extLst>
          </p:cNvPr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C5FB80F6-67A8-4EB6-96D4-E7996C312FC0}"/>
                </a:ext>
              </a:extLst>
            </p:cNvPr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B4104885-C58A-4796-8B5F-EEA5D55F9BEB}"/>
                </a:ext>
              </a:extLst>
            </p:cNvPr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62D0CC1C-0BE6-42B6-83E8-CB496D7E3659}"/>
                </a:ext>
              </a:extLst>
            </p:cNvPr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A33F80DC-97C6-4EF6-A288-44C978E48370}"/>
                </a:ext>
              </a:extLst>
            </p:cNvPr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75F5BE55-609F-49A3-806B-4EEA4A2CABFB}"/>
                </a:ext>
              </a:extLst>
            </p:cNvPr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id="{FCA357B9-75DD-40F7-BA13-743DDA51A4F2}"/>
                </a:ext>
              </a:extLst>
            </p:cNvPr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1145FE5-8351-4773-B46E-BA50A4401E70}"/>
              </a:ext>
            </a:extLst>
          </p:cNvPr>
          <p:cNvGrpSpPr/>
          <p:nvPr/>
        </p:nvGrpSpPr>
        <p:grpSpPr>
          <a:xfrm>
            <a:off x="345203" y="1254158"/>
            <a:ext cx="5009279" cy="590152"/>
            <a:chOff x="390724" y="334408"/>
            <a:chExt cx="5009279" cy="590152"/>
          </a:xfrm>
        </p:grpSpPr>
        <p:grpSp>
          <p:nvGrpSpPr>
            <p:cNvPr id="28" name="Group 11">
              <a:extLst>
                <a:ext uri="{FF2B5EF4-FFF2-40B4-BE49-F238E27FC236}">
                  <a16:creationId xmlns:a16="http://schemas.microsoft.com/office/drawing/2014/main" id="{6150C606-FA80-46A5-A09A-068C3FD9F8AB}"/>
                </a:ext>
              </a:extLst>
            </p:cNvPr>
            <p:cNvGrpSpPr/>
            <p:nvPr/>
          </p:nvGrpSpPr>
          <p:grpSpPr>
            <a:xfrm>
              <a:off x="685801" y="334408"/>
              <a:ext cx="4256720" cy="590152"/>
              <a:chOff x="0" y="0"/>
              <a:chExt cx="9103591" cy="1180304"/>
            </a:xfrm>
          </p:grpSpPr>
          <p:grpSp>
            <p:nvGrpSpPr>
              <p:cNvPr id="32" name="Group 12">
                <a:extLst>
                  <a:ext uri="{FF2B5EF4-FFF2-40B4-BE49-F238E27FC236}">
                    <a16:creationId xmlns:a16="http://schemas.microsoft.com/office/drawing/2014/main" id="{58EEA556-6162-45CC-BDAC-0E966744EB33}"/>
                  </a:ext>
                </a:extLst>
              </p:cNvPr>
              <p:cNvGrpSpPr/>
              <p:nvPr/>
            </p:nvGrpSpPr>
            <p:grpSpPr>
              <a:xfrm>
                <a:off x="0" y="0"/>
                <a:ext cx="8513439" cy="1180304"/>
                <a:chOff x="0" y="0"/>
                <a:chExt cx="2159891" cy="299447"/>
              </a:xfrm>
            </p:grpSpPr>
            <p:sp>
              <p:nvSpPr>
                <p:cNvPr id="35" name="Freeform 13">
                  <a:extLst>
                    <a:ext uri="{FF2B5EF4-FFF2-40B4-BE49-F238E27FC236}">
                      <a16:creationId xmlns:a16="http://schemas.microsoft.com/office/drawing/2014/main" id="{620485BA-86A9-480F-B4B0-209DA41083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59891" cy="299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891" h="299447">
                      <a:moveTo>
                        <a:pt x="0" y="0"/>
                      </a:moveTo>
                      <a:lnTo>
                        <a:pt x="2159891" y="0"/>
                      </a:lnTo>
                      <a:lnTo>
                        <a:pt x="2159891" y="299447"/>
                      </a:lnTo>
                      <a:lnTo>
                        <a:pt x="0" y="299447"/>
                      </a:lnTo>
                      <a:close/>
                    </a:path>
                  </a:pathLst>
                </a:custGeom>
                <a:solidFill>
                  <a:srgbClr val="FDF8DB"/>
                </a:solidFill>
              </p:spPr>
              <p:txBody>
                <a:bodyPr/>
                <a:lstStyle/>
                <a:p>
                  <a:endParaRPr lang="zh-TW" altLang="en-US" dirty="0"/>
                </a:p>
              </p:txBody>
            </p:sp>
          </p:grpSp>
          <p:grpSp>
            <p:nvGrpSpPr>
              <p:cNvPr id="33" name="Group 14">
                <a:extLst>
                  <a:ext uri="{FF2B5EF4-FFF2-40B4-BE49-F238E27FC236}">
                    <a16:creationId xmlns:a16="http://schemas.microsoft.com/office/drawing/2014/main" id="{BBCF76AD-E556-462E-BD81-51E2F3F88166}"/>
                  </a:ext>
                </a:extLst>
              </p:cNvPr>
              <p:cNvGrpSpPr/>
              <p:nvPr/>
            </p:nvGrpSpPr>
            <p:grpSpPr>
              <a:xfrm>
                <a:off x="7923287" y="0"/>
                <a:ext cx="1180304" cy="1180304"/>
                <a:chOff x="0" y="0"/>
                <a:chExt cx="6350000" cy="6350000"/>
              </a:xfrm>
            </p:grpSpPr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A2D7AD0A-AF29-417B-9039-2290448AE354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FDF8DB"/>
                </a:solidFill>
              </p:spPr>
            </p:sp>
          </p:grpSp>
        </p:grpSp>
        <p:grpSp>
          <p:nvGrpSpPr>
            <p:cNvPr id="29" name="Group 26">
              <a:extLst>
                <a:ext uri="{FF2B5EF4-FFF2-40B4-BE49-F238E27FC236}">
                  <a16:creationId xmlns:a16="http://schemas.microsoft.com/office/drawing/2014/main" id="{5E59C8A9-3B48-43FB-A207-D5EF8F26024D}"/>
                </a:ext>
              </a:extLst>
            </p:cNvPr>
            <p:cNvGrpSpPr/>
            <p:nvPr/>
          </p:nvGrpSpPr>
          <p:grpSpPr>
            <a:xfrm>
              <a:off x="390724" y="334408"/>
              <a:ext cx="590152" cy="590152"/>
              <a:chOff x="0" y="0"/>
              <a:chExt cx="6350000" cy="6350000"/>
            </a:xfrm>
          </p:grpSpPr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4246804C-580D-4E90-A510-98EEB56604E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500"/>
              </a:solidFill>
            </p:spPr>
            <p:txBody>
              <a:bodyPr/>
              <a:lstStyle/>
              <a:p>
                <a:pPr defTabSz="609630">
                  <a:defRPr/>
                </a:pPr>
                <a:endParaRPr lang="zh-TW" altLang="en-US" sz="1200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</p:grpSp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B552A5BB-D845-4F41-8B6F-ECFD8C5BE9F5}"/>
                </a:ext>
              </a:extLst>
            </p:cNvPr>
            <p:cNvSpPr txBox="1"/>
            <p:nvPr/>
          </p:nvSpPr>
          <p:spPr>
            <a:xfrm>
              <a:off x="1143284" y="447028"/>
              <a:ext cx="4256719" cy="3513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87"/>
                </a:lnSpc>
                <a:spcBef>
                  <a:spcPct val="0"/>
                </a:spcBef>
              </a:pPr>
              <a:r>
                <a:rPr lang="zh-TW" altLang="en-US" sz="2133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雙語專業學習</a:t>
              </a:r>
              <a:r>
                <a:rPr lang="en-US" altLang="zh-TW" sz="2133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133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英語</a:t>
              </a:r>
              <a:r>
                <a:rPr lang="en-US" altLang="zh-TW" sz="2133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</p:grpSp>
      <p:sp>
        <p:nvSpPr>
          <p:cNvPr id="36" name="TextBox 38">
            <a:extLst>
              <a:ext uri="{FF2B5EF4-FFF2-40B4-BE49-F238E27FC236}">
                <a16:creationId xmlns:a16="http://schemas.microsoft.com/office/drawing/2014/main" id="{4357EC9F-030C-49D0-B5C2-86B72AF7AB72}"/>
              </a:ext>
            </a:extLst>
          </p:cNvPr>
          <p:cNvSpPr txBox="1"/>
          <p:nvPr/>
        </p:nvSpPr>
        <p:spPr>
          <a:xfrm>
            <a:off x="494610" y="1375722"/>
            <a:ext cx="288877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40"/>
              </a:lnSpc>
              <a:defRPr/>
            </a:pPr>
            <a:r>
              <a:rPr lang="en-US" sz="2400" dirty="0">
                <a:solidFill>
                  <a:srgbClr val="FFFFFF"/>
                </a:solidFill>
                <a:latin typeface="DM Sans Bold"/>
              </a:rPr>
              <a:t>☆</a:t>
            </a:r>
          </a:p>
        </p:txBody>
      </p:sp>
      <p:grpSp>
        <p:nvGrpSpPr>
          <p:cNvPr id="37" name="Group 10">
            <a:extLst>
              <a:ext uri="{FF2B5EF4-FFF2-40B4-BE49-F238E27FC236}">
                <a16:creationId xmlns:a16="http://schemas.microsoft.com/office/drawing/2014/main" id="{BAE09669-03B9-4A5B-BF31-A24740887668}"/>
              </a:ext>
            </a:extLst>
          </p:cNvPr>
          <p:cNvGrpSpPr/>
          <p:nvPr/>
        </p:nvGrpSpPr>
        <p:grpSpPr>
          <a:xfrm>
            <a:off x="6764201" y="235920"/>
            <a:ext cx="4892160" cy="1788925"/>
            <a:chOff x="0" y="0"/>
            <a:chExt cx="12076432" cy="2728777"/>
          </a:xfrm>
        </p:grpSpPr>
        <p:pic>
          <p:nvPicPr>
            <p:cNvPr id="38" name="Picture 11">
              <a:extLst>
                <a:ext uri="{FF2B5EF4-FFF2-40B4-BE49-F238E27FC236}">
                  <a16:creationId xmlns:a16="http://schemas.microsoft.com/office/drawing/2014/main" id="{5D6AC4FF-ADBA-4D0B-80E2-CC1C904DC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76432" cy="2728777"/>
            </a:xfrm>
            <a:prstGeom prst="rect">
              <a:avLst/>
            </a:prstGeom>
          </p:spPr>
        </p:pic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id="{2ED47E7F-257A-4C7F-8ECB-BF8D611F2156}"/>
                </a:ext>
              </a:extLst>
            </p:cNvPr>
            <p:cNvSpPr txBox="1"/>
            <p:nvPr/>
          </p:nvSpPr>
          <p:spPr>
            <a:xfrm>
              <a:off x="444978" y="0"/>
              <a:ext cx="11296463" cy="16339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defRPr/>
              </a:pP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英語俱樂部</a:t>
              </a:r>
              <a:br>
                <a:rPr lang="en-US" altLang="zh-TW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English Club</a:t>
              </a:r>
              <a:endParaRPr 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F32DF541-5272-4C9F-B5C4-EB526CFB1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8" y="2294212"/>
            <a:ext cx="2292640" cy="171948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B1FAD908-2144-4447-94D2-7F9DAC205C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08" y="2294807"/>
            <a:ext cx="2291847" cy="1718885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AC765834-E1CC-4528-BBD0-4863BCA53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8" y="4641591"/>
            <a:ext cx="2292640" cy="171948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CB7AC11C-91CB-4AC8-9407-2A73DAB41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6" y="4631482"/>
            <a:ext cx="2292639" cy="1719479"/>
          </a:xfrm>
          <a:prstGeom prst="rect">
            <a:avLst/>
          </a:prstGeom>
        </p:spPr>
      </p:pic>
      <p:graphicFrame>
        <p:nvGraphicFramePr>
          <p:cNvPr id="44" name="物件 43">
            <a:extLst>
              <a:ext uri="{FF2B5EF4-FFF2-40B4-BE49-F238E27FC236}">
                <a16:creationId xmlns:a16="http://schemas.microsoft.com/office/drawing/2014/main" id="{BA4C64E7-B733-42DD-BED4-838B7159D2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337266"/>
              </p:ext>
            </p:extLst>
          </p:nvPr>
        </p:nvGraphicFramePr>
        <p:xfrm>
          <a:off x="5590777" y="2254285"/>
          <a:ext cx="2860910" cy="413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9" imgW="5143456" imgH="7429461" progId="Acrobat.Document.11">
                  <p:embed/>
                </p:oleObj>
              </mc:Choice>
              <mc:Fallback>
                <p:oleObj name="Acrobat Document" r:id="rId9" imgW="5143456" imgH="7429461" progId="Acrobat.Document.11">
                  <p:embed/>
                  <p:pic>
                    <p:nvPicPr>
                      <p:cNvPr id="7" name="物件 6">
                        <a:extLst>
                          <a:ext uri="{FF2B5EF4-FFF2-40B4-BE49-F238E27FC236}">
                            <a16:creationId xmlns:a16="http://schemas.microsoft.com/office/drawing/2014/main" id="{24FE1586-3379-4DB7-814B-E3E6439F6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90777" y="2254285"/>
                        <a:ext cx="2860910" cy="413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17">
            <a:extLst>
              <a:ext uri="{FF2B5EF4-FFF2-40B4-BE49-F238E27FC236}">
                <a16:creationId xmlns:a16="http://schemas.microsoft.com/office/drawing/2014/main" id="{5DA78E76-9E98-41B0-9366-28FE5D90FD25}"/>
              </a:ext>
            </a:extLst>
          </p:cNvPr>
          <p:cNvSpPr txBox="1"/>
          <p:nvPr/>
        </p:nvSpPr>
        <p:spPr>
          <a:xfrm>
            <a:off x="8604241" y="2610927"/>
            <a:ext cx="3402739" cy="3001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b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國際處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首次開放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專門時段給不分系學生，</a:t>
            </a:r>
            <a:endParaRPr lang="en-US" altLang="zh-TW" sz="1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讓不分系學生不用再去跟他系同學搶名額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  <a:p>
            <a:pPr algn="just">
              <a:lnSpc>
                <a:spcPct val="200000"/>
              </a:lnSpc>
            </a:pP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英語俱樂部的外籍教師會透過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全英語環境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，運用各種有趣活動，增添議題討論及文化分享，提供同學更多直接面對外師的聽與說的學習機會，進而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提升跨文化溝通能力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46" name="投影片編號版面配置區 31">
            <a:extLst>
              <a:ext uri="{FF2B5EF4-FFF2-40B4-BE49-F238E27FC236}">
                <a16:creationId xmlns:a16="http://schemas.microsoft.com/office/drawing/2014/main" id="{37889A87-6084-4A3A-A20E-D92B86A76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436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2">
            <a:extLst>
              <a:ext uri="{FF2B5EF4-FFF2-40B4-BE49-F238E27FC236}">
                <a16:creationId xmlns:a16="http://schemas.microsoft.com/office/drawing/2014/main" id="{1982C543-DB3E-4AE8-8315-15B0A601E597}"/>
              </a:ext>
            </a:extLst>
          </p:cNvPr>
          <p:cNvGrpSpPr>
            <a:grpSpLocks/>
          </p:cNvGrpSpPr>
          <p:nvPr/>
        </p:nvGrpSpPr>
        <p:grpSpPr bwMode="auto">
          <a:xfrm>
            <a:off x="315912" y="1908159"/>
            <a:ext cx="11325225" cy="4840501"/>
            <a:chOff x="0" y="0"/>
            <a:chExt cx="9620467" cy="4080209"/>
          </a:xfrm>
        </p:grpSpPr>
        <p:sp>
          <p:nvSpPr>
            <p:cNvPr id="28686" name="Freeform 3">
              <a:extLst>
                <a:ext uri="{FF2B5EF4-FFF2-40B4-BE49-F238E27FC236}">
                  <a16:creationId xmlns:a16="http://schemas.microsoft.com/office/drawing/2014/main" id="{FEB9D977-024C-4217-A0B4-3341554C9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620467" cy="4080209"/>
            </a:xfrm>
            <a:custGeom>
              <a:avLst/>
              <a:gdLst>
                <a:gd name="T0" fmla="*/ 9496007 w 9620467"/>
                <a:gd name="T1" fmla="*/ 4080209 h 4080209"/>
                <a:gd name="T2" fmla="*/ 124460 w 9620467"/>
                <a:gd name="T3" fmla="*/ 4080209 h 4080209"/>
                <a:gd name="T4" fmla="*/ 0 w 9620467"/>
                <a:gd name="T5" fmla="*/ 3955749 h 4080209"/>
                <a:gd name="T6" fmla="*/ 0 w 9620467"/>
                <a:gd name="T7" fmla="*/ 124460 h 4080209"/>
                <a:gd name="T8" fmla="*/ 124460 w 9620467"/>
                <a:gd name="T9" fmla="*/ 0 h 4080209"/>
                <a:gd name="T10" fmla="*/ 9496007 w 9620467"/>
                <a:gd name="T11" fmla="*/ 0 h 4080209"/>
                <a:gd name="T12" fmla="*/ 9620467 w 9620467"/>
                <a:gd name="T13" fmla="*/ 124460 h 4080209"/>
                <a:gd name="T14" fmla="*/ 9620467 w 9620467"/>
                <a:gd name="T15" fmla="*/ 3955749 h 4080209"/>
                <a:gd name="T16" fmla="*/ 9496007 w 9620467"/>
                <a:gd name="T17" fmla="*/ 4080209 h 40802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20467" h="4080209">
                  <a:moveTo>
                    <a:pt x="9496007" y="4080209"/>
                  </a:moveTo>
                  <a:lnTo>
                    <a:pt x="124460" y="4080209"/>
                  </a:lnTo>
                  <a:cubicBezTo>
                    <a:pt x="55880" y="4080209"/>
                    <a:pt x="0" y="4024329"/>
                    <a:pt x="0" y="3955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96007" y="0"/>
                  </a:lnTo>
                  <a:cubicBezTo>
                    <a:pt x="9564587" y="0"/>
                    <a:pt x="9620467" y="55880"/>
                    <a:pt x="9620467" y="124460"/>
                  </a:cubicBezTo>
                  <a:lnTo>
                    <a:pt x="9620467" y="3955749"/>
                  </a:lnTo>
                  <a:cubicBezTo>
                    <a:pt x="9620467" y="4024329"/>
                    <a:pt x="9564587" y="4080209"/>
                    <a:pt x="9496007" y="4080209"/>
                  </a:cubicBezTo>
                  <a:close/>
                </a:path>
              </a:pathLst>
            </a:custGeom>
            <a:solidFill>
              <a:srgbClr val="FDF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" name="文本框 6">
            <a:extLst>
              <a:ext uri="{FF2B5EF4-FFF2-40B4-BE49-F238E27FC236}">
                <a16:creationId xmlns:a16="http://schemas.microsoft.com/office/drawing/2014/main" id="{C7FF35F8-DEB5-48D9-A396-4A1933EB2711}"/>
              </a:ext>
            </a:extLst>
          </p:cNvPr>
          <p:cNvSpPr txBox="1"/>
          <p:nvPr/>
        </p:nvSpPr>
        <p:spPr>
          <a:xfrm>
            <a:off x="1210446" y="231221"/>
            <a:ext cx="10138069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三、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</a:rPr>
              <a:t>人才課程規畫與職涯規劃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0BA2613-8451-469F-A8F2-C5A36320315E}"/>
              </a:ext>
            </a:extLst>
          </p:cNvPr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17" name="任意多边形 9">
              <a:extLst>
                <a:ext uri="{FF2B5EF4-FFF2-40B4-BE49-F238E27FC236}">
                  <a16:creationId xmlns:a16="http://schemas.microsoft.com/office/drawing/2014/main" id="{EFA7E8B6-215D-4B52-B36F-21493DB7B4EA}"/>
                </a:ext>
              </a:extLst>
            </p:cNvPr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BE0E23EF-E32F-4063-A343-59C617E6B91D}"/>
                </a:ext>
              </a:extLst>
            </p:cNvPr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9FBE084-C36A-48A1-85D8-B8369AF7C53E}"/>
                </a:ext>
              </a:extLst>
            </p:cNvPr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9B26760-FC46-4B61-B76D-80BF145BE542}"/>
              </a:ext>
            </a:extLst>
          </p:cNvPr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C5FB80F6-67A8-4EB6-96D4-E7996C312FC0}"/>
                </a:ext>
              </a:extLst>
            </p:cNvPr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B4104885-C58A-4796-8B5F-EEA5D55F9BEB}"/>
                </a:ext>
              </a:extLst>
            </p:cNvPr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62D0CC1C-0BE6-42B6-83E8-CB496D7E3659}"/>
                </a:ext>
              </a:extLst>
            </p:cNvPr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A33F80DC-97C6-4EF6-A288-44C978E48370}"/>
                </a:ext>
              </a:extLst>
            </p:cNvPr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75F5BE55-609F-49A3-806B-4EEA4A2CABFB}"/>
                </a:ext>
              </a:extLst>
            </p:cNvPr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id="{FCA357B9-75DD-40F7-BA13-743DDA51A4F2}"/>
                </a:ext>
              </a:extLst>
            </p:cNvPr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1145FE5-8351-4773-B46E-BA50A4401E70}"/>
              </a:ext>
            </a:extLst>
          </p:cNvPr>
          <p:cNvGrpSpPr/>
          <p:nvPr/>
        </p:nvGrpSpPr>
        <p:grpSpPr>
          <a:xfrm>
            <a:off x="345203" y="1254158"/>
            <a:ext cx="5009279" cy="590152"/>
            <a:chOff x="390724" y="334408"/>
            <a:chExt cx="5009279" cy="590152"/>
          </a:xfrm>
        </p:grpSpPr>
        <p:grpSp>
          <p:nvGrpSpPr>
            <p:cNvPr id="28" name="Group 11">
              <a:extLst>
                <a:ext uri="{FF2B5EF4-FFF2-40B4-BE49-F238E27FC236}">
                  <a16:creationId xmlns:a16="http://schemas.microsoft.com/office/drawing/2014/main" id="{6150C606-FA80-46A5-A09A-068C3FD9F8AB}"/>
                </a:ext>
              </a:extLst>
            </p:cNvPr>
            <p:cNvGrpSpPr/>
            <p:nvPr/>
          </p:nvGrpSpPr>
          <p:grpSpPr>
            <a:xfrm>
              <a:off x="685801" y="334408"/>
              <a:ext cx="4256720" cy="590152"/>
              <a:chOff x="0" y="0"/>
              <a:chExt cx="9103591" cy="1180304"/>
            </a:xfrm>
          </p:grpSpPr>
          <p:grpSp>
            <p:nvGrpSpPr>
              <p:cNvPr id="32" name="Group 12">
                <a:extLst>
                  <a:ext uri="{FF2B5EF4-FFF2-40B4-BE49-F238E27FC236}">
                    <a16:creationId xmlns:a16="http://schemas.microsoft.com/office/drawing/2014/main" id="{58EEA556-6162-45CC-BDAC-0E966744EB33}"/>
                  </a:ext>
                </a:extLst>
              </p:cNvPr>
              <p:cNvGrpSpPr/>
              <p:nvPr/>
            </p:nvGrpSpPr>
            <p:grpSpPr>
              <a:xfrm>
                <a:off x="0" y="0"/>
                <a:ext cx="8513439" cy="1180304"/>
                <a:chOff x="0" y="0"/>
                <a:chExt cx="2159891" cy="299447"/>
              </a:xfrm>
            </p:grpSpPr>
            <p:sp>
              <p:nvSpPr>
                <p:cNvPr id="35" name="Freeform 13">
                  <a:extLst>
                    <a:ext uri="{FF2B5EF4-FFF2-40B4-BE49-F238E27FC236}">
                      <a16:creationId xmlns:a16="http://schemas.microsoft.com/office/drawing/2014/main" id="{620485BA-86A9-480F-B4B0-209DA41083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59891" cy="299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891" h="299447">
                      <a:moveTo>
                        <a:pt x="0" y="0"/>
                      </a:moveTo>
                      <a:lnTo>
                        <a:pt x="2159891" y="0"/>
                      </a:lnTo>
                      <a:lnTo>
                        <a:pt x="2159891" y="299447"/>
                      </a:lnTo>
                      <a:lnTo>
                        <a:pt x="0" y="299447"/>
                      </a:lnTo>
                      <a:close/>
                    </a:path>
                  </a:pathLst>
                </a:custGeom>
                <a:solidFill>
                  <a:srgbClr val="FDF8DB"/>
                </a:solidFill>
              </p:spPr>
              <p:txBody>
                <a:bodyPr/>
                <a:lstStyle/>
                <a:p>
                  <a:endParaRPr lang="zh-TW" altLang="en-US" dirty="0"/>
                </a:p>
              </p:txBody>
            </p:sp>
          </p:grpSp>
          <p:grpSp>
            <p:nvGrpSpPr>
              <p:cNvPr id="33" name="Group 14">
                <a:extLst>
                  <a:ext uri="{FF2B5EF4-FFF2-40B4-BE49-F238E27FC236}">
                    <a16:creationId xmlns:a16="http://schemas.microsoft.com/office/drawing/2014/main" id="{BBCF76AD-E556-462E-BD81-51E2F3F88166}"/>
                  </a:ext>
                </a:extLst>
              </p:cNvPr>
              <p:cNvGrpSpPr/>
              <p:nvPr/>
            </p:nvGrpSpPr>
            <p:grpSpPr>
              <a:xfrm>
                <a:off x="7923287" y="0"/>
                <a:ext cx="1180304" cy="1180304"/>
                <a:chOff x="0" y="0"/>
                <a:chExt cx="6350000" cy="6350000"/>
              </a:xfrm>
            </p:grpSpPr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A2D7AD0A-AF29-417B-9039-2290448AE354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FDF8DB"/>
                </a:solidFill>
              </p:spPr>
            </p:sp>
          </p:grpSp>
        </p:grpSp>
        <p:grpSp>
          <p:nvGrpSpPr>
            <p:cNvPr id="29" name="Group 26">
              <a:extLst>
                <a:ext uri="{FF2B5EF4-FFF2-40B4-BE49-F238E27FC236}">
                  <a16:creationId xmlns:a16="http://schemas.microsoft.com/office/drawing/2014/main" id="{5E59C8A9-3B48-43FB-A207-D5EF8F26024D}"/>
                </a:ext>
              </a:extLst>
            </p:cNvPr>
            <p:cNvGrpSpPr/>
            <p:nvPr/>
          </p:nvGrpSpPr>
          <p:grpSpPr>
            <a:xfrm>
              <a:off x="390724" y="334408"/>
              <a:ext cx="590152" cy="590152"/>
              <a:chOff x="0" y="0"/>
              <a:chExt cx="6350000" cy="6350000"/>
            </a:xfrm>
          </p:grpSpPr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4246804C-580D-4E90-A510-98EEB56604E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500"/>
              </a:solidFill>
            </p:spPr>
            <p:txBody>
              <a:bodyPr/>
              <a:lstStyle/>
              <a:p>
                <a:pPr defTabSz="609630">
                  <a:defRPr/>
                </a:pPr>
                <a:endParaRPr lang="zh-TW" altLang="en-US" sz="1200" dirty="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</p:grpSp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B552A5BB-D845-4F41-8B6F-ECFD8C5BE9F5}"/>
                </a:ext>
              </a:extLst>
            </p:cNvPr>
            <p:cNvSpPr txBox="1"/>
            <p:nvPr/>
          </p:nvSpPr>
          <p:spPr>
            <a:xfrm>
              <a:off x="1143284" y="447028"/>
              <a:ext cx="4256719" cy="3513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87"/>
                </a:lnSpc>
                <a:spcBef>
                  <a:spcPct val="0"/>
                </a:spcBef>
              </a:pPr>
              <a:r>
                <a:rPr lang="zh-TW" altLang="en-US" sz="2133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雙語專業學習</a:t>
              </a:r>
              <a:r>
                <a:rPr lang="en-US" altLang="zh-TW" sz="2133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133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英語</a:t>
              </a:r>
              <a:r>
                <a:rPr lang="en-US" altLang="zh-TW" sz="2133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</p:grpSp>
      <p:sp>
        <p:nvSpPr>
          <p:cNvPr id="36" name="TextBox 38">
            <a:extLst>
              <a:ext uri="{FF2B5EF4-FFF2-40B4-BE49-F238E27FC236}">
                <a16:creationId xmlns:a16="http://schemas.microsoft.com/office/drawing/2014/main" id="{4357EC9F-030C-49D0-B5C2-86B72AF7AB72}"/>
              </a:ext>
            </a:extLst>
          </p:cNvPr>
          <p:cNvSpPr txBox="1"/>
          <p:nvPr/>
        </p:nvSpPr>
        <p:spPr>
          <a:xfrm>
            <a:off x="494610" y="1375722"/>
            <a:ext cx="288877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40"/>
              </a:lnSpc>
              <a:defRPr/>
            </a:pPr>
            <a:r>
              <a:rPr lang="en-US" sz="2400" dirty="0">
                <a:solidFill>
                  <a:srgbClr val="FFFFFF"/>
                </a:solidFill>
                <a:latin typeface="DM Sans Bold"/>
              </a:rPr>
              <a:t>☆</a:t>
            </a:r>
          </a:p>
        </p:txBody>
      </p:sp>
      <p:grpSp>
        <p:nvGrpSpPr>
          <p:cNvPr id="37" name="Group 10">
            <a:extLst>
              <a:ext uri="{FF2B5EF4-FFF2-40B4-BE49-F238E27FC236}">
                <a16:creationId xmlns:a16="http://schemas.microsoft.com/office/drawing/2014/main" id="{BAE09669-03B9-4A5B-BF31-A24740887668}"/>
              </a:ext>
            </a:extLst>
          </p:cNvPr>
          <p:cNvGrpSpPr/>
          <p:nvPr/>
        </p:nvGrpSpPr>
        <p:grpSpPr>
          <a:xfrm>
            <a:off x="7038194" y="235920"/>
            <a:ext cx="4645169" cy="1564993"/>
            <a:chOff x="0" y="0"/>
            <a:chExt cx="12076432" cy="2728777"/>
          </a:xfrm>
        </p:grpSpPr>
        <p:pic>
          <p:nvPicPr>
            <p:cNvPr id="38" name="Picture 11">
              <a:extLst>
                <a:ext uri="{FF2B5EF4-FFF2-40B4-BE49-F238E27FC236}">
                  <a16:creationId xmlns:a16="http://schemas.microsoft.com/office/drawing/2014/main" id="{5D6AC4FF-ADBA-4D0B-80E2-CC1C904DC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76432" cy="2728777"/>
            </a:xfrm>
            <a:prstGeom prst="rect">
              <a:avLst/>
            </a:prstGeom>
          </p:spPr>
        </p:pic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id="{2ED47E7F-257A-4C7F-8ECB-BF8D611F2156}"/>
                </a:ext>
              </a:extLst>
            </p:cNvPr>
            <p:cNvSpPr txBox="1"/>
            <p:nvPr/>
          </p:nvSpPr>
          <p:spPr>
            <a:xfrm>
              <a:off x="456325" y="537416"/>
              <a:ext cx="11296464" cy="7158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defRPr/>
              </a:pPr>
              <a:r>
                <a:rPr lang="zh-TW" altLang="en-US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英文專業經理</a:t>
              </a:r>
              <a:endParaRPr 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47" name="圖片 46">
            <a:extLst>
              <a:ext uri="{FF2B5EF4-FFF2-40B4-BE49-F238E27FC236}">
                <a16:creationId xmlns:a16="http://schemas.microsoft.com/office/drawing/2014/main" id="{D662D730-7A99-49F6-BA9F-4233C28EF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633" y="2190658"/>
            <a:ext cx="2891543" cy="216914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B47C28C7-D41F-4A45-9753-F4BF611D74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4"/>
          <a:stretch/>
        </p:blipFill>
        <p:spPr>
          <a:xfrm>
            <a:off x="521410" y="2190658"/>
            <a:ext cx="2891543" cy="216914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87D47AEE-F6E3-4EAD-8F20-C196776F04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5" y="4474558"/>
            <a:ext cx="2891542" cy="2159348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5D94A82E-9553-49F2-99D0-715B1C27D6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634" y="4474558"/>
            <a:ext cx="2891542" cy="2169146"/>
          </a:xfrm>
          <a:prstGeom prst="rect">
            <a:avLst/>
          </a:prstGeom>
        </p:spPr>
      </p:pic>
      <p:sp>
        <p:nvSpPr>
          <p:cNvPr id="51" name="TextBox 17">
            <a:extLst>
              <a:ext uri="{FF2B5EF4-FFF2-40B4-BE49-F238E27FC236}">
                <a16:creationId xmlns:a16="http://schemas.microsoft.com/office/drawing/2014/main" id="{3ECC92BF-71A5-4C5A-BF71-2E75A741B4A8}"/>
              </a:ext>
            </a:extLst>
          </p:cNvPr>
          <p:cNvSpPr txBox="1"/>
          <p:nvPr/>
        </p:nvSpPr>
        <p:spPr>
          <a:xfrm>
            <a:off x="7038194" y="2629148"/>
            <a:ext cx="4309744" cy="2807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b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專為不分系學生開排兩場時段</a:t>
            </a:r>
            <a:b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全班學生 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需再加強學生</a:t>
            </a:r>
            <a:b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開放時間統一於禮拜一上午 </a:t>
            </a:r>
            <a:r>
              <a:rPr lang="en-US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禮拜五下午對於學生英文相關問題進行學習輔導。</a:t>
            </a:r>
            <a:endParaRPr lang="zh-TW" altLang="en-US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投影片編號版面配置區 31">
            <a:extLst>
              <a:ext uri="{FF2B5EF4-FFF2-40B4-BE49-F238E27FC236}">
                <a16:creationId xmlns:a16="http://schemas.microsoft.com/office/drawing/2014/main" id="{91B0C70C-9916-44B3-81B9-D52668D71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041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6" name="MH_Number_1"/>
          <p:cNvSpPr/>
          <p:nvPr/>
        </p:nvSpPr>
        <p:spPr>
          <a:xfrm>
            <a:off x="2512243" y="2337310"/>
            <a:ext cx="2184856" cy="2183380"/>
          </a:xfrm>
          <a:prstGeom prst="roundRect">
            <a:avLst>
              <a:gd name="adj" fmla="val 0"/>
            </a:avLst>
          </a:prstGeom>
          <a:solidFill>
            <a:srgbClr val="50C8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肆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MH_Entry_1"/>
          <p:cNvSpPr/>
          <p:nvPr/>
        </p:nvSpPr>
        <p:spPr>
          <a:xfrm>
            <a:off x="4875956" y="2340236"/>
            <a:ext cx="6287344" cy="980897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rgbClr val="50C8AE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20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</a:rPr>
              <a:t>高科大的安心就學</a:t>
            </a:r>
            <a:endParaRPr kumimoji="0" lang="zh-CN" altLang="en-US" sz="4400" b="1" i="0" u="none" strike="noStrike" kern="1200" cap="none" spc="200" normalizeH="0" baseline="0" noProof="0" dirty="0">
              <a:ln>
                <a:noFill/>
              </a:ln>
              <a:solidFill>
                <a:srgbClr val="50C8AE"/>
              </a:solidFill>
              <a:effectLst/>
              <a:uLnTx/>
              <a:uFillTx/>
              <a:latin typeface="Microsoft YaHei"/>
              <a:ea typeface="Microsoft YaHei"/>
              <a:cs typeface="+mn-cs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9858616" y="3321133"/>
            <a:ext cx="1894939" cy="1338867"/>
            <a:chOff x="285239" y="1328919"/>
            <a:chExt cx="1373473" cy="1002195"/>
          </a:xfrm>
        </p:grpSpPr>
        <p:sp>
          <p:nvSpPr>
            <p:cNvPr id="40" name="等腰三角形 39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891423" y="3500380"/>
            <a:ext cx="55937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一、</a:t>
            </a: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多元化輔導機制</a:t>
            </a:r>
            <a:endParaRPr lang="en-US" altLang="zh-TW" sz="2400" b="1" dirty="0">
              <a:solidFill>
                <a:srgbClr val="44546A">
                  <a:lumMod val="60000"/>
                  <a:lumOff val="4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二、優秀學生培育專案</a:t>
            </a:r>
            <a:endParaRPr lang="en-US" altLang="zh-TW" sz="2400" b="1" dirty="0">
              <a:solidFill>
                <a:srgbClr val="44546A">
                  <a:lumMod val="60000"/>
                  <a:lumOff val="4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三、攜手圓夢補助</a:t>
            </a:r>
            <a:endParaRPr lang="en-US" altLang="zh-TW" sz="2400" b="1" dirty="0">
              <a:solidFill>
                <a:srgbClr val="44546A">
                  <a:lumMod val="60000"/>
                  <a:lumOff val="4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9472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/>
          <p:cNvGrpSpPr/>
          <p:nvPr/>
        </p:nvGrpSpPr>
        <p:grpSpPr>
          <a:xfrm>
            <a:off x="0" y="-227847"/>
            <a:ext cx="12142460" cy="1417520"/>
            <a:chOff x="0" y="-227847"/>
            <a:chExt cx="12142460" cy="1417520"/>
          </a:xfrm>
        </p:grpSpPr>
        <p:sp>
          <p:nvSpPr>
            <p:cNvPr id="61" name="文本框 6"/>
            <p:cNvSpPr txBox="1"/>
            <p:nvPr/>
          </p:nvSpPr>
          <p:spPr>
            <a:xfrm>
              <a:off x="1503068" y="65418"/>
              <a:ext cx="10138069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TW" altLang="en-US" sz="3200" b="1" dirty="0">
                  <a:solidFill>
                    <a:srgbClr val="50C8AE"/>
                  </a:solidFill>
                  <a:latin typeface="Arial"/>
                  <a:ea typeface="Microsoft YaHei"/>
                  <a:cs typeface="+mn-ea"/>
                  <a:sym typeface="+mn-lt"/>
                </a:rPr>
                <a:t>一、</a:t>
              </a:r>
              <a:r>
                <a:rPr lang="zh-TW" altLang="en-US" sz="3200" b="1" dirty="0">
                  <a:solidFill>
                    <a:srgbClr val="50C8AE"/>
                  </a:solidFill>
                  <a:latin typeface="Arial"/>
                  <a:ea typeface="Microsoft YaHei"/>
                  <a:cs typeface="+mn-ea"/>
                </a:rPr>
                <a:t>建置經濟不利學生多元化輔導機制</a:t>
              </a:r>
            </a:p>
          </p:txBody>
        </p:sp>
        <p:grpSp>
          <p:nvGrpSpPr>
            <p:cNvPr id="62" name="群組 61"/>
            <p:cNvGrpSpPr/>
            <p:nvPr/>
          </p:nvGrpSpPr>
          <p:grpSpPr>
            <a:xfrm>
              <a:off x="0" y="0"/>
              <a:ext cx="1506144" cy="1079924"/>
              <a:chOff x="0" y="0"/>
              <a:chExt cx="1506144" cy="1079924"/>
            </a:xfrm>
          </p:grpSpPr>
          <p:sp>
            <p:nvSpPr>
              <p:cNvPr id="70" name="任意多边形 9"/>
              <p:cNvSpPr/>
              <p:nvPr/>
            </p:nvSpPr>
            <p:spPr>
              <a:xfrm rot="10800000" flipH="1">
                <a:off x="358139" y="0"/>
                <a:ext cx="1148005" cy="989660"/>
              </a:xfrm>
              <a:custGeom>
                <a:avLst/>
                <a:gdLst>
                  <a:gd name="connsiteX0" fmla="*/ 2441304 w 2441304"/>
                  <a:gd name="connsiteY0" fmla="*/ 2104573 h 2104573"/>
                  <a:gd name="connsiteX1" fmla="*/ 0 w 2441304"/>
                  <a:gd name="connsiteY1" fmla="*/ 2104573 h 2104573"/>
                  <a:gd name="connsiteX2" fmla="*/ 1220652 w 2441304"/>
                  <a:gd name="connsiteY2" fmla="*/ 0 h 210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1304" h="2104573">
                    <a:moveTo>
                      <a:pt x="2441304" y="2104573"/>
                    </a:moveTo>
                    <a:lnTo>
                      <a:pt x="0" y="2104573"/>
                    </a:lnTo>
                    <a:lnTo>
                      <a:pt x="1220652" y="0"/>
                    </a:lnTo>
                    <a:close/>
                  </a:path>
                </a:pathLst>
              </a:custGeom>
              <a:solidFill>
                <a:srgbClr val="516D8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71" name="任意多边形 10"/>
              <p:cNvSpPr/>
              <p:nvPr/>
            </p:nvSpPr>
            <p:spPr>
              <a:xfrm rot="10800000" flipH="1">
                <a:off x="0" y="61686"/>
                <a:ext cx="946764" cy="1018238"/>
              </a:xfrm>
              <a:custGeom>
                <a:avLst/>
                <a:gdLst>
                  <a:gd name="connsiteX0" fmla="*/ 2013353 w 2013353"/>
                  <a:gd name="connsiteY0" fmla="*/ 2165347 h 2165347"/>
                  <a:gd name="connsiteX1" fmla="*/ 0 w 2013353"/>
                  <a:gd name="connsiteY1" fmla="*/ 2165347 h 2165347"/>
                  <a:gd name="connsiteX2" fmla="*/ 0 w 2013353"/>
                  <a:gd name="connsiteY2" fmla="*/ 1305951 h 2165347"/>
                  <a:gd name="connsiteX3" fmla="*/ 757452 w 2013353"/>
                  <a:gd name="connsiteY3" fmla="*/ 0 h 216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3353" h="2165347">
                    <a:moveTo>
                      <a:pt x="2013353" y="2165347"/>
                    </a:moveTo>
                    <a:lnTo>
                      <a:pt x="0" y="2165347"/>
                    </a:lnTo>
                    <a:lnTo>
                      <a:pt x="0" y="1305951"/>
                    </a:lnTo>
                    <a:lnTo>
                      <a:pt x="757452" y="0"/>
                    </a:lnTo>
                    <a:close/>
                  </a:path>
                </a:pathLst>
              </a:custGeom>
              <a:solidFill>
                <a:srgbClr val="0CB69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72" name="等腰三角形 71"/>
              <p:cNvSpPr/>
              <p:nvPr/>
            </p:nvSpPr>
            <p:spPr>
              <a:xfrm rot="10800000" flipH="1">
                <a:off x="188323" y="235920"/>
                <a:ext cx="666175" cy="574289"/>
              </a:xfrm>
              <a:prstGeom prst="triangle">
                <a:avLst/>
              </a:prstGeom>
              <a:solidFill>
                <a:srgbClr val="EED66F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13327512">
              <a:off x="10283858" y="-227847"/>
              <a:ext cx="1858602" cy="1417520"/>
              <a:chOff x="285239" y="913594"/>
              <a:chExt cx="1858602" cy="1417520"/>
            </a:xfrm>
          </p:grpSpPr>
          <p:sp>
            <p:nvSpPr>
              <p:cNvPr id="64" name="等腰三角形 63"/>
              <p:cNvSpPr/>
              <p:nvPr/>
            </p:nvSpPr>
            <p:spPr>
              <a:xfrm rot="10800000" flipH="1">
                <a:off x="1347428" y="1328919"/>
                <a:ext cx="311284" cy="268348"/>
              </a:xfrm>
              <a:prstGeom prst="triangle">
                <a:avLst/>
              </a:prstGeom>
              <a:solidFill>
                <a:srgbClr val="EED66F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65" name="等腰三角形 64"/>
              <p:cNvSpPr/>
              <p:nvPr/>
            </p:nvSpPr>
            <p:spPr>
              <a:xfrm rot="10800000" flipH="1">
                <a:off x="285239" y="1692585"/>
                <a:ext cx="108390" cy="93440"/>
              </a:xfrm>
              <a:prstGeom prst="triangle">
                <a:avLst/>
              </a:prstGeom>
              <a:solidFill>
                <a:srgbClr val="0CB69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66" name="等腰三角形 65"/>
              <p:cNvSpPr/>
              <p:nvPr/>
            </p:nvSpPr>
            <p:spPr>
              <a:xfrm rot="10800000" flipH="1">
                <a:off x="898359" y="2237674"/>
                <a:ext cx="108390" cy="93440"/>
              </a:xfrm>
              <a:prstGeom prst="triangle">
                <a:avLst/>
              </a:prstGeom>
              <a:solidFill>
                <a:srgbClr val="0CB69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67" name="等腰三角形 66"/>
              <p:cNvSpPr/>
              <p:nvPr/>
            </p:nvSpPr>
            <p:spPr>
              <a:xfrm rot="10800000" flipH="1">
                <a:off x="937405" y="1794408"/>
                <a:ext cx="108390" cy="93440"/>
              </a:xfrm>
              <a:prstGeom prst="triangle">
                <a:avLst/>
              </a:prstGeom>
              <a:solidFill>
                <a:srgbClr val="0CB69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68" name="等腰三角形 67"/>
              <p:cNvSpPr/>
              <p:nvPr/>
            </p:nvSpPr>
            <p:spPr>
              <a:xfrm rot="10800000" flipH="1">
                <a:off x="550639" y="1909023"/>
                <a:ext cx="188736" cy="162703"/>
              </a:xfrm>
              <a:prstGeom prst="triangle">
                <a:avLst/>
              </a:prstGeom>
              <a:solidFill>
                <a:srgbClr val="516D8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10800000" flipH="1">
                <a:off x="2035451" y="913594"/>
                <a:ext cx="108390" cy="93440"/>
              </a:xfrm>
              <a:prstGeom prst="triangle">
                <a:avLst/>
              </a:prstGeom>
              <a:solidFill>
                <a:srgbClr val="0CB69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06" name="íšḷiḋé">
            <a:extLst>
              <a:ext uri="{FF2B5EF4-FFF2-40B4-BE49-F238E27FC236}">
                <a16:creationId xmlns:a16="http://schemas.microsoft.com/office/drawing/2014/main" id="{7D0097CB-75E0-48AE-98D4-F5D6881A7221}"/>
              </a:ext>
            </a:extLst>
          </p:cNvPr>
          <p:cNvSpPr txBox="1"/>
          <p:nvPr/>
        </p:nvSpPr>
        <p:spPr>
          <a:xfrm>
            <a:off x="673628" y="1586144"/>
            <a:ext cx="9727173" cy="223120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職涯規劃輔導                       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就業機會媒合             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領導輔導獎勵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優秀學生學習培力計畫       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競賽拔尖獎勵             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學習輔導獎勵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社會服務培力計畫               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證照輔導獎勵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跨域學習獎勵                       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學習歷程輔導獎勵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DB075A7-608C-497B-A7AF-D9907ECDE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571" y="2881056"/>
            <a:ext cx="9528874" cy="2749534"/>
          </a:xfrm>
          <a:prstGeom prst="rect">
            <a:avLst/>
          </a:prstGeom>
        </p:spPr>
      </p:pic>
      <p:grpSp>
        <p:nvGrpSpPr>
          <p:cNvPr id="139" name="群組 138">
            <a:extLst>
              <a:ext uri="{FF2B5EF4-FFF2-40B4-BE49-F238E27FC236}">
                <a16:creationId xmlns:a16="http://schemas.microsoft.com/office/drawing/2014/main" id="{E8B54476-50C4-4CF8-B7C3-BD57C336F37F}"/>
              </a:ext>
            </a:extLst>
          </p:cNvPr>
          <p:cNvGrpSpPr/>
          <p:nvPr/>
        </p:nvGrpSpPr>
        <p:grpSpPr>
          <a:xfrm>
            <a:off x="5550468" y="5207986"/>
            <a:ext cx="6586819" cy="830997"/>
            <a:chOff x="6107218" y="1313314"/>
            <a:chExt cx="6586819" cy="830997"/>
          </a:xfrm>
        </p:grpSpPr>
        <p:sp>
          <p:nvSpPr>
            <p:cNvPr id="140" name="TextBox 48">
              <a:extLst>
                <a:ext uri="{FF2B5EF4-FFF2-40B4-BE49-F238E27FC236}">
                  <a16:creationId xmlns:a16="http://schemas.microsoft.com/office/drawing/2014/main" id="{646E8EEA-6728-420B-9104-25774469DFE8}"/>
                </a:ext>
              </a:extLst>
            </p:cNvPr>
            <p:cNvSpPr txBox="1"/>
            <p:nvPr/>
          </p:nvSpPr>
          <p:spPr>
            <a:xfrm>
              <a:off x="6523758" y="1313314"/>
              <a:ext cx="61702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近三年共計補助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4667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人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8765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人次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弱勢學生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核發獎勵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補助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金新臺幣</a:t>
              </a:r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28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,004,023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元</a:t>
              </a:r>
              <a:endParaRPr kumimoji="0" lang="id-ID" altLang="zh-TW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1" name="Rounded Rectangle 72">
              <a:extLst>
                <a:ext uri="{FF2B5EF4-FFF2-40B4-BE49-F238E27FC236}">
                  <a16:creationId xmlns:a16="http://schemas.microsoft.com/office/drawing/2014/main" id="{FA7A8DB0-9EC4-4F12-9F2E-55760234EE11}"/>
                </a:ext>
              </a:extLst>
            </p:cNvPr>
            <p:cNvSpPr/>
            <p:nvPr/>
          </p:nvSpPr>
          <p:spPr>
            <a:xfrm>
              <a:off x="6107218" y="1386408"/>
              <a:ext cx="416540" cy="41319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101">
              <a:extLst>
                <a:ext uri="{FF2B5EF4-FFF2-40B4-BE49-F238E27FC236}">
                  <a16:creationId xmlns:a16="http://schemas.microsoft.com/office/drawing/2014/main" id="{259C388A-D12F-4ABA-8294-7533CA58E7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7541" y="1422826"/>
              <a:ext cx="350089" cy="313092"/>
            </a:xfrm>
            <a:custGeom>
              <a:avLst/>
              <a:gdLst>
                <a:gd name="T0" fmla="*/ 41 w 650"/>
                <a:gd name="T1" fmla="*/ 356 h 606"/>
                <a:gd name="T2" fmla="*/ 178 w 650"/>
                <a:gd name="T3" fmla="*/ 566 h 606"/>
                <a:gd name="T4" fmla="*/ 277 w 650"/>
                <a:gd name="T5" fmla="*/ 510 h 606"/>
                <a:gd name="T6" fmla="*/ 387 w 650"/>
                <a:gd name="T7" fmla="*/ 512 h 606"/>
                <a:gd name="T8" fmla="*/ 460 w 650"/>
                <a:gd name="T9" fmla="*/ 569 h 606"/>
                <a:gd name="T10" fmla="*/ 517 w 650"/>
                <a:gd name="T11" fmla="*/ 331 h 606"/>
                <a:gd name="T12" fmla="*/ 476 w 650"/>
                <a:gd name="T13" fmla="*/ 281 h 606"/>
                <a:gd name="T14" fmla="*/ 432 w 650"/>
                <a:gd name="T15" fmla="*/ 252 h 606"/>
                <a:gd name="T16" fmla="*/ 361 w 650"/>
                <a:gd name="T17" fmla="*/ 242 h 606"/>
                <a:gd name="T18" fmla="*/ 254 w 650"/>
                <a:gd name="T19" fmla="*/ 269 h 606"/>
                <a:gd name="T20" fmla="*/ 197 w 650"/>
                <a:gd name="T21" fmla="*/ 314 h 606"/>
                <a:gd name="T22" fmla="*/ 164 w 650"/>
                <a:gd name="T23" fmla="*/ 267 h 606"/>
                <a:gd name="T24" fmla="*/ 110 w 650"/>
                <a:gd name="T25" fmla="*/ 331 h 606"/>
                <a:gd name="T26" fmla="*/ 270 w 650"/>
                <a:gd name="T27" fmla="*/ 264 h 606"/>
                <a:gd name="T28" fmla="*/ 311 w 650"/>
                <a:gd name="T29" fmla="*/ 7 h 606"/>
                <a:gd name="T30" fmla="*/ 273 w 650"/>
                <a:gd name="T31" fmla="*/ 35 h 606"/>
                <a:gd name="T32" fmla="*/ 253 w 650"/>
                <a:gd name="T33" fmla="*/ 78 h 606"/>
                <a:gd name="T34" fmla="*/ 256 w 650"/>
                <a:gd name="T35" fmla="*/ 126 h 606"/>
                <a:gd name="T36" fmla="*/ 279 w 650"/>
                <a:gd name="T37" fmla="*/ 166 h 606"/>
                <a:gd name="T38" fmla="*/ 319 w 650"/>
                <a:gd name="T39" fmla="*/ 190 h 606"/>
                <a:gd name="T40" fmla="*/ 368 w 650"/>
                <a:gd name="T41" fmla="*/ 193 h 606"/>
                <a:gd name="T42" fmla="*/ 411 w 650"/>
                <a:gd name="T43" fmla="*/ 173 h 606"/>
                <a:gd name="T44" fmla="*/ 438 w 650"/>
                <a:gd name="T45" fmla="*/ 135 h 606"/>
                <a:gd name="T46" fmla="*/ 445 w 650"/>
                <a:gd name="T47" fmla="*/ 87 h 606"/>
                <a:gd name="T48" fmla="*/ 429 w 650"/>
                <a:gd name="T49" fmla="*/ 42 h 606"/>
                <a:gd name="T50" fmla="*/ 394 w 650"/>
                <a:gd name="T51" fmla="*/ 12 h 606"/>
                <a:gd name="T52" fmla="*/ 348 w 650"/>
                <a:gd name="T53" fmla="*/ 0 h 606"/>
                <a:gd name="T54" fmla="*/ 129 w 650"/>
                <a:gd name="T55" fmla="*/ 348 h 606"/>
                <a:gd name="T56" fmla="*/ 117 w 650"/>
                <a:gd name="T57" fmla="*/ 371 h 606"/>
                <a:gd name="T58" fmla="*/ 129 w 650"/>
                <a:gd name="T59" fmla="*/ 395 h 606"/>
                <a:gd name="T60" fmla="*/ 156 w 650"/>
                <a:gd name="T61" fmla="*/ 397 h 606"/>
                <a:gd name="T62" fmla="*/ 172 w 650"/>
                <a:gd name="T63" fmla="*/ 377 h 606"/>
                <a:gd name="T64" fmla="*/ 164 w 650"/>
                <a:gd name="T65" fmla="*/ 351 h 606"/>
                <a:gd name="T66" fmla="*/ 145 w 650"/>
                <a:gd name="T67" fmla="*/ 343 h 606"/>
                <a:gd name="T68" fmla="*/ 610 w 650"/>
                <a:gd name="T69" fmla="*/ 407 h 606"/>
                <a:gd name="T70" fmla="*/ 605 w 650"/>
                <a:gd name="T71" fmla="*/ 424 h 606"/>
                <a:gd name="T72" fmla="*/ 622 w 650"/>
                <a:gd name="T73" fmla="*/ 416 h 606"/>
                <a:gd name="T74" fmla="*/ 38 w 650"/>
                <a:gd name="T75" fmla="*/ 318 h 606"/>
                <a:gd name="T76" fmla="*/ 98 w 650"/>
                <a:gd name="T77" fmla="*/ 206 h 606"/>
                <a:gd name="T78" fmla="*/ 166 w 650"/>
                <a:gd name="T79" fmla="*/ 220 h 606"/>
                <a:gd name="T80" fmla="*/ 203 w 650"/>
                <a:gd name="T81" fmla="*/ 244 h 606"/>
                <a:gd name="T82" fmla="*/ 269 w 650"/>
                <a:gd name="T83" fmla="*/ 224 h 606"/>
                <a:gd name="T84" fmla="*/ 379 w 650"/>
                <a:gd name="T85" fmla="*/ 203 h 606"/>
                <a:gd name="T86" fmla="*/ 438 w 650"/>
                <a:gd name="T87" fmla="*/ 213 h 606"/>
                <a:gd name="T88" fmla="*/ 492 w 650"/>
                <a:gd name="T89" fmla="*/ 242 h 606"/>
                <a:gd name="T90" fmla="*/ 540 w 650"/>
                <a:gd name="T91" fmla="*/ 296 h 606"/>
                <a:gd name="T92" fmla="*/ 589 w 650"/>
                <a:gd name="T93" fmla="*/ 365 h 606"/>
                <a:gd name="T94" fmla="*/ 644 w 650"/>
                <a:gd name="T95" fmla="*/ 369 h 606"/>
                <a:gd name="T96" fmla="*/ 648 w 650"/>
                <a:gd name="T97" fmla="*/ 406 h 606"/>
                <a:gd name="T98" fmla="*/ 642 w 650"/>
                <a:gd name="T99" fmla="*/ 436 h 606"/>
                <a:gd name="T100" fmla="*/ 612 w 650"/>
                <a:gd name="T101" fmla="*/ 450 h 606"/>
                <a:gd name="T102" fmla="*/ 583 w 650"/>
                <a:gd name="T103" fmla="*/ 440 h 606"/>
                <a:gd name="T104" fmla="*/ 578 w 650"/>
                <a:gd name="T105" fmla="*/ 410 h 606"/>
                <a:gd name="T106" fmla="*/ 554 w 650"/>
                <a:gd name="T107" fmla="*/ 589 h 606"/>
                <a:gd name="T108" fmla="*/ 427 w 650"/>
                <a:gd name="T109" fmla="*/ 591 h 606"/>
                <a:gd name="T110" fmla="*/ 344 w 650"/>
                <a:gd name="T111" fmla="*/ 552 h 606"/>
                <a:gd name="T112" fmla="*/ 251 w 650"/>
                <a:gd name="T113" fmla="*/ 589 h 606"/>
                <a:gd name="T114" fmla="*/ 149 w 650"/>
                <a:gd name="T115" fmla="*/ 592 h 606"/>
                <a:gd name="T116" fmla="*/ 4 w 650"/>
                <a:gd name="T117" fmla="*/ 33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0" h="606">
                  <a:moveTo>
                    <a:pt x="110" y="331"/>
                  </a:moveTo>
                  <a:lnTo>
                    <a:pt x="92" y="338"/>
                  </a:lnTo>
                  <a:lnTo>
                    <a:pt x="75" y="345"/>
                  </a:lnTo>
                  <a:lnTo>
                    <a:pt x="57" y="351"/>
                  </a:lnTo>
                  <a:lnTo>
                    <a:pt x="41" y="356"/>
                  </a:lnTo>
                  <a:lnTo>
                    <a:pt x="37" y="403"/>
                  </a:lnTo>
                  <a:lnTo>
                    <a:pt x="149" y="504"/>
                  </a:lnTo>
                  <a:lnTo>
                    <a:pt x="152" y="507"/>
                  </a:lnTo>
                  <a:lnTo>
                    <a:pt x="154" y="511"/>
                  </a:lnTo>
                  <a:lnTo>
                    <a:pt x="178" y="566"/>
                  </a:lnTo>
                  <a:lnTo>
                    <a:pt x="219" y="566"/>
                  </a:lnTo>
                  <a:lnTo>
                    <a:pt x="232" y="519"/>
                  </a:lnTo>
                  <a:lnTo>
                    <a:pt x="236" y="503"/>
                  </a:lnTo>
                  <a:lnTo>
                    <a:pt x="253" y="506"/>
                  </a:lnTo>
                  <a:lnTo>
                    <a:pt x="277" y="510"/>
                  </a:lnTo>
                  <a:lnTo>
                    <a:pt x="299" y="513"/>
                  </a:lnTo>
                  <a:lnTo>
                    <a:pt x="321" y="514"/>
                  </a:lnTo>
                  <a:lnTo>
                    <a:pt x="344" y="514"/>
                  </a:lnTo>
                  <a:lnTo>
                    <a:pt x="366" y="514"/>
                  </a:lnTo>
                  <a:lnTo>
                    <a:pt x="387" y="512"/>
                  </a:lnTo>
                  <a:lnTo>
                    <a:pt x="409" y="510"/>
                  </a:lnTo>
                  <a:lnTo>
                    <a:pt x="431" y="506"/>
                  </a:lnTo>
                  <a:lnTo>
                    <a:pt x="448" y="503"/>
                  </a:lnTo>
                  <a:lnTo>
                    <a:pt x="452" y="521"/>
                  </a:lnTo>
                  <a:lnTo>
                    <a:pt x="460" y="569"/>
                  </a:lnTo>
                  <a:lnTo>
                    <a:pt x="520" y="569"/>
                  </a:lnTo>
                  <a:lnTo>
                    <a:pt x="538" y="373"/>
                  </a:lnTo>
                  <a:lnTo>
                    <a:pt x="531" y="358"/>
                  </a:lnTo>
                  <a:lnTo>
                    <a:pt x="524" y="344"/>
                  </a:lnTo>
                  <a:lnTo>
                    <a:pt x="517" y="331"/>
                  </a:lnTo>
                  <a:lnTo>
                    <a:pt x="509" y="318"/>
                  </a:lnTo>
                  <a:lnTo>
                    <a:pt x="502" y="308"/>
                  </a:lnTo>
                  <a:lnTo>
                    <a:pt x="494" y="298"/>
                  </a:lnTo>
                  <a:lnTo>
                    <a:pt x="486" y="289"/>
                  </a:lnTo>
                  <a:lnTo>
                    <a:pt x="476" y="281"/>
                  </a:lnTo>
                  <a:lnTo>
                    <a:pt x="468" y="274"/>
                  </a:lnTo>
                  <a:lnTo>
                    <a:pt x="459" y="267"/>
                  </a:lnTo>
                  <a:lnTo>
                    <a:pt x="450" y="262"/>
                  </a:lnTo>
                  <a:lnTo>
                    <a:pt x="441" y="256"/>
                  </a:lnTo>
                  <a:lnTo>
                    <a:pt x="432" y="252"/>
                  </a:lnTo>
                  <a:lnTo>
                    <a:pt x="421" y="249"/>
                  </a:lnTo>
                  <a:lnTo>
                    <a:pt x="412" y="247"/>
                  </a:lnTo>
                  <a:lnTo>
                    <a:pt x="402" y="244"/>
                  </a:lnTo>
                  <a:lnTo>
                    <a:pt x="382" y="242"/>
                  </a:lnTo>
                  <a:lnTo>
                    <a:pt x="361" y="242"/>
                  </a:lnTo>
                  <a:lnTo>
                    <a:pt x="340" y="244"/>
                  </a:lnTo>
                  <a:lnTo>
                    <a:pt x="319" y="249"/>
                  </a:lnTo>
                  <a:lnTo>
                    <a:pt x="298" y="254"/>
                  </a:lnTo>
                  <a:lnTo>
                    <a:pt x="276" y="261"/>
                  </a:lnTo>
                  <a:lnTo>
                    <a:pt x="254" y="269"/>
                  </a:lnTo>
                  <a:lnTo>
                    <a:pt x="232" y="277"/>
                  </a:lnTo>
                  <a:lnTo>
                    <a:pt x="229" y="279"/>
                  </a:lnTo>
                  <a:lnTo>
                    <a:pt x="233" y="289"/>
                  </a:lnTo>
                  <a:lnTo>
                    <a:pt x="237" y="299"/>
                  </a:lnTo>
                  <a:lnTo>
                    <a:pt x="197" y="314"/>
                  </a:lnTo>
                  <a:lnTo>
                    <a:pt x="192" y="302"/>
                  </a:lnTo>
                  <a:lnTo>
                    <a:pt x="186" y="290"/>
                  </a:lnTo>
                  <a:lnTo>
                    <a:pt x="179" y="281"/>
                  </a:lnTo>
                  <a:lnTo>
                    <a:pt x="170" y="271"/>
                  </a:lnTo>
                  <a:lnTo>
                    <a:pt x="164" y="267"/>
                  </a:lnTo>
                  <a:lnTo>
                    <a:pt x="158" y="263"/>
                  </a:lnTo>
                  <a:lnTo>
                    <a:pt x="150" y="258"/>
                  </a:lnTo>
                  <a:lnTo>
                    <a:pt x="142" y="256"/>
                  </a:lnTo>
                  <a:lnTo>
                    <a:pt x="144" y="330"/>
                  </a:lnTo>
                  <a:lnTo>
                    <a:pt x="110" y="331"/>
                  </a:lnTo>
                  <a:close/>
                  <a:moveTo>
                    <a:pt x="270" y="264"/>
                  </a:moveTo>
                  <a:lnTo>
                    <a:pt x="270" y="296"/>
                  </a:lnTo>
                  <a:lnTo>
                    <a:pt x="416" y="296"/>
                  </a:lnTo>
                  <a:lnTo>
                    <a:pt x="416" y="264"/>
                  </a:lnTo>
                  <a:lnTo>
                    <a:pt x="270" y="264"/>
                  </a:lnTo>
                  <a:close/>
                  <a:moveTo>
                    <a:pt x="348" y="0"/>
                  </a:moveTo>
                  <a:lnTo>
                    <a:pt x="338" y="0"/>
                  </a:lnTo>
                  <a:lnTo>
                    <a:pt x="328" y="2"/>
                  </a:lnTo>
                  <a:lnTo>
                    <a:pt x="319" y="5"/>
                  </a:lnTo>
                  <a:lnTo>
                    <a:pt x="311" y="7"/>
                  </a:lnTo>
                  <a:lnTo>
                    <a:pt x="301" y="12"/>
                  </a:lnTo>
                  <a:lnTo>
                    <a:pt x="294" y="17"/>
                  </a:lnTo>
                  <a:lnTo>
                    <a:pt x="286" y="22"/>
                  </a:lnTo>
                  <a:lnTo>
                    <a:pt x="279" y="28"/>
                  </a:lnTo>
                  <a:lnTo>
                    <a:pt x="273" y="35"/>
                  </a:lnTo>
                  <a:lnTo>
                    <a:pt x="267" y="42"/>
                  </a:lnTo>
                  <a:lnTo>
                    <a:pt x="263" y="51"/>
                  </a:lnTo>
                  <a:lnTo>
                    <a:pt x="258" y="60"/>
                  </a:lnTo>
                  <a:lnTo>
                    <a:pt x="256" y="68"/>
                  </a:lnTo>
                  <a:lnTo>
                    <a:pt x="253" y="78"/>
                  </a:lnTo>
                  <a:lnTo>
                    <a:pt x="251" y="87"/>
                  </a:lnTo>
                  <a:lnTo>
                    <a:pt x="251" y="98"/>
                  </a:lnTo>
                  <a:lnTo>
                    <a:pt x="251" y="107"/>
                  </a:lnTo>
                  <a:lnTo>
                    <a:pt x="253" y="116"/>
                  </a:lnTo>
                  <a:lnTo>
                    <a:pt x="256" y="126"/>
                  </a:lnTo>
                  <a:lnTo>
                    <a:pt x="258" y="135"/>
                  </a:lnTo>
                  <a:lnTo>
                    <a:pt x="263" y="143"/>
                  </a:lnTo>
                  <a:lnTo>
                    <a:pt x="267" y="152"/>
                  </a:lnTo>
                  <a:lnTo>
                    <a:pt x="273" y="160"/>
                  </a:lnTo>
                  <a:lnTo>
                    <a:pt x="279" y="166"/>
                  </a:lnTo>
                  <a:lnTo>
                    <a:pt x="286" y="173"/>
                  </a:lnTo>
                  <a:lnTo>
                    <a:pt x="294" y="179"/>
                  </a:lnTo>
                  <a:lnTo>
                    <a:pt x="301" y="183"/>
                  </a:lnTo>
                  <a:lnTo>
                    <a:pt x="311" y="187"/>
                  </a:lnTo>
                  <a:lnTo>
                    <a:pt x="319" y="190"/>
                  </a:lnTo>
                  <a:lnTo>
                    <a:pt x="328" y="193"/>
                  </a:lnTo>
                  <a:lnTo>
                    <a:pt x="338" y="194"/>
                  </a:lnTo>
                  <a:lnTo>
                    <a:pt x="348" y="195"/>
                  </a:lnTo>
                  <a:lnTo>
                    <a:pt x="358" y="194"/>
                  </a:lnTo>
                  <a:lnTo>
                    <a:pt x="368" y="193"/>
                  </a:lnTo>
                  <a:lnTo>
                    <a:pt x="378" y="190"/>
                  </a:lnTo>
                  <a:lnTo>
                    <a:pt x="386" y="187"/>
                  </a:lnTo>
                  <a:lnTo>
                    <a:pt x="394" y="183"/>
                  </a:lnTo>
                  <a:lnTo>
                    <a:pt x="402" y="179"/>
                  </a:lnTo>
                  <a:lnTo>
                    <a:pt x="411" y="173"/>
                  </a:lnTo>
                  <a:lnTo>
                    <a:pt x="416" y="166"/>
                  </a:lnTo>
                  <a:lnTo>
                    <a:pt x="423" y="160"/>
                  </a:lnTo>
                  <a:lnTo>
                    <a:pt x="429" y="152"/>
                  </a:lnTo>
                  <a:lnTo>
                    <a:pt x="434" y="143"/>
                  </a:lnTo>
                  <a:lnTo>
                    <a:pt x="438" y="135"/>
                  </a:lnTo>
                  <a:lnTo>
                    <a:pt x="441" y="126"/>
                  </a:lnTo>
                  <a:lnTo>
                    <a:pt x="443" y="116"/>
                  </a:lnTo>
                  <a:lnTo>
                    <a:pt x="445" y="107"/>
                  </a:lnTo>
                  <a:lnTo>
                    <a:pt x="446" y="98"/>
                  </a:lnTo>
                  <a:lnTo>
                    <a:pt x="445" y="87"/>
                  </a:lnTo>
                  <a:lnTo>
                    <a:pt x="443" y="78"/>
                  </a:lnTo>
                  <a:lnTo>
                    <a:pt x="441" y="68"/>
                  </a:lnTo>
                  <a:lnTo>
                    <a:pt x="438" y="60"/>
                  </a:lnTo>
                  <a:lnTo>
                    <a:pt x="434" y="51"/>
                  </a:lnTo>
                  <a:lnTo>
                    <a:pt x="429" y="42"/>
                  </a:lnTo>
                  <a:lnTo>
                    <a:pt x="423" y="35"/>
                  </a:lnTo>
                  <a:lnTo>
                    <a:pt x="416" y="28"/>
                  </a:lnTo>
                  <a:lnTo>
                    <a:pt x="411" y="22"/>
                  </a:lnTo>
                  <a:lnTo>
                    <a:pt x="402" y="17"/>
                  </a:lnTo>
                  <a:lnTo>
                    <a:pt x="394" y="12"/>
                  </a:lnTo>
                  <a:lnTo>
                    <a:pt x="386" y="7"/>
                  </a:lnTo>
                  <a:lnTo>
                    <a:pt x="378" y="5"/>
                  </a:lnTo>
                  <a:lnTo>
                    <a:pt x="368" y="2"/>
                  </a:lnTo>
                  <a:lnTo>
                    <a:pt x="358" y="0"/>
                  </a:lnTo>
                  <a:lnTo>
                    <a:pt x="348" y="0"/>
                  </a:lnTo>
                  <a:lnTo>
                    <a:pt x="348" y="0"/>
                  </a:lnTo>
                  <a:close/>
                  <a:moveTo>
                    <a:pt x="145" y="343"/>
                  </a:moveTo>
                  <a:lnTo>
                    <a:pt x="139" y="344"/>
                  </a:lnTo>
                  <a:lnTo>
                    <a:pt x="134" y="345"/>
                  </a:lnTo>
                  <a:lnTo>
                    <a:pt x="129" y="348"/>
                  </a:lnTo>
                  <a:lnTo>
                    <a:pt x="125" y="351"/>
                  </a:lnTo>
                  <a:lnTo>
                    <a:pt x="122" y="356"/>
                  </a:lnTo>
                  <a:lnTo>
                    <a:pt x="119" y="360"/>
                  </a:lnTo>
                  <a:lnTo>
                    <a:pt x="117" y="365"/>
                  </a:lnTo>
                  <a:lnTo>
                    <a:pt x="117" y="371"/>
                  </a:lnTo>
                  <a:lnTo>
                    <a:pt x="117" y="377"/>
                  </a:lnTo>
                  <a:lnTo>
                    <a:pt x="119" y="382"/>
                  </a:lnTo>
                  <a:lnTo>
                    <a:pt x="122" y="386"/>
                  </a:lnTo>
                  <a:lnTo>
                    <a:pt x="125" y="391"/>
                  </a:lnTo>
                  <a:lnTo>
                    <a:pt x="129" y="395"/>
                  </a:lnTo>
                  <a:lnTo>
                    <a:pt x="134" y="397"/>
                  </a:lnTo>
                  <a:lnTo>
                    <a:pt x="139" y="398"/>
                  </a:lnTo>
                  <a:lnTo>
                    <a:pt x="145" y="399"/>
                  </a:lnTo>
                  <a:lnTo>
                    <a:pt x="150" y="398"/>
                  </a:lnTo>
                  <a:lnTo>
                    <a:pt x="156" y="397"/>
                  </a:lnTo>
                  <a:lnTo>
                    <a:pt x="161" y="395"/>
                  </a:lnTo>
                  <a:lnTo>
                    <a:pt x="164" y="391"/>
                  </a:lnTo>
                  <a:lnTo>
                    <a:pt x="168" y="386"/>
                  </a:lnTo>
                  <a:lnTo>
                    <a:pt x="170" y="382"/>
                  </a:lnTo>
                  <a:lnTo>
                    <a:pt x="172" y="377"/>
                  </a:lnTo>
                  <a:lnTo>
                    <a:pt x="172" y="371"/>
                  </a:lnTo>
                  <a:lnTo>
                    <a:pt x="172" y="365"/>
                  </a:lnTo>
                  <a:lnTo>
                    <a:pt x="170" y="360"/>
                  </a:lnTo>
                  <a:lnTo>
                    <a:pt x="168" y="356"/>
                  </a:lnTo>
                  <a:lnTo>
                    <a:pt x="164" y="351"/>
                  </a:lnTo>
                  <a:lnTo>
                    <a:pt x="161" y="348"/>
                  </a:lnTo>
                  <a:lnTo>
                    <a:pt x="156" y="345"/>
                  </a:lnTo>
                  <a:lnTo>
                    <a:pt x="150" y="344"/>
                  </a:lnTo>
                  <a:lnTo>
                    <a:pt x="145" y="343"/>
                  </a:lnTo>
                  <a:lnTo>
                    <a:pt x="145" y="343"/>
                  </a:lnTo>
                  <a:close/>
                  <a:moveTo>
                    <a:pt x="618" y="409"/>
                  </a:moveTo>
                  <a:lnTo>
                    <a:pt x="616" y="406"/>
                  </a:lnTo>
                  <a:lnTo>
                    <a:pt x="612" y="404"/>
                  </a:lnTo>
                  <a:lnTo>
                    <a:pt x="611" y="405"/>
                  </a:lnTo>
                  <a:lnTo>
                    <a:pt x="610" y="407"/>
                  </a:lnTo>
                  <a:lnTo>
                    <a:pt x="605" y="414"/>
                  </a:lnTo>
                  <a:lnTo>
                    <a:pt x="603" y="418"/>
                  </a:lnTo>
                  <a:lnTo>
                    <a:pt x="602" y="422"/>
                  </a:lnTo>
                  <a:lnTo>
                    <a:pt x="602" y="423"/>
                  </a:lnTo>
                  <a:lnTo>
                    <a:pt x="605" y="424"/>
                  </a:lnTo>
                  <a:lnTo>
                    <a:pt x="610" y="423"/>
                  </a:lnTo>
                  <a:lnTo>
                    <a:pt x="616" y="422"/>
                  </a:lnTo>
                  <a:lnTo>
                    <a:pt x="621" y="419"/>
                  </a:lnTo>
                  <a:lnTo>
                    <a:pt x="622" y="418"/>
                  </a:lnTo>
                  <a:lnTo>
                    <a:pt x="622" y="416"/>
                  </a:lnTo>
                  <a:lnTo>
                    <a:pt x="621" y="412"/>
                  </a:lnTo>
                  <a:lnTo>
                    <a:pt x="618" y="409"/>
                  </a:lnTo>
                  <a:lnTo>
                    <a:pt x="618" y="409"/>
                  </a:lnTo>
                  <a:close/>
                  <a:moveTo>
                    <a:pt x="20" y="323"/>
                  </a:moveTo>
                  <a:lnTo>
                    <a:pt x="38" y="318"/>
                  </a:lnTo>
                  <a:lnTo>
                    <a:pt x="58" y="312"/>
                  </a:lnTo>
                  <a:lnTo>
                    <a:pt x="80" y="304"/>
                  </a:lnTo>
                  <a:lnTo>
                    <a:pt x="101" y="296"/>
                  </a:lnTo>
                  <a:lnTo>
                    <a:pt x="98" y="230"/>
                  </a:lnTo>
                  <a:lnTo>
                    <a:pt x="98" y="206"/>
                  </a:lnTo>
                  <a:lnTo>
                    <a:pt x="123" y="208"/>
                  </a:lnTo>
                  <a:lnTo>
                    <a:pt x="135" y="210"/>
                  </a:lnTo>
                  <a:lnTo>
                    <a:pt x="145" y="213"/>
                  </a:lnTo>
                  <a:lnTo>
                    <a:pt x="156" y="216"/>
                  </a:lnTo>
                  <a:lnTo>
                    <a:pt x="166" y="220"/>
                  </a:lnTo>
                  <a:lnTo>
                    <a:pt x="175" y="224"/>
                  </a:lnTo>
                  <a:lnTo>
                    <a:pt x="183" y="229"/>
                  </a:lnTo>
                  <a:lnTo>
                    <a:pt x="191" y="234"/>
                  </a:lnTo>
                  <a:lnTo>
                    <a:pt x="198" y="240"/>
                  </a:lnTo>
                  <a:lnTo>
                    <a:pt x="203" y="244"/>
                  </a:lnTo>
                  <a:lnTo>
                    <a:pt x="206" y="248"/>
                  </a:lnTo>
                  <a:lnTo>
                    <a:pt x="212" y="245"/>
                  </a:lnTo>
                  <a:lnTo>
                    <a:pt x="218" y="243"/>
                  </a:lnTo>
                  <a:lnTo>
                    <a:pt x="244" y="234"/>
                  </a:lnTo>
                  <a:lnTo>
                    <a:pt x="269" y="224"/>
                  </a:lnTo>
                  <a:lnTo>
                    <a:pt x="293" y="216"/>
                  </a:lnTo>
                  <a:lnTo>
                    <a:pt x="319" y="210"/>
                  </a:lnTo>
                  <a:lnTo>
                    <a:pt x="342" y="206"/>
                  </a:lnTo>
                  <a:lnTo>
                    <a:pt x="367" y="203"/>
                  </a:lnTo>
                  <a:lnTo>
                    <a:pt x="379" y="203"/>
                  </a:lnTo>
                  <a:lnTo>
                    <a:pt x="391" y="203"/>
                  </a:lnTo>
                  <a:lnTo>
                    <a:pt x="402" y="204"/>
                  </a:lnTo>
                  <a:lnTo>
                    <a:pt x="414" y="207"/>
                  </a:lnTo>
                  <a:lnTo>
                    <a:pt x="426" y="209"/>
                  </a:lnTo>
                  <a:lnTo>
                    <a:pt x="438" y="213"/>
                  </a:lnTo>
                  <a:lnTo>
                    <a:pt x="448" y="216"/>
                  </a:lnTo>
                  <a:lnTo>
                    <a:pt x="460" y="222"/>
                  </a:lnTo>
                  <a:lnTo>
                    <a:pt x="470" y="227"/>
                  </a:lnTo>
                  <a:lnTo>
                    <a:pt x="481" y="234"/>
                  </a:lnTo>
                  <a:lnTo>
                    <a:pt x="492" y="242"/>
                  </a:lnTo>
                  <a:lnTo>
                    <a:pt x="501" y="250"/>
                  </a:lnTo>
                  <a:lnTo>
                    <a:pt x="511" y="261"/>
                  </a:lnTo>
                  <a:lnTo>
                    <a:pt x="521" y="271"/>
                  </a:lnTo>
                  <a:lnTo>
                    <a:pt x="530" y="283"/>
                  </a:lnTo>
                  <a:lnTo>
                    <a:pt x="540" y="296"/>
                  </a:lnTo>
                  <a:lnTo>
                    <a:pt x="548" y="310"/>
                  </a:lnTo>
                  <a:lnTo>
                    <a:pt x="557" y="326"/>
                  </a:lnTo>
                  <a:lnTo>
                    <a:pt x="565" y="343"/>
                  </a:lnTo>
                  <a:lnTo>
                    <a:pt x="574" y="360"/>
                  </a:lnTo>
                  <a:lnTo>
                    <a:pt x="589" y="365"/>
                  </a:lnTo>
                  <a:lnTo>
                    <a:pt x="605" y="371"/>
                  </a:lnTo>
                  <a:lnTo>
                    <a:pt x="623" y="351"/>
                  </a:lnTo>
                  <a:lnTo>
                    <a:pt x="631" y="343"/>
                  </a:lnTo>
                  <a:lnTo>
                    <a:pt x="650" y="362"/>
                  </a:lnTo>
                  <a:lnTo>
                    <a:pt x="644" y="369"/>
                  </a:lnTo>
                  <a:lnTo>
                    <a:pt x="630" y="384"/>
                  </a:lnTo>
                  <a:lnTo>
                    <a:pt x="635" y="387"/>
                  </a:lnTo>
                  <a:lnTo>
                    <a:pt x="638" y="391"/>
                  </a:lnTo>
                  <a:lnTo>
                    <a:pt x="644" y="399"/>
                  </a:lnTo>
                  <a:lnTo>
                    <a:pt x="648" y="406"/>
                  </a:lnTo>
                  <a:lnTo>
                    <a:pt x="649" y="412"/>
                  </a:lnTo>
                  <a:lnTo>
                    <a:pt x="649" y="419"/>
                  </a:lnTo>
                  <a:lnTo>
                    <a:pt x="648" y="425"/>
                  </a:lnTo>
                  <a:lnTo>
                    <a:pt x="645" y="430"/>
                  </a:lnTo>
                  <a:lnTo>
                    <a:pt x="642" y="436"/>
                  </a:lnTo>
                  <a:lnTo>
                    <a:pt x="637" y="439"/>
                  </a:lnTo>
                  <a:lnTo>
                    <a:pt x="632" y="444"/>
                  </a:lnTo>
                  <a:lnTo>
                    <a:pt x="627" y="446"/>
                  </a:lnTo>
                  <a:lnTo>
                    <a:pt x="619" y="449"/>
                  </a:lnTo>
                  <a:lnTo>
                    <a:pt x="612" y="450"/>
                  </a:lnTo>
                  <a:lnTo>
                    <a:pt x="605" y="450"/>
                  </a:lnTo>
                  <a:lnTo>
                    <a:pt x="600" y="449"/>
                  </a:lnTo>
                  <a:lnTo>
                    <a:pt x="592" y="447"/>
                  </a:lnTo>
                  <a:lnTo>
                    <a:pt x="587" y="444"/>
                  </a:lnTo>
                  <a:lnTo>
                    <a:pt x="583" y="440"/>
                  </a:lnTo>
                  <a:lnTo>
                    <a:pt x="580" y="436"/>
                  </a:lnTo>
                  <a:lnTo>
                    <a:pt x="577" y="430"/>
                  </a:lnTo>
                  <a:lnTo>
                    <a:pt x="576" y="424"/>
                  </a:lnTo>
                  <a:lnTo>
                    <a:pt x="576" y="417"/>
                  </a:lnTo>
                  <a:lnTo>
                    <a:pt x="578" y="410"/>
                  </a:lnTo>
                  <a:lnTo>
                    <a:pt x="582" y="402"/>
                  </a:lnTo>
                  <a:lnTo>
                    <a:pt x="588" y="392"/>
                  </a:lnTo>
                  <a:lnTo>
                    <a:pt x="581" y="390"/>
                  </a:lnTo>
                  <a:lnTo>
                    <a:pt x="574" y="389"/>
                  </a:lnTo>
                  <a:lnTo>
                    <a:pt x="554" y="589"/>
                  </a:lnTo>
                  <a:lnTo>
                    <a:pt x="553" y="606"/>
                  </a:lnTo>
                  <a:lnTo>
                    <a:pt x="536" y="606"/>
                  </a:lnTo>
                  <a:lnTo>
                    <a:pt x="445" y="606"/>
                  </a:lnTo>
                  <a:lnTo>
                    <a:pt x="429" y="606"/>
                  </a:lnTo>
                  <a:lnTo>
                    <a:pt x="427" y="591"/>
                  </a:lnTo>
                  <a:lnTo>
                    <a:pt x="419" y="545"/>
                  </a:lnTo>
                  <a:lnTo>
                    <a:pt x="401" y="548"/>
                  </a:lnTo>
                  <a:lnTo>
                    <a:pt x="382" y="549"/>
                  </a:lnTo>
                  <a:lnTo>
                    <a:pt x="364" y="551"/>
                  </a:lnTo>
                  <a:lnTo>
                    <a:pt x="344" y="552"/>
                  </a:lnTo>
                  <a:lnTo>
                    <a:pt x="324" y="551"/>
                  </a:lnTo>
                  <a:lnTo>
                    <a:pt x="304" y="549"/>
                  </a:lnTo>
                  <a:lnTo>
                    <a:pt x="284" y="548"/>
                  </a:lnTo>
                  <a:lnTo>
                    <a:pt x="263" y="545"/>
                  </a:lnTo>
                  <a:lnTo>
                    <a:pt x="251" y="589"/>
                  </a:lnTo>
                  <a:lnTo>
                    <a:pt x="247" y="602"/>
                  </a:lnTo>
                  <a:lnTo>
                    <a:pt x="233" y="602"/>
                  </a:lnTo>
                  <a:lnTo>
                    <a:pt x="166" y="602"/>
                  </a:lnTo>
                  <a:lnTo>
                    <a:pt x="155" y="602"/>
                  </a:lnTo>
                  <a:lnTo>
                    <a:pt x="149" y="592"/>
                  </a:lnTo>
                  <a:lnTo>
                    <a:pt x="122" y="528"/>
                  </a:lnTo>
                  <a:lnTo>
                    <a:pt x="7" y="424"/>
                  </a:lnTo>
                  <a:lnTo>
                    <a:pt x="0" y="418"/>
                  </a:lnTo>
                  <a:lnTo>
                    <a:pt x="0" y="410"/>
                  </a:lnTo>
                  <a:lnTo>
                    <a:pt x="4" y="339"/>
                  </a:lnTo>
                  <a:lnTo>
                    <a:pt x="6" y="325"/>
                  </a:lnTo>
                  <a:lnTo>
                    <a:pt x="20" y="3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CB775700-495C-42D5-82E3-50D70CB1611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125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/>
          <p:cNvGrpSpPr/>
          <p:nvPr/>
        </p:nvGrpSpPr>
        <p:grpSpPr>
          <a:xfrm>
            <a:off x="0" y="-227847"/>
            <a:ext cx="12142460" cy="1417520"/>
            <a:chOff x="0" y="-227847"/>
            <a:chExt cx="12142460" cy="1417520"/>
          </a:xfrm>
        </p:grpSpPr>
        <p:sp>
          <p:nvSpPr>
            <p:cNvPr id="61" name="文本框 6"/>
            <p:cNvSpPr txBox="1"/>
            <p:nvPr/>
          </p:nvSpPr>
          <p:spPr>
            <a:xfrm>
              <a:off x="1458717" y="310260"/>
              <a:ext cx="10138069" cy="7431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TW" altLang="en-US" sz="3200" b="1" dirty="0">
                  <a:solidFill>
                    <a:srgbClr val="50C8AE"/>
                  </a:solidFill>
                  <a:latin typeface="Arial"/>
                  <a:ea typeface="Microsoft YaHei"/>
                  <a:cs typeface="+mn-ea"/>
                  <a:sym typeface="+mn-lt"/>
                </a:rPr>
                <a:t>二、</a:t>
              </a:r>
              <a:r>
                <a:rPr lang="zh-TW" altLang="en-US" sz="3200" b="1" dirty="0">
                  <a:solidFill>
                    <a:srgbClr val="50C8AE"/>
                  </a:solidFill>
                  <a:latin typeface="Arial"/>
                  <a:ea typeface="Microsoft YaHei"/>
                  <a:cs typeface="+mn-ea"/>
                </a:rPr>
                <a:t>優秀學生培育專案</a:t>
              </a:r>
            </a:p>
          </p:txBody>
        </p:sp>
        <p:grpSp>
          <p:nvGrpSpPr>
            <p:cNvPr id="62" name="群組 61"/>
            <p:cNvGrpSpPr/>
            <p:nvPr/>
          </p:nvGrpSpPr>
          <p:grpSpPr>
            <a:xfrm>
              <a:off x="0" y="0"/>
              <a:ext cx="1506144" cy="1079924"/>
              <a:chOff x="0" y="0"/>
              <a:chExt cx="1506144" cy="1079924"/>
            </a:xfrm>
          </p:grpSpPr>
          <p:sp>
            <p:nvSpPr>
              <p:cNvPr id="70" name="任意多边形 9"/>
              <p:cNvSpPr/>
              <p:nvPr/>
            </p:nvSpPr>
            <p:spPr>
              <a:xfrm rot="10800000" flipH="1">
                <a:off x="358139" y="0"/>
                <a:ext cx="1148005" cy="989660"/>
              </a:xfrm>
              <a:custGeom>
                <a:avLst/>
                <a:gdLst>
                  <a:gd name="connsiteX0" fmla="*/ 2441304 w 2441304"/>
                  <a:gd name="connsiteY0" fmla="*/ 2104573 h 2104573"/>
                  <a:gd name="connsiteX1" fmla="*/ 0 w 2441304"/>
                  <a:gd name="connsiteY1" fmla="*/ 2104573 h 2104573"/>
                  <a:gd name="connsiteX2" fmla="*/ 1220652 w 2441304"/>
                  <a:gd name="connsiteY2" fmla="*/ 0 h 210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1304" h="2104573">
                    <a:moveTo>
                      <a:pt x="2441304" y="2104573"/>
                    </a:moveTo>
                    <a:lnTo>
                      <a:pt x="0" y="2104573"/>
                    </a:lnTo>
                    <a:lnTo>
                      <a:pt x="1220652" y="0"/>
                    </a:lnTo>
                    <a:close/>
                  </a:path>
                </a:pathLst>
              </a:custGeom>
              <a:solidFill>
                <a:srgbClr val="516D8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71" name="任意多边形 10"/>
              <p:cNvSpPr/>
              <p:nvPr/>
            </p:nvSpPr>
            <p:spPr>
              <a:xfrm rot="10800000" flipH="1">
                <a:off x="0" y="61686"/>
                <a:ext cx="946764" cy="1018238"/>
              </a:xfrm>
              <a:custGeom>
                <a:avLst/>
                <a:gdLst>
                  <a:gd name="connsiteX0" fmla="*/ 2013353 w 2013353"/>
                  <a:gd name="connsiteY0" fmla="*/ 2165347 h 2165347"/>
                  <a:gd name="connsiteX1" fmla="*/ 0 w 2013353"/>
                  <a:gd name="connsiteY1" fmla="*/ 2165347 h 2165347"/>
                  <a:gd name="connsiteX2" fmla="*/ 0 w 2013353"/>
                  <a:gd name="connsiteY2" fmla="*/ 1305951 h 2165347"/>
                  <a:gd name="connsiteX3" fmla="*/ 757452 w 2013353"/>
                  <a:gd name="connsiteY3" fmla="*/ 0 h 216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3353" h="2165347">
                    <a:moveTo>
                      <a:pt x="2013353" y="2165347"/>
                    </a:moveTo>
                    <a:lnTo>
                      <a:pt x="0" y="2165347"/>
                    </a:lnTo>
                    <a:lnTo>
                      <a:pt x="0" y="1305951"/>
                    </a:lnTo>
                    <a:lnTo>
                      <a:pt x="757452" y="0"/>
                    </a:lnTo>
                    <a:close/>
                  </a:path>
                </a:pathLst>
              </a:custGeom>
              <a:solidFill>
                <a:srgbClr val="0CB69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72" name="等腰三角形 71"/>
              <p:cNvSpPr/>
              <p:nvPr/>
            </p:nvSpPr>
            <p:spPr>
              <a:xfrm rot="10800000" flipH="1">
                <a:off x="188323" y="235920"/>
                <a:ext cx="666175" cy="574289"/>
              </a:xfrm>
              <a:prstGeom prst="triangle">
                <a:avLst/>
              </a:prstGeom>
              <a:solidFill>
                <a:srgbClr val="EED66F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13327512">
              <a:off x="10283858" y="-227847"/>
              <a:ext cx="1858602" cy="1417520"/>
              <a:chOff x="285239" y="913594"/>
              <a:chExt cx="1858602" cy="1417520"/>
            </a:xfrm>
          </p:grpSpPr>
          <p:sp>
            <p:nvSpPr>
              <p:cNvPr id="64" name="等腰三角形 63"/>
              <p:cNvSpPr/>
              <p:nvPr/>
            </p:nvSpPr>
            <p:spPr>
              <a:xfrm rot="10800000" flipH="1">
                <a:off x="1347428" y="1328919"/>
                <a:ext cx="311284" cy="268348"/>
              </a:xfrm>
              <a:prstGeom prst="triangle">
                <a:avLst/>
              </a:prstGeom>
              <a:solidFill>
                <a:srgbClr val="EED66F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65" name="等腰三角形 64"/>
              <p:cNvSpPr/>
              <p:nvPr/>
            </p:nvSpPr>
            <p:spPr>
              <a:xfrm rot="10800000" flipH="1">
                <a:off x="285239" y="1692585"/>
                <a:ext cx="108390" cy="93440"/>
              </a:xfrm>
              <a:prstGeom prst="triangle">
                <a:avLst/>
              </a:prstGeom>
              <a:solidFill>
                <a:srgbClr val="0CB69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66" name="等腰三角形 65"/>
              <p:cNvSpPr/>
              <p:nvPr/>
            </p:nvSpPr>
            <p:spPr>
              <a:xfrm rot="10800000" flipH="1">
                <a:off x="898359" y="2237674"/>
                <a:ext cx="108390" cy="93440"/>
              </a:xfrm>
              <a:prstGeom prst="triangle">
                <a:avLst/>
              </a:prstGeom>
              <a:solidFill>
                <a:srgbClr val="0CB69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67" name="等腰三角形 66"/>
              <p:cNvSpPr/>
              <p:nvPr/>
            </p:nvSpPr>
            <p:spPr>
              <a:xfrm rot="10800000" flipH="1">
                <a:off x="937405" y="1794408"/>
                <a:ext cx="108390" cy="93440"/>
              </a:xfrm>
              <a:prstGeom prst="triangle">
                <a:avLst/>
              </a:prstGeom>
              <a:solidFill>
                <a:srgbClr val="0CB69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68" name="等腰三角形 67"/>
              <p:cNvSpPr/>
              <p:nvPr/>
            </p:nvSpPr>
            <p:spPr>
              <a:xfrm rot="10800000" flipH="1">
                <a:off x="550639" y="1909023"/>
                <a:ext cx="188736" cy="162703"/>
              </a:xfrm>
              <a:prstGeom prst="triangle">
                <a:avLst/>
              </a:prstGeom>
              <a:solidFill>
                <a:srgbClr val="516D8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10800000" flipH="1">
                <a:off x="2035451" y="913594"/>
                <a:ext cx="108390" cy="93440"/>
              </a:xfrm>
              <a:prstGeom prst="triangle">
                <a:avLst/>
              </a:prstGeom>
              <a:solidFill>
                <a:srgbClr val="0CB69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78436309-0B48-4C4C-B1EC-9ADB6A8E379B}"/>
              </a:ext>
            </a:extLst>
          </p:cNvPr>
          <p:cNvSpPr/>
          <p:nvPr/>
        </p:nvSpPr>
        <p:spPr>
          <a:xfrm>
            <a:off x="1690652" y="1174298"/>
            <a:ext cx="34049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近四年</a:t>
            </a:r>
            <a:r>
              <a:rPr lang="zh-TW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前二志願</a:t>
            </a:r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選擇</a:t>
            </a:r>
            <a:endParaRPr lang="en-US" altLang="zh-TW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457189">
              <a:defRPr/>
            </a:pPr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就讀高科大的新生每</a:t>
            </a:r>
            <a:endParaRPr lang="en-US" altLang="zh-TW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457189">
              <a:defRPr/>
            </a:pPr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年平均約有</a:t>
            </a:r>
            <a:r>
              <a:rPr lang="en-US" altLang="zh-TW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127</a:t>
            </a:r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endParaRPr lang="en-US" altLang="zh-TW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DB13D07-4DDA-4F28-8A44-65BB5E6BC723}"/>
              </a:ext>
            </a:extLst>
          </p:cNvPr>
          <p:cNvGrpSpPr>
            <a:grpSpLocks noChangeAspect="1"/>
          </p:cNvGrpSpPr>
          <p:nvPr/>
        </p:nvGrpSpPr>
        <p:grpSpPr>
          <a:xfrm>
            <a:off x="116252" y="2632613"/>
            <a:ext cx="7427698" cy="3749922"/>
            <a:chOff x="2980178" y="1403241"/>
            <a:chExt cx="9296870" cy="4150141"/>
          </a:xfrm>
        </p:grpSpPr>
        <p:sp>
          <p:nvSpPr>
            <p:cNvPr id="23" name="Freeform: Shape 539">
              <a:extLst>
                <a:ext uri="{FF2B5EF4-FFF2-40B4-BE49-F238E27FC236}">
                  <a16:creationId xmlns:a16="http://schemas.microsoft.com/office/drawing/2014/main" id="{AFF944D7-765A-4323-9B05-61DBE4483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699" y="1933388"/>
              <a:ext cx="2959419" cy="2829225"/>
            </a:xfrm>
            <a:custGeom>
              <a:avLst/>
              <a:gdLst>
                <a:gd name="T0" fmla="*/ 648 w 648"/>
                <a:gd name="T1" fmla="*/ 1082 h 1082"/>
                <a:gd name="T2" fmla="*/ 0 w 648"/>
                <a:gd name="T3" fmla="*/ 1082 h 1082"/>
                <a:gd name="T4" fmla="*/ 140 w 648"/>
                <a:gd name="T5" fmla="*/ 919 h 1082"/>
                <a:gd name="T6" fmla="*/ 324 w 648"/>
                <a:gd name="T7" fmla="*/ 0 h 1082"/>
                <a:gd name="T8" fmla="*/ 508 w 648"/>
                <a:gd name="T9" fmla="*/ 919 h 1082"/>
                <a:gd name="T10" fmla="*/ 648 w 648"/>
                <a:gd name="T11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8" h="1082">
                  <a:moveTo>
                    <a:pt x="648" y="1082"/>
                  </a:moveTo>
                  <a:cubicBezTo>
                    <a:pt x="0" y="1082"/>
                    <a:pt x="0" y="1082"/>
                    <a:pt x="0" y="1082"/>
                  </a:cubicBezTo>
                  <a:cubicBezTo>
                    <a:pt x="4" y="1082"/>
                    <a:pt x="98" y="1080"/>
                    <a:pt x="140" y="919"/>
                  </a:cubicBezTo>
                  <a:cubicBezTo>
                    <a:pt x="182" y="755"/>
                    <a:pt x="223" y="0"/>
                    <a:pt x="324" y="0"/>
                  </a:cubicBezTo>
                  <a:cubicBezTo>
                    <a:pt x="425" y="0"/>
                    <a:pt x="466" y="755"/>
                    <a:pt x="508" y="919"/>
                  </a:cubicBezTo>
                  <a:cubicBezTo>
                    <a:pt x="550" y="1080"/>
                    <a:pt x="644" y="1082"/>
                    <a:pt x="648" y="1082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914377">
                <a:defRPr/>
              </a:pPr>
              <a:endParaRPr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: Shape 545">
              <a:extLst>
                <a:ext uri="{FF2B5EF4-FFF2-40B4-BE49-F238E27FC236}">
                  <a16:creationId xmlns:a16="http://schemas.microsoft.com/office/drawing/2014/main" id="{DCD744CB-2428-4AD0-89A3-A12A20136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0178" y="3582335"/>
              <a:ext cx="2959419" cy="1192134"/>
            </a:xfrm>
            <a:custGeom>
              <a:avLst/>
              <a:gdLst>
                <a:gd name="T0" fmla="*/ 648 w 648"/>
                <a:gd name="T1" fmla="*/ 1082 h 1082"/>
                <a:gd name="T2" fmla="*/ 0 w 648"/>
                <a:gd name="T3" fmla="*/ 1082 h 1082"/>
                <a:gd name="T4" fmla="*/ 140 w 648"/>
                <a:gd name="T5" fmla="*/ 919 h 1082"/>
                <a:gd name="T6" fmla="*/ 324 w 648"/>
                <a:gd name="T7" fmla="*/ 0 h 1082"/>
                <a:gd name="T8" fmla="*/ 508 w 648"/>
                <a:gd name="T9" fmla="*/ 919 h 1082"/>
                <a:gd name="T10" fmla="*/ 648 w 648"/>
                <a:gd name="T11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8" h="1082">
                  <a:moveTo>
                    <a:pt x="648" y="1082"/>
                  </a:moveTo>
                  <a:cubicBezTo>
                    <a:pt x="0" y="1082"/>
                    <a:pt x="0" y="1082"/>
                    <a:pt x="0" y="1082"/>
                  </a:cubicBezTo>
                  <a:cubicBezTo>
                    <a:pt x="4" y="1082"/>
                    <a:pt x="98" y="1080"/>
                    <a:pt x="140" y="919"/>
                  </a:cubicBezTo>
                  <a:cubicBezTo>
                    <a:pt x="182" y="755"/>
                    <a:pt x="223" y="0"/>
                    <a:pt x="324" y="0"/>
                  </a:cubicBezTo>
                  <a:cubicBezTo>
                    <a:pt x="425" y="0"/>
                    <a:pt x="466" y="755"/>
                    <a:pt x="508" y="919"/>
                  </a:cubicBezTo>
                  <a:cubicBezTo>
                    <a:pt x="550" y="1080"/>
                    <a:pt x="644" y="1082"/>
                    <a:pt x="648" y="1082"/>
                  </a:cubicBezTo>
                  <a:close/>
                </a:path>
              </a:pathLst>
            </a:custGeom>
            <a:solidFill>
              <a:srgbClr val="000000">
                <a:lumMod val="75000"/>
                <a:lumOff val="25000"/>
                <a:alpha val="30000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914377">
                <a:defRPr/>
              </a:pPr>
              <a:endParaRPr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: Shape 547">
              <a:extLst>
                <a:ext uri="{FF2B5EF4-FFF2-40B4-BE49-F238E27FC236}">
                  <a16:creationId xmlns:a16="http://schemas.microsoft.com/office/drawing/2014/main" id="{37A0AE26-2D64-4E69-89D5-500F197B4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583" y="3260473"/>
              <a:ext cx="2959419" cy="1502141"/>
            </a:xfrm>
            <a:custGeom>
              <a:avLst/>
              <a:gdLst>
                <a:gd name="T0" fmla="*/ 648 w 648"/>
                <a:gd name="T1" fmla="*/ 1082 h 1082"/>
                <a:gd name="T2" fmla="*/ 0 w 648"/>
                <a:gd name="T3" fmla="*/ 1082 h 1082"/>
                <a:gd name="T4" fmla="*/ 140 w 648"/>
                <a:gd name="T5" fmla="*/ 919 h 1082"/>
                <a:gd name="T6" fmla="*/ 324 w 648"/>
                <a:gd name="T7" fmla="*/ 0 h 1082"/>
                <a:gd name="T8" fmla="*/ 508 w 648"/>
                <a:gd name="T9" fmla="*/ 919 h 1082"/>
                <a:gd name="T10" fmla="*/ 648 w 648"/>
                <a:gd name="T11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8" h="1082">
                  <a:moveTo>
                    <a:pt x="648" y="1082"/>
                  </a:moveTo>
                  <a:cubicBezTo>
                    <a:pt x="0" y="1082"/>
                    <a:pt x="0" y="1082"/>
                    <a:pt x="0" y="1082"/>
                  </a:cubicBezTo>
                  <a:cubicBezTo>
                    <a:pt x="4" y="1082"/>
                    <a:pt x="98" y="1080"/>
                    <a:pt x="140" y="919"/>
                  </a:cubicBezTo>
                  <a:cubicBezTo>
                    <a:pt x="182" y="755"/>
                    <a:pt x="223" y="0"/>
                    <a:pt x="324" y="0"/>
                  </a:cubicBezTo>
                  <a:cubicBezTo>
                    <a:pt x="425" y="0"/>
                    <a:pt x="466" y="755"/>
                    <a:pt x="508" y="919"/>
                  </a:cubicBezTo>
                  <a:cubicBezTo>
                    <a:pt x="550" y="1080"/>
                    <a:pt x="644" y="1082"/>
                    <a:pt x="648" y="1082"/>
                  </a:cubicBezTo>
                  <a:close/>
                </a:path>
              </a:pathLst>
            </a:custGeom>
            <a:solidFill>
              <a:srgbClr val="587B9A">
                <a:alpha val="60000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914377">
                <a:defRPr/>
              </a:pPr>
              <a:endParaRPr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" name="Straight Connector 566">
              <a:extLst>
                <a:ext uri="{FF2B5EF4-FFF2-40B4-BE49-F238E27FC236}">
                  <a16:creationId xmlns:a16="http://schemas.microsoft.com/office/drawing/2014/main" id="{BD812BE3-E20A-4183-8FC0-9F7593A351EF}"/>
                </a:ext>
              </a:extLst>
            </p:cNvPr>
            <p:cNvCxnSpPr/>
            <p:nvPr/>
          </p:nvCxnSpPr>
          <p:spPr>
            <a:xfrm flipV="1">
              <a:off x="4459887" y="4898441"/>
              <a:ext cx="0" cy="250075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75000"/>
                </a:srgbClr>
              </a:solidFill>
              <a:prstDash val="sysDash"/>
              <a:miter lim="800000"/>
              <a:headEnd type="oval" w="sm" len="sm"/>
              <a:tailEnd type="oval" w="sm" len="sm"/>
            </a:ln>
            <a:effectLst/>
          </p:spPr>
        </p:cxnSp>
        <p:cxnSp>
          <p:nvCxnSpPr>
            <p:cNvPr id="27" name="Straight Connector 572">
              <a:extLst>
                <a:ext uri="{FF2B5EF4-FFF2-40B4-BE49-F238E27FC236}">
                  <a16:creationId xmlns:a16="http://schemas.microsoft.com/office/drawing/2014/main" id="{562AEB01-D979-439D-AE05-A10DA99E15F2}"/>
                </a:ext>
              </a:extLst>
            </p:cNvPr>
            <p:cNvCxnSpPr/>
            <p:nvPr/>
          </p:nvCxnSpPr>
          <p:spPr>
            <a:xfrm flipV="1">
              <a:off x="6399292" y="4880075"/>
              <a:ext cx="0" cy="250075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75000"/>
                </a:srgbClr>
              </a:solidFill>
              <a:prstDash val="sysDash"/>
              <a:miter lim="800000"/>
              <a:headEnd type="oval" w="sm" len="sm"/>
              <a:tailEnd type="oval" w="sm" len="sm"/>
            </a:ln>
            <a:effectLst/>
          </p:spPr>
        </p:cxnSp>
        <p:sp>
          <p:nvSpPr>
            <p:cNvPr id="28" name="TextBox 577">
              <a:extLst>
                <a:ext uri="{FF2B5EF4-FFF2-40B4-BE49-F238E27FC236}">
                  <a16:creationId xmlns:a16="http://schemas.microsoft.com/office/drawing/2014/main" id="{82CA10F7-C88E-4E53-9158-0CAE42A81B07}"/>
                </a:ext>
              </a:extLst>
            </p:cNvPr>
            <p:cNvSpPr txBox="1"/>
            <p:nvPr/>
          </p:nvSpPr>
          <p:spPr>
            <a:xfrm>
              <a:off x="7955027" y="5212925"/>
              <a:ext cx="950918" cy="34045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 lvl="0">
                <a:defRPr sz="4800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defTabSz="914377">
                <a:defRPr/>
              </a:pPr>
              <a:r>
                <a:rPr lang="en-US" altLang="zh-TW" sz="1600" dirty="0">
                  <a:solidFill>
                    <a:srgbClr val="00B0F0"/>
                  </a:solidFill>
                </a:rPr>
                <a:t>109</a:t>
              </a:r>
              <a:r>
                <a:rPr lang="zh-TW" altLang="en-US" sz="1600" dirty="0">
                  <a:solidFill>
                    <a:srgbClr val="00B0F0"/>
                  </a:solidFill>
                </a:rPr>
                <a:t>學年度</a:t>
              </a:r>
              <a:endParaRPr lang="en-US" altLang="ko-KR" sz="1600" dirty="0">
                <a:solidFill>
                  <a:srgbClr val="00B0F0"/>
                </a:solidFill>
              </a:endParaRPr>
            </a:p>
          </p:txBody>
        </p:sp>
        <p:cxnSp>
          <p:nvCxnSpPr>
            <p:cNvPr id="29" name="Straight Connector 578">
              <a:extLst>
                <a:ext uri="{FF2B5EF4-FFF2-40B4-BE49-F238E27FC236}">
                  <a16:creationId xmlns:a16="http://schemas.microsoft.com/office/drawing/2014/main" id="{7F150E61-7EFB-4889-A24C-43877B98F303}"/>
                </a:ext>
              </a:extLst>
            </p:cNvPr>
            <p:cNvCxnSpPr/>
            <p:nvPr/>
          </p:nvCxnSpPr>
          <p:spPr>
            <a:xfrm flipV="1">
              <a:off x="8568769" y="4880076"/>
              <a:ext cx="0" cy="250075"/>
            </a:xfrm>
            <a:prstGeom prst="line">
              <a:avLst/>
            </a:prstGeom>
            <a:noFill/>
            <a:ln w="6350" cap="flat" cmpd="sng" algn="ctr">
              <a:solidFill>
                <a:srgbClr val="00B0F0"/>
              </a:solidFill>
              <a:prstDash val="sysDash"/>
              <a:miter lim="800000"/>
              <a:headEnd type="oval" w="sm" len="sm"/>
              <a:tailEnd type="oval" w="sm" len="sm"/>
            </a:ln>
            <a:effectLst/>
          </p:spPr>
        </p:cxnSp>
        <p:sp>
          <p:nvSpPr>
            <p:cNvPr id="30" name="TextBox 580">
              <a:extLst>
                <a:ext uri="{FF2B5EF4-FFF2-40B4-BE49-F238E27FC236}">
                  <a16:creationId xmlns:a16="http://schemas.microsoft.com/office/drawing/2014/main" id="{FDBDC625-2E38-477F-B125-C1DF372BA1B7}"/>
                </a:ext>
              </a:extLst>
            </p:cNvPr>
            <p:cNvSpPr txBox="1"/>
            <p:nvPr/>
          </p:nvSpPr>
          <p:spPr>
            <a:xfrm>
              <a:off x="7988314" y="1403241"/>
              <a:ext cx="1306689" cy="88047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defTabSz="457189">
                <a:defRPr/>
              </a:pPr>
              <a:r>
                <a:rPr lang="en-US" altLang="zh-TW" sz="24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新細明體" panose="02020500000000000000" pitchFamily="18" charset="-120"/>
                </a:rPr>
                <a:t>189</a:t>
              </a:r>
              <a:r>
                <a:rPr lang="zh-TW" altLang="en-US" sz="24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新細明體" panose="02020500000000000000" pitchFamily="18" charset="-120"/>
                </a:rPr>
                <a:t>人</a:t>
              </a:r>
              <a:endParaRPr lang="zh-CN" altLang="en-US" sz="2400" b="1" dirty="0">
                <a:solidFill>
                  <a:srgbClr val="00B0F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1" name="TextBox 574">
              <a:extLst>
                <a:ext uri="{FF2B5EF4-FFF2-40B4-BE49-F238E27FC236}">
                  <a16:creationId xmlns:a16="http://schemas.microsoft.com/office/drawing/2014/main" id="{A92D5AA4-910B-4AF7-80CC-20F117D5A47F}"/>
                </a:ext>
              </a:extLst>
            </p:cNvPr>
            <p:cNvSpPr txBox="1"/>
            <p:nvPr/>
          </p:nvSpPr>
          <p:spPr>
            <a:xfrm>
              <a:off x="5729421" y="5176011"/>
              <a:ext cx="950918" cy="34045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defTabSz="914377">
                <a:defRPr/>
              </a:pPr>
              <a:r>
                <a:rPr lang="en-US" altLang="zh-CN" sz="1500" dirty="0">
                  <a:solidFill>
                    <a:srgbClr val="587B9A"/>
                  </a:solidFill>
                </a:rPr>
                <a:t>10</a:t>
              </a:r>
              <a:r>
                <a:rPr lang="en-US" altLang="zh-TW" sz="1500" dirty="0">
                  <a:solidFill>
                    <a:srgbClr val="587B9A"/>
                  </a:solidFill>
                </a:rPr>
                <a:t>8</a:t>
              </a:r>
              <a:r>
                <a:rPr lang="zh-CN" altLang="en-US" sz="1500" dirty="0">
                  <a:solidFill>
                    <a:srgbClr val="587B9A"/>
                  </a:solidFill>
                </a:rPr>
                <a:t>學年度</a:t>
              </a:r>
            </a:p>
          </p:txBody>
        </p:sp>
        <p:sp>
          <p:nvSpPr>
            <p:cNvPr id="32" name="TextBox 574">
              <a:extLst>
                <a:ext uri="{FF2B5EF4-FFF2-40B4-BE49-F238E27FC236}">
                  <a16:creationId xmlns:a16="http://schemas.microsoft.com/office/drawing/2014/main" id="{2D5B430B-7549-45B7-9EFB-A8B95021BE22}"/>
                </a:ext>
              </a:extLst>
            </p:cNvPr>
            <p:cNvSpPr txBox="1"/>
            <p:nvPr/>
          </p:nvSpPr>
          <p:spPr>
            <a:xfrm>
              <a:off x="3752857" y="5189521"/>
              <a:ext cx="533661" cy="34045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defRPr sz="160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defTabSz="914377">
                <a:defRPr/>
              </a:pPr>
              <a:r>
                <a:rPr lang="en-US" altLang="zh-TW" sz="1500" b="1" dirty="0">
                  <a:solidFill>
                    <a:srgbClr val="808080"/>
                  </a:solidFill>
                </a:rPr>
                <a:t>107</a:t>
              </a:r>
              <a:r>
                <a:rPr lang="zh-TW" altLang="en-US" sz="1500" b="1" dirty="0">
                  <a:solidFill>
                    <a:srgbClr val="808080"/>
                  </a:solidFill>
                </a:rPr>
                <a:t>學年度</a:t>
              </a:r>
              <a:endParaRPr lang="zh-CN" altLang="en-US" sz="1500" b="1" dirty="0">
                <a:solidFill>
                  <a:srgbClr val="808080"/>
                </a:solidFill>
              </a:endParaRPr>
            </a:p>
          </p:txBody>
        </p:sp>
        <p:cxnSp>
          <p:nvCxnSpPr>
            <p:cNvPr id="34" name="直接连接符 2">
              <a:extLst>
                <a:ext uri="{FF2B5EF4-FFF2-40B4-BE49-F238E27FC236}">
                  <a16:creationId xmlns:a16="http://schemas.microsoft.com/office/drawing/2014/main" id="{90384362-89BE-45D1-9316-D22634A9B676}"/>
                </a:ext>
              </a:extLst>
            </p:cNvPr>
            <p:cNvCxnSpPr/>
            <p:nvPr/>
          </p:nvCxnSpPr>
          <p:spPr>
            <a:xfrm>
              <a:off x="3088442" y="4762615"/>
              <a:ext cx="9188606" cy="1"/>
            </a:xfrm>
            <a:prstGeom prst="line">
              <a:avLst/>
            </a:prstGeom>
            <a:noFill/>
            <a:ln w="6350" cap="flat" cmpd="sng" algn="ctr">
              <a:solidFill>
                <a:srgbClr val="354A5D"/>
              </a:solidFill>
              <a:prstDash val="solid"/>
              <a:miter lim="800000"/>
            </a:ln>
            <a:effectLst/>
          </p:spPr>
        </p:cxnSp>
        <p:sp>
          <p:nvSpPr>
            <p:cNvPr id="35" name="TextBox 580">
              <a:extLst>
                <a:ext uri="{FF2B5EF4-FFF2-40B4-BE49-F238E27FC236}">
                  <a16:creationId xmlns:a16="http://schemas.microsoft.com/office/drawing/2014/main" id="{E7947F5C-98DB-4391-83EA-7E2A513B4B06}"/>
                </a:ext>
              </a:extLst>
            </p:cNvPr>
            <p:cNvSpPr txBox="1"/>
            <p:nvPr/>
          </p:nvSpPr>
          <p:spPr>
            <a:xfrm>
              <a:off x="5888665" y="2743720"/>
              <a:ext cx="1306689" cy="88047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defTabSz="457189">
                <a:defRPr/>
              </a:pPr>
              <a:r>
                <a:rPr lang="en-US" altLang="zh-TW" sz="2000" b="1" dirty="0">
                  <a:solidFill>
                    <a:srgbClr val="587B9A"/>
                  </a:solidFill>
                  <a:latin typeface="微软雅黑" panose="020B0503020204020204" pitchFamily="34" charset="-122"/>
                  <a:ea typeface="新細明體" panose="02020500000000000000" pitchFamily="18" charset="-120"/>
                </a:rPr>
                <a:t>106</a:t>
              </a:r>
              <a:r>
                <a:rPr lang="zh-TW" altLang="en-US" sz="2000" b="1" dirty="0">
                  <a:solidFill>
                    <a:srgbClr val="587B9A"/>
                  </a:solidFill>
                  <a:latin typeface="微软雅黑" panose="020B0503020204020204" pitchFamily="34" charset="-122"/>
                  <a:ea typeface="新細明體" panose="02020500000000000000" pitchFamily="18" charset="-120"/>
                </a:rPr>
                <a:t>人</a:t>
              </a:r>
              <a:endParaRPr lang="zh-CN" altLang="en-US" sz="2000" b="1" dirty="0">
                <a:solidFill>
                  <a:srgbClr val="587B9A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6" name="TextBox 580">
              <a:extLst>
                <a:ext uri="{FF2B5EF4-FFF2-40B4-BE49-F238E27FC236}">
                  <a16:creationId xmlns:a16="http://schemas.microsoft.com/office/drawing/2014/main" id="{C8792039-C23B-4EED-8353-CE740DD6D0A1}"/>
                </a:ext>
              </a:extLst>
            </p:cNvPr>
            <p:cNvSpPr txBox="1"/>
            <p:nvPr/>
          </p:nvSpPr>
          <p:spPr>
            <a:xfrm>
              <a:off x="4122280" y="3157094"/>
              <a:ext cx="1306689" cy="880474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defTabSz="457189">
                <a:defRPr/>
              </a:pPr>
              <a:r>
                <a:rPr lang="en-US" altLang="zh-TW" sz="2000" b="1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anose="020B0503020204020204" pitchFamily="34" charset="-122"/>
                  <a:ea typeface="新細明體" panose="02020500000000000000" pitchFamily="18" charset="-120"/>
                </a:rPr>
                <a:t>95</a:t>
              </a:r>
              <a:r>
                <a:rPr lang="zh-TW" altLang="en-US" sz="2000" b="1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anose="020B0503020204020204" pitchFamily="34" charset="-122"/>
                  <a:ea typeface="新細明體" panose="02020500000000000000" pitchFamily="18" charset="-120"/>
                </a:rPr>
                <a:t>人</a:t>
              </a:r>
              <a:endParaRPr lang="zh-CN" altLang="en-US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aphicFrame>
        <p:nvGraphicFramePr>
          <p:cNvPr id="38" name="表格 37">
            <a:extLst>
              <a:ext uri="{FF2B5EF4-FFF2-40B4-BE49-F238E27FC236}">
                <a16:creationId xmlns:a16="http://schemas.microsoft.com/office/drawing/2014/main" id="{E07D2C7E-4613-42EC-AF72-9A9AF987A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993730"/>
              </p:ext>
            </p:extLst>
          </p:nvPr>
        </p:nvGraphicFramePr>
        <p:xfrm>
          <a:off x="7262040" y="1984866"/>
          <a:ext cx="4517961" cy="2437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516">
                  <a:extLst>
                    <a:ext uri="{9D8B030D-6E8A-4147-A177-3AD203B41FA5}">
                      <a16:colId xmlns:a16="http://schemas.microsoft.com/office/drawing/2014/main" val="984650563"/>
                    </a:ext>
                  </a:extLst>
                </a:gridCol>
                <a:gridCol w="1204881">
                  <a:extLst>
                    <a:ext uri="{9D8B030D-6E8A-4147-A177-3AD203B41FA5}">
                      <a16:colId xmlns:a16="http://schemas.microsoft.com/office/drawing/2014/main" val="542170778"/>
                    </a:ext>
                  </a:extLst>
                </a:gridCol>
                <a:gridCol w="1760564">
                  <a:extLst>
                    <a:ext uri="{9D8B030D-6E8A-4147-A177-3AD203B41FA5}">
                      <a16:colId xmlns:a16="http://schemas.microsoft.com/office/drawing/2014/main" val="3724537253"/>
                    </a:ext>
                  </a:extLst>
                </a:gridCol>
              </a:tblGrid>
              <a:tr h="27800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HK" sz="2000" kern="2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0C8A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HK" sz="2000" kern="2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奬勵人次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0C8A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HK" sz="2000" kern="2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奬勵金額</a:t>
                      </a:r>
                      <a:r>
                        <a:rPr lang="en-US" sz="2000" kern="2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HK" sz="2000" kern="2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元</a:t>
                      </a:r>
                      <a:r>
                        <a:rPr lang="en-US" sz="2000" kern="2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0C8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405556"/>
                  </a:ext>
                </a:extLst>
              </a:tr>
              <a:tr h="53329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2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107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0C8A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95</a:t>
                      </a:r>
                      <a:endParaRPr lang="zh-TW" sz="20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4,750,000</a:t>
                      </a:r>
                      <a:endParaRPr lang="zh-TW" sz="20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183717"/>
                  </a:ext>
                </a:extLst>
              </a:tr>
              <a:tr h="53329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2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108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0C8A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106</a:t>
                      </a:r>
                      <a:endParaRPr lang="zh-TW" sz="20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5,300,000</a:t>
                      </a:r>
                      <a:endParaRPr lang="zh-TW" sz="20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658598"/>
                  </a:ext>
                </a:extLst>
              </a:tr>
              <a:tr h="53329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109</a:t>
                      </a:r>
                    </a:p>
                  </a:txBody>
                  <a:tcPr marL="68580" marR="68580" marT="0" marB="0" anchor="ctr">
                    <a:solidFill>
                      <a:srgbClr val="50C8A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189</a:t>
                      </a:r>
                      <a:endParaRPr lang="zh-TW" sz="20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9,450,000</a:t>
                      </a: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29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68580" marR="68580" marT="0" marB="0" anchor="ctr">
                    <a:solidFill>
                      <a:srgbClr val="50C8A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116</a:t>
                      </a:r>
                      <a:endParaRPr lang="zh-TW" sz="2000" kern="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5,800,000</a:t>
                      </a: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551883"/>
                  </a:ext>
                </a:extLst>
              </a:tr>
            </a:tbl>
          </a:graphicData>
        </a:graphic>
      </p:graphicFrame>
      <p:grpSp>
        <p:nvGrpSpPr>
          <p:cNvPr id="39" name="群組 38">
            <a:extLst>
              <a:ext uri="{FF2B5EF4-FFF2-40B4-BE49-F238E27FC236}">
                <a16:creationId xmlns:a16="http://schemas.microsoft.com/office/drawing/2014/main" id="{8B61FE43-82E9-4006-929A-CCF108CE5946}"/>
              </a:ext>
            </a:extLst>
          </p:cNvPr>
          <p:cNvGrpSpPr/>
          <p:nvPr/>
        </p:nvGrpSpPr>
        <p:grpSpPr>
          <a:xfrm rot="334485">
            <a:off x="7985441" y="198691"/>
            <a:ext cx="1498971" cy="1478413"/>
            <a:chOff x="6584279" y="3429122"/>
            <a:chExt cx="1131519" cy="1100694"/>
          </a:xfrm>
        </p:grpSpPr>
        <p:sp>
          <p:nvSpPr>
            <p:cNvPr id="40" name="橢圓形圖說文字 40">
              <a:extLst>
                <a:ext uri="{FF2B5EF4-FFF2-40B4-BE49-F238E27FC236}">
                  <a16:creationId xmlns:a16="http://schemas.microsoft.com/office/drawing/2014/main" id="{D2C6AC89-0426-48B2-B026-3B771B227AC1}"/>
                </a:ext>
              </a:extLst>
            </p:cNvPr>
            <p:cNvSpPr/>
            <p:nvPr/>
          </p:nvSpPr>
          <p:spPr>
            <a:xfrm rot="18090582">
              <a:off x="6599692" y="3413709"/>
              <a:ext cx="1100694" cy="1131519"/>
            </a:xfrm>
            <a:prstGeom prst="wedgeEllipseCallout">
              <a:avLst>
                <a:gd name="adj1" fmla="val -27837"/>
                <a:gd name="adj2" fmla="val 5802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7ACB15C6-1C96-45E9-B17E-11A891072330}"/>
                </a:ext>
              </a:extLst>
            </p:cNvPr>
            <p:cNvSpPr/>
            <p:nvPr/>
          </p:nvSpPr>
          <p:spPr>
            <a:xfrm rot="21265515">
              <a:off x="6693012" y="3666490"/>
              <a:ext cx="1004463" cy="7103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HK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獎學金</a:t>
              </a:r>
              <a:endPara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</a:t>
              </a:r>
              <a:r>
                <a:rPr kumimoji="0" lang="zh-HK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萬元</a:t>
              </a: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42" name="Freeform: Shape 547">
            <a:extLst>
              <a:ext uri="{FF2B5EF4-FFF2-40B4-BE49-F238E27FC236}">
                <a16:creationId xmlns:a16="http://schemas.microsoft.com/office/drawing/2014/main" id="{37A0AE26-2D64-4E69-89D5-500F197B4C3C}"/>
              </a:ext>
            </a:extLst>
          </p:cNvPr>
          <p:cNvSpPr>
            <a:spLocks/>
          </p:cNvSpPr>
          <p:nvPr/>
        </p:nvSpPr>
        <p:spPr bwMode="auto">
          <a:xfrm>
            <a:off x="5161457" y="4065176"/>
            <a:ext cx="2382493" cy="1602849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rgbClr val="00B050">
              <a:alpha val="60000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914377">
              <a:defRPr/>
            </a:pPr>
            <a:endParaRPr>
              <a:latin typeface="Calibri"/>
              <a:ea typeface="+mn-ea"/>
              <a:cs typeface="+mn-cs"/>
            </a:endParaRPr>
          </a:p>
        </p:txBody>
      </p:sp>
      <p:sp>
        <p:nvSpPr>
          <p:cNvPr id="43" name="TextBox 580">
            <a:extLst>
              <a:ext uri="{FF2B5EF4-FFF2-40B4-BE49-F238E27FC236}">
                <a16:creationId xmlns:a16="http://schemas.microsoft.com/office/drawing/2014/main" id="{FDBDC625-2E38-477F-B125-C1DF372BA1B7}"/>
              </a:ext>
            </a:extLst>
          </p:cNvPr>
          <p:cNvSpPr txBox="1"/>
          <p:nvPr/>
        </p:nvSpPr>
        <p:spPr>
          <a:xfrm>
            <a:off x="5847482" y="3578631"/>
            <a:ext cx="1043974" cy="79556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defTabSz="457189">
              <a:defRPr/>
            </a:pPr>
            <a:r>
              <a:rPr lang="en-US" altLang="zh-TW" sz="2400" b="1" dirty="0">
                <a:solidFill>
                  <a:srgbClr val="50C8AE"/>
                </a:solidFill>
                <a:latin typeface="微软雅黑" panose="020B0503020204020204" pitchFamily="34" charset="-122"/>
                <a:ea typeface="新細明體" panose="02020500000000000000" pitchFamily="18" charset="-120"/>
              </a:rPr>
              <a:t>116</a:t>
            </a:r>
            <a:r>
              <a:rPr lang="zh-TW" altLang="en-US" sz="2400" b="1" dirty="0">
                <a:solidFill>
                  <a:srgbClr val="50C8AE"/>
                </a:solidFill>
                <a:latin typeface="微软雅黑" panose="020B0503020204020204" pitchFamily="34" charset="-122"/>
                <a:ea typeface="新細明體" panose="02020500000000000000" pitchFamily="18" charset="-120"/>
              </a:rPr>
              <a:t>人</a:t>
            </a:r>
            <a:endParaRPr lang="zh-CN" altLang="en-US" sz="2400" b="1" dirty="0">
              <a:solidFill>
                <a:srgbClr val="50C8AE"/>
              </a:solidFill>
              <a:latin typeface="微软雅黑" panose="020B0503020204020204" pitchFamily="34" charset="-122"/>
            </a:endParaRPr>
          </a:p>
        </p:txBody>
      </p:sp>
      <p:sp>
        <p:nvSpPr>
          <p:cNvPr id="44" name="TextBox 577">
            <a:extLst>
              <a:ext uri="{FF2B5EF4-FFF2-40B4-BE49-F238E27FC236}">
                <a16:creationId xmlns:a16="http://schemas.microsoft.com/office/drawing/2014/main" id="{82CA10F7-C88E-4E53-9158-0CAE42A81B07}"/>
              </a:ext>
            </a:extLst>
          </p:cNvPr>
          <p:cNvSpPr txBox="1"/>
          <p:nvPr/>
        </p:nvSpPr>
        <p:spPr>
          <a:xfrm>
            <a:off x="5922327" y="6074910"/>
            <a:ext cx="759732" cy="307625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lvl="0">
              <a:defRPr sz="4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377">
              <a:defRPr/>
            </a:pPr>
            <a:r>
              <a:rPr lang="en-US" altLang="zh-TW" sz="1600" dirty="0">
                <a:solidFill>
                  <a:srgbClr val="50C8AE"/>
                </a:solidFill>
              </a:rPr>
              <a:t>110</a:t>
            </a:r>
            <a:r>
              <a:rPr lang="zh-TW" altLang="en-US" sz="1600" dirty="0">
                <a:solidFill>
                  <a:srgbClr val="50C8AE"/>
                </a:solidFill>
              </a:rPr>
              <a:t>學年度</a:t>
            </a:r>
            <a:endParaRPr lang="en-US" altLang="ko-KR" sz="1600" dirty="0">
              <a:solidFill>
                <a:srgbClr val="50C8AE"/>
              </a:solidFill>
            </a:endParaRPr>
          </a:p>
        </p:txBody>
      </p:sp>
      <p:cxnSp>
        <p:nvCxnSpPr>
          <p:cNvPr id="45" name="Straight Connector 578">
            <a:extLst>
              <a:ext uri="{FF2B5EF4-FFF2-40B4-BE49-F238E27FC236}">
                <a16:creationId xmlns:a16="http://schemas.microsoft.com/office/drawing/2014/main" id="{7F150E61-7EFB-4889-A24C-43877B98F303}"/>
              </a:ext>
            </a:extLst>
          </p:cNvPr>
          <p:cNvCxnSpPr/>
          <p:nvPr/>
        </p:nvCxnSpPr>
        <p:spPr>
          <a:xfrm flipV="1">
            <a:off x="6454550" y="5790754"/>
            <a:ext cx="0" cy="225959"/>
          </a:xfrm>
          <a:prstGeom prst="line">
            <a:avLst/>
          </a:prstGeom>
          <a:noFill/>
          <a:ln w="6350" cap="flat" cmpd="sng" algn="ctr">
            <a:solidFill>
              <a:srgbClr val="50C8AE"/>
            </a:solidFill>
            <a:prstDash val="sysDash"/>
            <a:miter lim="800000"/>
            <a:headEnd type="oval" w="sm" len="sm"/>
            <a:tailEnd type="oval" w="sm" len="sm"/>
          </a:ln>
          <a:effectLst/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26</a:t>
            </a:fld>
            <a:endParaRPr lang="zh-TW" altLang="en-US" dirty="0"/>
          </a:p>
        </p:txBody>
      </p:sp>
      <p:sp>
        <p:nvSpPr>
          <p:cNvPr id="7" name="橢圓 6"/>
          <p:cNvSpPr/>
          <p:nvPr/>
        </p:nvSpPr>
        <p:spPr>
          <a:xfrm>
            <a:off x="8088216" y="4656275"/>
            <a:ext cx="3749932" cy="16276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8639304" y="5038100"/>
            <a:ext cx="280424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彰師大附工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近三年共計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高科大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領取績優入學獎學金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0544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473381" y="1055079"/>
            <a:ext cx="6717779" cy="5442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42900">
              <a:lnSpc>
                <a:spcPct val="150000"/>
              </a:lnSpc>
            </a:pPr>
            <a:r>
              <a:rPr lang="zh-TW" altLang="en-US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為減輕經濟不利學生家庭之經濟負擔，除原學校內已有的</a:t>
            </a:r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學雜費減免</a:t>
            </a:r>
            <a:r>
              <a:rPr lang="zh-TW" altLang="en-US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及各項補助外，凡報名本校各學年度</a:t>
            </a:r>
            <a:r>
              <a:rPr lang="zh-TW" altLang="en-US" b="1" u="sng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四技及五專</a:t>
            </a:r>
            <a:r>
              <a:rPr lang="zh-TW" altLang="en-US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招生考試的學生，可享有</a:t>
            </a:r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考試報名費</a:t>
            </a:r>
            <a:r>
              <a:rPr lang="zh-TW" altLang="en-US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考試當天及前一天交通津貼及住宿費用</a:t>
            </a:r>
            <a:r>
              <a:rPr lang="zh-TW" altLang="en-US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solidFill>
                <a:srgbClr val="50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342900">
              <a:lnSpc>
                <a:spcPct val="150000"/>
              </a:lnSpc>
            </a:pP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適用對象：</a:t>
            </a: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該學年度四技及五專日間部考生（非僅限錄取者）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zh-TW" altLang="en-US" dirty="0">
              <a:solidFill>
                <a:srgbClr val="50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342900" indent="538163">
              <a:lnSpc>
                <a:spcPct val="150000"/>
              </a:lnSpc>
              <a:tabLst>
                <a:tab pos="1162050" algn="l"/>
              </a:tabLst>
            </a:pPr>
            <a:r>
              <a:rPr lang="zh-TW" altLang="en-US" dirty="0">
                <a:solidFill>
                  <a:srgbClr val="50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         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並符合下列申請資格：</a:t>
            </a:r>
            <a:endParaRPr lang="zh-TW" altLang="en-US" dirty="0">
              <a:solidFill>
                <a:srgbClr val="50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342900" indent="358775">
              <a:lnSpc>
                <a:spcPct val="150000"/>
              </a:lnSpc>
              <a:tabLst>
                <a:tab pos="1162050" algn="l"/>
              </a:tabLst>
            </a:pPr>
            <a:r>
              <a:rPr lang="zh-TW" altLang="en-US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        </a:t>
            </a:r>
            <a:r>
              <a:rPr lang="en-US" altLang="zh-TW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1. </a:t>
            </a:r>
            <a:r>
              <a:rPr lang="zh-TW" altLang="en-US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低收入戶學生。</a:t>
            </a:r>
            <a:endParaRPr lang="zh-TW" altLang="en-US" dirty="0">
              <a:solidFill>
                <a:srgbClr val="50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342900" indent="358775">
              <a:lnSpc>
                <a:spcPct val="150000"/>
              </a:lnSpc>
              <a:tabLst>
                <a:tab pos="1162050" algn="l"/>
              </a:tabLst>
            </a:pPr>
            <a:r>
              <a:rPr lang="zh-TW" altLang="en-US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        </a:t>
            </a:r>
            <a:r>
              <a:rPr lang="en-US" altLang="zh-TW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2. </a:t>
            </a:r>
            <a:r>
              <a:rPr lang="zh-TW" altLang="en-US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中低收入戶學生。</a:t>
            </a:r>
            <a:endParaRPr lang="zh-TW" altLang="en-US" dirty="0">
              <a:solidFill>
                <a:srgbClr val="50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342900" indent="358775">
              <a:lnSpc>
                <a:spcPct val="150000"/>
              </a:lnSpc>
              <a:tabLst>
                <a:tab pos="1162050" algn="l"/>
              </a:tabLst>
            </a:pPr>
            <a:r>
              <a:rPr lang="zh-TW" altLang="en-US" dirty="0">
                <a:solidFill>
                  <a:srgbClr val="50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       </a:t>
            </a:r>
            <a:r>
              <a:rPr lang="zh-TW" altLang="en-US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3. </a:t>
            </a:r>
            <a:r>
              <a:rPr lang="zh-TW" altLang="en-US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身心障礙學生及身心障礙人士子女。</a:t>
            </a:r>
            <a:endParaRPr lang="zh-TW" altLang="en-US" dirty="0">
              <a:solidFill>
                <a:srgbClr val="50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342900" indent="358775">
              <a:lnSpc>
                <a:spcPct val="150000"/>
              </a:lnSpc>
              <a:tabLst>
                <a:tab pos="1162050" algn="l"/>
              </a:tabLst>
            </a:pPr>
            <a:r>
              <a:rPr lang="zh-TW" altLang="en-US" dirty="0">
                <a:solidFill>
                  <a:srgbClr val="50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       </a:t>
            </a:r>
            <a:r>
              <a:rPr lang="zh-TW" altLang="en-US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4. </a:t>
            </a:r>
            <a:r>
              <a:rPr lang="zh-TW" altLang="en-US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特殊境遇家庭子女孫子女學生。</a:t>
            </a:r>
            <a:endParaRPr lang="zh-TW" altLang="en-US" dirty="0">
              <a:solidFill>
                <a:srgbClr val="50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342900" indent="358775">
              <a:lnSpc>
                <a:spcPct val="150000"/>
              </a:lnSpc>
              <a:tabLst>
                <a:tab pos="1162050" algn="l"/>
              </a:tabLst>
            </a:pPr>
            <a:r>
              <a:rPr lang="zh-TW" altLang="en-US" dirty="0">
                <a:solidFill>
                  <a:srgbClr val="50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       </a:t>
            </a:r>
            <a:r>
              <a:rPr lang="zh-TW" altLang="en-US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5. </a:t>
            </a:r>
            <a:r>
              <a:rPr lang="zh-TW" altLang="en-US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原住民學生具學雜費減免資格。</a:t>
            </a:r>
            <a:endParaRPr lang="zh-TW" altLang="en-US" dirty="0">
              <a:solidFill>
                <a:srgbClr val="50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342900" indent="358775">
              <a:lnSpc>
                <a:spcPct val="150000"/>
              </a:lnSpc>
              <a:tabLst>
                <a:tab pos="1162050" algn="l"/>
              </a:tabLst>
            </a:pPr>
            <a:r>
              <a:rPr lang="zh-TW" altLang="en-US" dirty="0">
                <a:solidFill>
                  <a:srgbClr val="50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        </a:t>
            </a:r>
            <a:r>
              <a:rPr lang="en-US" altLang="zh-TW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6. </a:t>
            </a:r>
            <a:r>
              <a:rPr lang="zh-TW" altLang="en-US" b="1" dirty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獲教育部弱勢助學金補助學生。</a:t>
            </a:r>
            <a:endParaRPr lang="en-US" altLang="zh-TW" b="1" dirty="0">
              <a:solidFill>
                <a:srgbClr val="20212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342900" indent="358775">
              <a:lnSpc>
                <a:spcPct val="150000"/>
              </a:lnSpc>
              <a:tabLst>
                <a:tab pos="1162050" algn="l"/>
              </a:tabLst>
            </a:pPr>
            <a:r>
              <a:rPr lang="zh-TW" altLang="en-US" dirty="0">
                <a:solidFill>
                  <a:srgbClr val="50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        </a:t>
            </a:r>
            <a:r>
              <a:rPr lang="en-US" altLang="zh-TW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新住民或新住民子女。</a:t>
            </a:r>
            <a:endParaRPr lang="zh-TW" altLang="en-US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本框 6"/>
          <p:cNvSpPr txBox="1"/>
          <p:nvPr/>
        </p:nvSpPr>
        <p:spPr>
          <a:xfrm>
            <a:off x="1503068" y="109340"/>
            <a:ext cx="10138069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三、攜手圓夢起飛補助</a:t>
            </a:r>
          </a:p>
        </p:txBody>
      </p:sp>
      <p:grpSp>
        <p:nvGrpSpPr>
          <p:cNvPr id="31" name="群組 30"/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39" name="任意多边形 9"/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0" name="任意多边形 10"/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5385214" y="5169625"/>
            <a:ext cx="1858602" cy="1417520"/>
            <a:chOff x="285239" y="913594"/>
            <a:chExt cx="1858602" cy="1417520"/>
          </a:xfrm>
        </p:grpSpPr>
        <p:sp>
          <p:nvSpPr>
            <p:cNvPr id="33" name="等腰三角形 32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4" name="等腰三角形 33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6" name="等腰三角形 35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8" name="等腰三角形 37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284" y="0"/>
            <a:ext cx="4850071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9190664" y="6350994"/>
            <a:ext cx="2743200" cy="365125"/>
          </a:xfrm>
        </p:spPr>
        <p:txBody>
          <a:bodyPr/>
          <a:lstStyle/>
          <a:p>
            <a:fld id="{CB775700-495C-42D5-82E3-50D70CB16115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6349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6" name="MH_Number_1"/>
          <p:cNvSpPr/>
          <p:nvPr/>
        </p:nvSpPr>
        <p:spPr>
          <a:xfrm>
            <a:off x="1116850" y="2229442"/>
            <a:ext cx="2184856" cy="2183380"/>
          </a:xfrm>
          <a:prstGeom prst="roundRect">
            <a:avLst>
              <a:gd name="adj" fmla="val 0"/>
            </a:avLst>
          </a:prstGeom>
          <a:solidFill>
            <a:srgbClr val="50C8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伍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MH_Entry_1"/>
          <p:cNvSpPr/>
          <p:nvPr/>
        </p:nvSpPr>
        <p:spPr>
          <a:xfrm>
            <a:off x="3646043" y="2239829"/>
            <a:ext cx="4964558" cy="980897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rgbClr val="50C8AE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zh-TW" altLang="en-US" sz="4400" b="1" spc="200" dirty="0">
                <a:solidFill>
                  <a:srgbClr val="50C8AE"/>
                </a:solidFill>
                <a:latin typeface="Microsoft YaHei"/>
                <a:ea typeface="Microsoft YaHei"/>
              </a:rPr>
              <a:t>大一新生銜接課程</a:t>
            </a:r>
          </a:p>
        </p:txBody>
      </p:sp>
      <p:grpSp>
        <p:nvGrpSpPr>
          <p:cNvPr id="39" name="群組 38"/>
          <p:cNvGrpSpPr/>
          <p:nvPr/>
        </p:nvGrpSpPr>
        <p:grpSpPr>
          <a:xfrm>
            <a:off x="9858616" y="3321133"/>
            <a:ext cx="1894939" cy="1338867"/>
            <a:chOff x="285239" y="1328919"/>
            <a:chExt cx="1373473" cy="1002195"/>
          </a:xfrm>
        </p:grpSpPr>
        <p:sp>
          <p:nvSpPr>
            <p:cNvPr id="40" name="等腰三角形 39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3600205" y="3500380"/>
            <a:ext cx="55937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一、</a:t>
            </a: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暑期線上基礎課程辦理宗旨</a:t>
            </a:r>
            <a:endParaRPr lang="en-US" altLang="zh-TW" sz="2400" b="1" dirty="0">
              <a:solidFill>
                <a:srgbClr val="44546A">
                  <a:lumMod val="60000"/>
                  <a:lumOff val="4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二、暑期線上基礎課程介紹</a:t>
            </a:r>
            <a:endParaRPr lang="en-US" altLang="zh-TW" sz="2400" b="1" dirty="0">
              <a:solidFill>
                <a:srgbClr val="44546A">
                  <a:lumMod val="60000"/>
                  <a:lumOff val="4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三、暑期學分班</a:t>
            </a:r>
            <a:endParaRPr lang="en-US" altLang="zh-TW" sz="2400" b="1" dirty="0">
              <a:solidFill>
                <a:srgbClr val="44546A">
                  <a:lumMod val="60000"/>
                  <a:lumOff val="4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四、高瞻科技不分系相關社群連結</a:t>
            </a:r>
            <a:endParaRPr lang="en-US" altLang="zh-TW" sz="2400" b="1" dirty="0">
              <a:solidFill>
                <a:srgbClr val="44546A">
                  <a:lumMod val="60000"/>
                  <a:lumOff val="4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928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fld>
            <a:endParaRPr lang="zh-TW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MH_Number_1"/>
          <p:cNvSpPr/>
          <p:nvPr/>
        </p:nvSpPr>
        <p:spPr>
          <a:xfrm>
            <a:off x="2512243" y="2337310"/>
            <a:ext cx="2184856" cy="2183380"/>
          </a:xfrm>
          <a:prstGeom prst="roundRect">
            <a:avLst>
              <a:gd name="adj" fmla="val 0"/>
            </a:avLst>
          </a:prstGeom>
          <a:solidFill>
            <a:srgbClr val="50C8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1500" b="1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壹</a:t>
            </a:r>
            <a:endParaRPr lang="zh-CN" altLang="en-US" sz="11500" b="1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MH_Entry_1"/>
          <p:cNvSpPr/>
          <p:nvPr/>
        </p:nvSpPr>
        <p:spPr>
          <a:xfrm>
            <a:off x="4875956" y="2340236"/>
            <a:ext cx="4803803" cy="980897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rgbClr val="50C8AE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spc="200" dirty="0">
                <a:solidFill>
                  <a:srgbClr val="50C8AE"/>
                </a:solidFill>
                <a:latin typeface="Microsoft YaHei"/>
                <a:ea typeface="Microsoft YaHei"/>
              </a:rPr>
              <a:t>202</a:t>
            </a:r>
            <a:r>
              <a:rPr lang="en-US" altLang="zh-TW" sz="4400" b="1" spc="200" dirty="0">
                <a:solidFill>
                  <a:srgbClr val="50C8AE"/>
                </a:solidFill>
                <a:latin typeface="Microsoft YaHei"/>
                <a:ea typeface="Microsoft YaHei"/>
              </a:rPr>
              <a:t>1</a:t>
            </a:r>
            <a:r>
              <a:rPr lang="zh-TW" altLang="en-US" sz="4400" b="1" spc="200" dirty="0">
                <a:solidFill>
                  <a:srgbClr val="50C8AE"/>
                </a:solidFill>
                <a:latin typeface="Microsoft YaHei"/>
                <a:ea typeface="Microsoft YaHei"/>
              </a:rPr>
              <a:t>的高科大</a:t>
            </a:r>
            <a:endParaRPr lang="zh-CN" altLang="en-US" sz="4400" b="1" spc="200" dirty="0">
              <a:solidFill>
                <a:srgbClr val="50C8AE"/>
              </a:solidFill>
              <a:latin typeface="Microsoft YaHei"/>
              <a:ea typeface="Microsoft YaHei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9858616" y="3321133"/>
            <a:ext cx="1894939" cy="1338867"/>
            <a:chOff x="285239" y="1328919"/>
            <a:chExt cx="1373473" cy="1002195"/>
          </a:xfrm>
        </p:grpSpPr>
        <p:sp>
          <p:nvSpPr>
            <p:cNvPr id="40" name="等腰三角形 39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891424" y="3500380"/>
            <a:ext cx="4788336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一、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合校現況與規模</a:t>
            </a:r>
            <a:endParaRPr lang="en-US" altLang="zh-TW" sz="2400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二、區域優勢與校區規模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三、近三年辦學績效</a:t>
            </a:r>
            <a:endParaRPr lang="en-US" altLang="zh-TW" sz="2400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四、高科大未來人才</a:t>
            </a:r>
            <a:endParaRPr lang="en-US" altLang="zh-TW" sz="2400" b="1" dirty="0"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>
              <a:spcAft>
                <a:spcPts val="600"/>
              </a:spcAft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7644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29</a:t>
            </a:fld>
            <a:endParaRPr lang="zh-TW" altLang="en-US" dirty="0"/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5" name="文本框 6"/>
          <p:cNvSpPr txBox="1"/>
          <p:nvPr/>
        </p:nvSpPr>
        <p:spPr>
          <a:xfrm>
            <a:off x="1514590" y="574163"/>
            <a:ext cx="697626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一、暑期線上基礎課程辦理宗旨</a:t>
            </a:r>
          </a:p>
        </p:txBody>
      </p:sp>
      <p:grpSp>
        <p:nvGrpSpPr>
          <p:cNvPr id="28" name="Group 420">
            <a:extLst>
              <a:ext uri="{FF2B5EF4-FFF2-40B4-BE49-F238E27FC236}">
                <a16:creationId xmlns:a16="http://schemas.microsoft.com/office/drawing/2014/main" id="{ABB56772-9BF4-42F9-86B6-4ED0DFA2B5B5}"/>
              </a:ext>
            </a:extLst>
          </p:cNvPr>
          <p:cNvGrpSpPr/>
          <p:nvPr/>
        </p:nvGrpSpPr>
        <p:grpSpPr>
          <a:xfrm>
            <a:off x="700264" y="3080699"/>
            <a:ext cx="3636605" cy="3549230"/>
            <a:chOff x="441611" y="1180105"/>
            <a:chExt cx="2872356" cy="3071146"/>
          </a:xfrm>
        </p:grpSpPr>
        <p:sp>
          <p:nvSpPr>
            <p:cNvPr id="29" name="Oval 2">
              <a:extLst>
                <a:ext uri="{FF2B5EF4-FFF2-40B4-BE49-F238E27FC236}">
                  <a16:creationId xmlns:a16="http://schemas.microsoft.com/office/drawing/2014/main" id="{79C12DA5-6CF6-4310-A620-531D487356BA}"/>
                </a:ext>
              </a:extLst>
            </p:cNvPr>
            <p:cNvSpPr/>
            <p:nvPr/>
          </p:nvSpPr>
          <p:spPr>
            <a:xfrm rot="814699">
              <a:off x="1553446" y="2539741"/>
              <a:ext cx="1368152" cy="1368152"/>
            </a:xfrm>
            <a:custGeom>
              <a:avLst/>
              <a:gdLst/>
              <a:ahLst/>
              <a:cxnLst/>
              <a:rect l="l" t="t" r="r" b="b"/>
              <a:pathLst>
                <a:path w="2160240" h="2160240">
                  <a:moveTo>
                    <a:pt x="958200" y="0"/>
                  </a:moveTo>
                  <a:lnTo>
                    <a:pt x="1202040" y="0"/>
                  </a:lnTo>
                  <a:cubicBezTo>
                    <a:pt x="1254012" y="0"/>
                    <a:pt x="1296144" y="42132"/>
                    <a:pt x="1296144" y="94104"/>
                  </a:cubicBezTo>
                  <a:lnTo>
                    <a:pt x="1296144" y="190279"/>
                  </a:lnTo>
                  <a:cubicBezTo>
                    <a:pt x="1389361" y="212582"/>
                    <a:pt x="1477009" y="249172"/>
                    <a:pt x="1555776" y="298961"/>
                  </a:cubicBezTo>
                  <a:lnTo>
                    <a:pt x="1596168" y="258568"/>
                  </a:lnTo>
                  <a:cubicBezTo>
                    <a:pt x="1642655" y="212081"/>
                    <a:pt x="1718026" y="212081"/>
                    <a:pt x="1764513" y="258568"/>
                  </a:cubicBezTo>
                  <a:lnTo>
                    <a:pt x="1901672" y="395727"/>
                  </a:lnTo>
                  <a:cubicBezTo>
                    <a:pt x="1948159" y="442214"/>
                    <a:pt x="1948159" y="517585"/>
                    <a:pt x="1901672" y="564072"/>
                  </a:cubicBezTo>
                  <a:lnTo>
                    <a:pt x="1860814" y="604931"/>
                  </a:lnTo>
                  <a:cubicBezTo>
                    <a:pt x="1910096" y="683590"/>
                    <a:pt x="1946147" y="771046"/>
                    <a:pt x="1967819" y="864096"/>
                  </a:cubicBezTo>
                  <a:lnTo>
                    <a:pt x="2066136" y="864096"/>
                  </a:lnTo>
                  <a:cubicBezTo>
                    <a:pt x="2118108" y="864096"/>
                    <a:pt x="2160240" y="906228"/>
                    <a:pt x="2160240" y="958200"/>
                  </a:cubicBezTo>
                  <a:lnTo>
                    <a:pt x="2160240" y="1202040"/>
                  </a:lnTo>
                  <a:cubicBezTo>
                    <a:pt x="2160240" y="1254012"/>
                    <a:pt x="2118108" y="1296144"/>
                    <a:pt x="2066136" y="1296144"/>
                  </a:cubicBezTo>
                  <a:lnTo>
                    <a:pt x="1967819" y="1296144"/>
                  </a:lnTo>
                  <a:cubicBezTo>
                    <a:pt x="1946147" y="1389194"/>
                    <a:pt x="1910096" y="1476650"/>
                    <a:pt x="1860814" y="1555310"/>
                  </a:cubicBezTo>
                  <a:lnTo>
                    <a:pt x="1908650" y="1603146"/>
                  </a:lnTo>
                  <a:cubicBezTo>
                    <a:pt x="1957242" y="1651738"/>
                    <a:pt x="1957242" y="1730519"/>
                    <a:pt x="1908650" y="1779111"/>
                  </a:cubicBezTo>
                  <a:lnTo>
                    <a:pt x="1779111" y="1908650"/>
                  </a:lnTo>
                  <a:cubicBezTo>
                    <a:pt x="1730519" y="1957242"/>
                    <a:pt x="1651738" y="1957242"/>
                    <a:pt x="1603146" y="1908650"/>
                  </a:cubicBezTo>
                  <a:lnTo>
                    <a:pt x="1555776" y="1861280"/>
                  </a:lnTo>
                  <a:cubicBezTo>
                    <a:pt x="1477009" y="1911069"/>
                    <a:pt x="1389361" y="1947658"/>
                    <a:pt x="1296144" y="1969961"/>
                  </a:cubicBezTo>
                  <a:lnTo>
                    <a:pt x="1296144" y="2066136"/>
                  </a:lnTo>
                  <a:cubicBezTo>
                    <a:pt x="1296144" y="2118108"/>
                    <a:pt x="1254012" y="2160240"/>
                    <a:pt x="1202040" y="2160240"/>
                  </a:cubicBezTo>
                  <a:lnTo>
                    <a:pt x="958200" y="2160240"/>
                  </a:lnTo>
                  <a:cubicBezTo>
                    <a:pt x="906228" y="2160240"/>
                    <a:pt x="864096" y="2118108"/>
                    <a:pt x="864096" y="2066136"/>
                  </a:cubicBezTo>
                  <a:lnTo>
                    <a:pt x="864096" y="1969961"/>
                  </a:lnTo>
                  <a:cubicBezTo>
                    <a:pt x="770879" y="1947658"/>
                    <a:pt x="683232" y="1911069"/>
                    <a:pt x="604465" y="1861280"/>
                  </a:cubicBezTo>
                  <a:lnTo>
                    <a:pt x="564072" y="1901672"/>
                  </a:lnTo>
                  <a:cubicBezTo>
                    <a:pt x="517585" y="1948160"/>
                    <a:pt x="442214" y="1948160"/>
                    <a:pt x="395727" y="1901672"/>
                  </a:cubicBezTo>
                  <a:lnTo>
                    <a:pt x="258568" y="1764513"/>
                  </a:lnTo>
                  <a:cubicBezTo>
                    <a:pt x="212081" y="1718026"/>
                    <a:pt x="212081" y="1642655"/>
                    <a:pt x="258568" y="1596168"/>
                  </a:cubicBezTo>
                  <a:lnTo>
                    <a:pt x="299427" y="1555310"/>
                  </a:lnTo>
                  <a:cubicBezTo>
                    <a:pt x="250144" y="1476650"/>
                    <a:pt x="214093" y="1389194"/>
                    <a:pt x="192421" y="1296144"/>
                  </a:cubicBezTo>
                  <a:lnTo>
                    <a:pt x="94104" y="1296144"/>
                  </a:lnTo>
                  <a:cubicBezTo>
                    <a:pt x="42132" y="1296144"/>
                    <a:pt x="0" y="1254012"/>
                    <a:pt x="0" y="1202040"/>
                  </a:cubicBezTo>
                  <a:lnTo>
                    <a:pt x="0" y="958200"/>
                  </a:lnTo>
                  <a:cubicBezTo>
                    <a:pt x="0" y="906228"/>
                    <a:pt x="42132" y="864096"/>
                    <a:pt x="94104" y="864096"/>
                  </a:cubicBezTo>
                  <a:lnTo>
                    <a:pt x="192421" y="864096"/>
                  </a:lnTo>
                  <a:cubicBezTo>
                    <a:pt x="214093" y="771046"/>
                    <a:pt x="250144" y="683590"/>
                    <a:pt x="299426" y="604931"/>
                  </a:cubicBezTo>
                  <a:lnTo>
                    <a:pt x="251590" y="557095"/>
                  </a:lnTo>
                  <a:cubicBezTo>
                    <a:pt x="202999" y="508503"/>
                    <a:pt x="202999" y="429721"/>
                    <a:pt x="251590" y="381130"/>
                  </a:cubicBezTo>
                  <a:lnTo>
                    <a:pt x="381130" y="251591"/>
                  </a:lnTo>
                  <a:cubicBezTo>
                    <a:pt x="429721" y="202999"/>
                    <a:pt x="508503" y="202999"/>
                    <a:pt x="557095" y="251591"/>
                  </a:cubicBezTo>
                  <a:lnTo>
                    <a:pt x="604465" y="298961"/>
                  </a:lnTo>
                  <a:cubicBezTo>
                    <a:pt x="683232" y="249172"/>
                    <a:pt x="770879" y="212582"/>
                    <a:pt x="864096" y="190279"/>
                  </a:cubicBezTo>
                  <a:lnTo>
                    <a:pt x="864096" y="94104"/>
                  </a:lnTo>
                  <a:cubicBezTo>
                    <a:pt x="864096" y="42132"/>
                    <a:pt x="906228" y="0"/>
                    <a:pt x="958200" y="0"/>
                  </a:cubicBezTo>
                  <a:close/>
                </a:path>
              </a:pathLst>
            </a:custGeom>
            <a:solidFill>
              <a:schemeClr val="accent4"/>
            </a:solidFill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0" name="Oval 2">
              <a:extLst>
                <a:ext uri="{FF2B5EF4-FFF2-40B4-BE49-F238E27FC236}">
                  <a16:creationId xmlns:a16="http://schemas.microsoft.com/office/drawing/2014/main" id="{726501A2-61C1-443B-8681-37DE6EB4F6AC}"/>
                </a:ext>
              </a:extLst>
            </p:cNvPr>
            <p:cNvSpPr/>
            <p:nvPr/>
          </p:nvSpPr>
          <p:spPr>
            <a:xfrm rot="21043915">
              <a:off x="746970" y="1983891"/>
              <a:ext cx="1008112" cy="1008112"/>
            </a:xfrm>
            <a:custGeom>
              <a:avLst/>
              <a:gdLst/>
              <a:ahLst/>
              <a:cxnLst/>
              <a:rect l="l" t="t" r="r" b="b"/>
              <a:pathLst>
                <a:path w="2160240" h="2160240">
                  <a:moveTo>
                    <a:pt x="958200" y="0"/>
                  </a:moveTo>
                  <a:lnTo>
                    <a:pt x="1202040" y="0"/>
                  </a:lnTo>
                  <a:cubicBezTo>
                    <a:pt x="1254012" y="0"/>
                    <a:pt x="1296144" y="42132"/>
                    <a:pt x="1296144" y="94104"/>
                  </a:cubicBezTo>
                  <a:lnTo>
                    <a:pt x="1296144" y="190279"/>
                  </a:lnTo>
                  <a:cubicBezTo>
                    <a:pt x="1389361" y="212582"/>
                    <a:pt x="1477009" y="249172"/>
                    <a:pt x="1555776" y="298961"/>
                  </a:cubicBezTo>
                  <a:lnTo>
                    <a:pt x="1596168" y="258568"/>
                  </a:lnTo>
                  <a:cubicBezTo>
                    <a:pt x="1642655" y="212081"/>
                    <a:pt x="1718026" y="212081"/>
                    <a:pt x="1764513" y="258568"/>
                  </a:cubicBezTo>
                  <a:lnTo>
                    <a:pt x="1901672" y="395727"/>
                  </a:lnTo>
                  <a:cubicBezTo>
                    <a:pt x="1948159" y="442214"/>
                    <a:pt x="1948159" y="517585"/>
                    <a:pt x="1901672" y="564072"/>
                  </a:cubicBezTo>
                  <a:lnTo>
                    <a:pt x="1860814" y="604931"/>
                  </a:lnTo>
                  <a:cubicBezTo>
                    <a:pt x="1910096" y="683590"/>
                    <a:pt x="1946147" y="771046"/>
                    <a:pt x="1967819" y="864096"/>
                  </a:cubicBezTo>
                  <a:lnTo>
                    <a:pt x="2066136" y="864096"/>
                  </a:lnTo>
                  <a:cubicBezTo>
                    <a:pt x="2118108" y="864096"/>
                    <a:pt x="2160240" y="906228"/>
                    <a:pt x="2160240" y="958200"/>
                  </a:cubicBezTo>
                  <a:lnTo>
                    <a:pt x="2160240" y="1202040"/>
                  </a:lnTo>
                  <a:cubicBezTo>
                    <a:pt x="2160240" y="1254012"/>
                    <a:pt x="2118108" y="1296144"/>
                    <a:pt x="2066136" y="1296144"/>
                  </a:cubicBezTo>
                  <a:lnTo>
                    <a:pt x="1967819" y="1296144"/>
                  </a:lnTo>
                  <a:cubicBezTo>
                    <a:pt x="1946147" y="1389194"/>
                    <a:pt x="1910096" y="1476650"/>
                    <a:pt x="1860814" y="1555310"/>
                  </a:cubicBezTo>
                  <a:lnTo>
                    <a:pt x="1908650" y="1603146"/>
                  </a:lnTo>
                  <a:cubicBezTo>
                    <a:pt x="1957242" y="1651738"/>
                    <a:pt x="1957242" y="1730519"/>
                    <a:pt x="1908650" y="1779111"/>
                  </a:cubicBezTo>
                  <a:lnTo>
                    <a:pt x="1779111" y="1908650"/>
                  </a:lnTo>
                  <a:cubicBezTo>
                    <a:pt x="1730519" y="1957242"/>
                    <a:pt x="1651738" y="1957242"/>
                    <a:pt x="1603146" y="1908650"/>
                  </a:cubicBezTo>
                  <a:lnTo>
                    <a:pt x="1555776" y="1861280"/>
                  </a:lnTo>
                  <a:cubicBezTo>
                    <a:pt x="1477009" y="1911069"/>
                    <a:pt x="1389361" y="1947658"/>
                    <a:pt x="1296144" y="1969961"/>
                  </a:cubicBezTo>
                  <a:lnTo>
                    <a:pt x="1296144" y="2066136"/>
                  </a:lnTo>
                  <a:cubicBezTo>
                    <a:pt x="1296144" y="2118108"/>
                    <a:pt x="1254012" y="2160240"/>
                    <a:pt x="1202040" y="2160240"/>
                  </a:cubicBezTo>
                  <a:lnTo>
                    <a:pt x="958200" y="2160240"/>
                  </a:lnTo>
                  <a:cubicBezTo>
                    <a:pt x="906228" y="2160240"/>
                    <a:pt x="864096" y="2118108"/>
                    <a:pt x="864096" y="2066136"/>
                  </a:cubicBezTo>
                  <a:lnTo>
                    <a:pt x="864096" y="1969961"/>
                  </a:lnTo>
                  <a:cubicBezTo>
                    <a:pt x="770879" y="1947658"/>
                    <a:pt x="683232" y="1911069"/>
                    <a:pt x="604465" y="1861280"/>
                  </a:cubicBezTo>
                  <a:lnTo>
                    <a:pt x="564072" y="1901672"/>
                  </a:lnTo>
                  <a:cubicBezTo>
                    <a:pt x="517585" y="1948160"/>
                    <a:pt x="442214" y="1948160"/>
                    <a:pt x="395727" y="1901672"/>
                  </a:cubicBezTo>
                  <a:lnTo>
                    <a:pt x="258568" y="1764513"/>
                  </a:lnTo>
                  <a:cubicBezTo>
                    <a:pt x="212081" y="1718026"/>
                    <a:pt x="212081" y="1642655"/>
                    <a:pt x="258568" y="1596168"/>
                  </a:cubicBezTo>
                  <a:lnTo>
                    <a:pt x="299427" y="1555310"/>
                  </a:lnTo>
                  <a:cubicBezTo>
                    <a:pt x="250144" y="1476650"/>
                    <a:pt x="214093" y="1389194"/>
                    <a:pt x="192421" y="1296144"/>
                  </a:cubicBezTo>
                  <a:lnTo>
                    <a:pt x="94104" y="1296144"/>
                  </a:lnTo>
                  <a:cubicBezTo>
                    <a:pt x="42132" y="1296144"/>
                    <a:pt x="0" y="1254012"/>
                    <a:pt x="0" y="1202040"/>
                  </a:cubicBezTo>
                  <a:lnTo>
                    <a:pt x="0" y="958200"/>
                  </a:lnTo>
                  <a:cubicBezTo>
                    <a:pt x="0" y="906228"/>
                    <a:pt x="42132" y="864096"/>
                    <a:pt x="94104" y="864096"/>
                  </a:cubicBezTo>
                  <a:lnTo>
                    <a:pt x="192421" y="864096"/>
                  </a:lnTo>
                  <a:cubicBezTo>
                    <a:pt x="214093" y="771046"/>
                    <a:pt x="250144" y="683590"/>
                    <a:pt x="299426" y="604931"/>
                  </a:cubicBezTo>
                  <a:lnTo>
                    <a:pt x="251590" y="557095"/>
                  </a:lnTo>
                  <a:cubicBezTo>
                    <a:pt x="202999" y="508503"/>
                    <a:pt x="202999" y="429721"/>
                    <a:pt x="251590" y="381130"/>
                  </a:cubicBezTo>
                  <a:lnTo>
                    <a:pt x="381130" y="251591"/>
                  </a:lnTo>
                  <a:cubicBezTo>
                    <a:pt x="429721" y="202999"/>
                    <a:pt x="508503" y="202999"/>
                    <a:pt x="557095" y="251591"/>
                  </a:cubicBezTo>
                  <a:lnTo>
                    <a:pt x="604465" y="298961"/>
                  </a:lnTo>
                  <a:cubicBezTo>
                    <a:pt x="683232" y="249172"/>
                    <a:pt x="770879" y="212582"/>
                    <a:pt x="864096" y="190279"/>
                  </a:cubicBezTo>
                  <a:lnTo>
                    <a:pt x="864096" y="94104"/>
                  </a:lnTo>
                  <a:cubicBezTo>
                    <a:pt x="864096" y="42132"/>
                    <a:pt x="906228" y="0"/>
                    <a:pt x="958200" y="0"/>
                  </a:cubicBezTo>
                  <a:close/>
                </a:path>
              </a:pathLst>
            </a:custGeom>
            <a:solidFill>
              <a:schemeClr val="accent3"/>
            </a:solidFill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+mn-ea"/>
              </a:endParaRPr>
            </a:p>
          </p:txBody>
        </p:sp>
        <p:sp>
          <p:nvSpPr>
            <p:cNvPr id="31" name="Oval 2">
              <a:extLst>
                <a:ext uri="{FF2B5EF4-FFF2-40B4-BE49-F238E27FC236}">
                  <a16:creationId xmlns:a16="http://schemas.microsoft.com/office/drawing/2014/main" id="{6AEB70B1-FD23-4C5B-AE44-3DF52D00D247}"/>
                </a:ext>
              </a:extLst>
            </p:cNvPr>
            <p:cNvSpPr/>
            <p:nvPr/>
          </p:nvSpPr>
          <p:spPr>
            <a:xfrm rot="20351733">
              <a:off x="1492757" y="1344695"/>
              <a:ext cx="822464" cy="822464"/>
            </a:xfrm>
            <a:custGeom>
              <a:avLst/>
              <a:gdLst/>
              <a:ahLst/>
              <a:cxnLst/>
              <a:rect l="l" t="t" r="r" b="b"/>
              <a:pathLst>
                <a:path w="2160240" h="2160240">
                  <a:moveTo>
                    <a:pt x="958200" y="0"/>
                  </a:moveTo>
                  <a:lnTo>
                    <a:pt x="1202040" y="0"/>
                  </a:lnTo>
                  <a:cubicBezTo>
                    <a:pt x="1254012" y="0"/>
                    <a:pt x="1296144" y="42132"/>
                    <a:pt x="1296144" y="94104"/>
                  </a:cubicBezTo>
                  <a:lnTo>
                    <a:pt x="1296144" y="190279"/>
                  </a:lnTo>
                  <a:cubicBezTo>
                    <a:pt x="1389361" y="212582"/>
                    <a:pt x="1477009" y="249172"/>
                    <a:pt x="1555776" y="298961"/>
                  </a:cubicBezTo>
                  <a:lnTo>
                    <a:pt x="1596168" y="258568"/>
                  </a:lnTo>
                  <a:cubicBezTo>
                    <a:pt x="1642655" y="212081"/>
                    <a:pt x="1718026" y="212081"/>
                    <a:pt x="1764513" y="258568"/>
                  </a:cubicBezTo>
                  <a:lnTo>
                    <a:pt x="1901672" y="395727"/>
                  </a:lnTo>
                  <a:cubicBezTo>
                    <a:pt x="1948159" y="442214"/>
                    <a:pt x="1948159" y="517585"/>
                    <a:pt x="1901672" y="564072"/>
                  </a:cubicBezTo>
                  <a:lnTo>
                    <a:pt x="1860814" y="604931"/>
                  </a:lnTo>
                  <a:cubicBezTo>
                    <a:pt x="1910096" y="683590"/>
                    <a:pt x="1946147" y="771046"/>
                    <a:pt x="1967819" y="864096"/>
                  </a:cubicBezTo>
                  <a:lnTo>
                    <a:pt x="2066136" y="864096"/>
                  </a:lnTo>
                  <a:cubicBezTo>
                    <a:pt x="2118108" y="864096"/>
                    <a:pt x="2160240" y="906228"/>
                    <a:pt x="2160240" y="958200"/>
                  </a:cubicBezTo>
                  <a:lnTo>
                    <a:pt x="2160240" y="1202040"/>
                  </a:lnTo>
                  <a:cubicBezTo>
                    <a:pt x="2160240" y="1254012"/>
                    <a:pt x="2118108" y="1296144"/>
                    <a:pt x="2066136" y="1296144"/>
                  </a:cubicBezTo>
                  <a:lnTo>
                    <a:pt x="1967819" y="1296144"/>
                  </a:lnTo>
                  <a:cubicBezTo>
                    <a:pt x="1946147" y="1389194"/>
                    <a:pt x="1910096" y="1476650"/>
                    <a:pt x="1860814" y="1555310"/>
                  </a:cubicBezTo>
                  <a:lnTo>
                    <a:pt x="1908650" y="1603146"/>
                  </a:lnTo>
                  <a:cubicBezTo>
                    <a:pt x="1957242" y="1651738"/>
                    <a:pt x="1957242" y="1730519"/>
                    <a:pt x="1908650" y="1779111"/>
                  </a:cubicBezTo>
                  <a:lnTo>
                    <a:pt x="1779111" y="1908650"/>
                  </a:lnTo>
                  <a:cubicBezTo>
                    <a:pt x="1730519" y="1957242"/>
                    <a:pt x="1651738" y="1957242"/>
                    <a:pt x="1603146" y="1908650"/>
                  </a:cubicBezTo>
                  <a:lnTo>
                    <a:pt x="1555776" y="1861280"/>
                  </a:lnTo>
                  <a:cubicBezTo>
                    <a:pt x="1477009" y="1911069"/>
                    <a:pt x="1389361" y="1947658"/>
                    <a:pt x="1296144" y="1969961"/>
                  </a:cubicBezTo>
                  <a:lnTo>
                    <a:pt x="1296144" y="2066136"/>
                  </a:lnTo>
                  <a:cubicBezTo>
                    <a:pt x="1296144" y="2118108"/>
                    <a:pt x="1254012" y="2160240"/>
                    <a:pt x="1202040" y="2160240"/>
                  </a:cubicBezTo>
                  <a:lnTo>
                    <a:pt x="958200" y="2160240"/>
                  </a:lnTo>
                  <a:cubicBezTo>
                    <a:pt x="906228" y="2160240"/>
                    <a:pt x="864096" y="2118108"/>
                    <a:pt x="864096" y="2066136"/>
                  </a:cubicBezTo>
                  <a:lnTo>
                    <a:pt x="864096" y="1969961"/>
                  </a:lnTo>
                  <a:cubicBezTo>
                    <a:pt x="770879" y="1947658"/>
                    <a:pt x="683232" y="1911069"/>
                    <a:pt x="604465" y="1861280"/>
                  </a:cubicBezTo>
                  <a:lnTo>
                    <a:pt x="564072" y="1901672"/>
                  </a:lnTo>
                  <a:cubicBezTo>
                    <a:pt x="517585" y="1948160"/>
                    <a:pt x="442214" y="1948160"/>
                    <a:pt x="395727" y="1901672"/>
                  </a:cubicBezTo>
                  <a:lnTo>
                    <a:pt x="258568" y="1764513"/>
                  </a:lnTo>
                  <a:cubicBezTo>
                    <a:pt x="212081" y="1718026"/>
                    <a:pt x="212081" y="1642655"/>
                    <a:pt x="258568" y="1596168"/>
                  </a:cubicBezTo>
                  <a:lnTo>
                    <a:pt x="299427" y="1555310"/>
                  </a:lnTo>
                  <a:cubicBezTo>
                    <a:pt x="250144" y="1476650"/>
                    <a:pt x="214093" y="1389194"/>
                    <a:pt x="192421" y="1296144"/>
                  </a:cubicBezTo>
                  <a:lnTo>
                    <a:pt x="94104" y="1296144"/>
                  </a:lnTo>
                  <a:cubicBezTo>
                    <a:pt x="42132" y="1296144"/>
                    <a:pt x="0" y="1254012"/>
                    <a:pt x="0" y="1202040"/>
                  </a:cubicBezTo>
                  <a:lnTo>
                    <a:pt x="0" y="958200"/>
                  </a:lnTo>
                  <a:cubicBezTo>
                    <a:pt x="0" y="906228"/>
                    <a:pt x="42132" y="864096"/>
                    <a:pt x="94104" y="864096"/>
                  </a:cubicBezTo>
                  <a:lnTo>
                    <a:pt x="192421" y="864096"/>
                  </a:lnTo>
                  <a:cubicBezTo>
                    <a:pt x="214093" y="771046"/>
                    <a:pt x="250144" y="683590"/>
                    <a:pt x="299426" y="604931"/>
                  </a:cubicBezTo>
                  <a:lnTo>
                    <a:pt x="251590" y="557095"/>
                  </a:lnTo>
                  <a:cubicBezTo>
                    <a:pt x="202999" y="508503"/>
                    <a:pt x="202999" y="429721"/>
                    <a:pt x="251590" y="381130"/>
                  </a:cubicBezTo>
                  <a:lnTo>
                    <a:pt x="381130" y="251591"/>
                  </a:lnTo>
                  <a:cubicBezTo>
                    <a:pt x="429721" y="202999"/>
                    <a:pt x="508503" y="202999"/>
                    <a:pt x="557095" y="251591"/>
                  </a:cubicBezTo>
                  <a:lnTo>
                    <a:pt x="604465" y="298961"/>
                  </a:lnTo>
                  <a:cubicBezTo>
                    <a:pt x="683232" y="249172"/>
                    <a:pt x="770879" y="212582"/>
                    <a:pt x="864096" y="190279"/>
                  </a:cubicBezTo>
                  <a:lnTo>
                    <a:pt x="864096" y="94104"/>
                  </a:lnTo>
                  <a:cubicBezTo>
                    <a:pt x="864096" y="42132"/>
                    <a:pt x="906228" y="0"/>
                    <a:pt x="958200" y="0"/>
                  </a:cubicBezTo>
                  <a:close/>
                </a:path>
              </a:pathLst>
            </a:custGeom>
            <a:solidFill>
              <a:schemeClr val="accent2"/>
            </a:solidFill>
            <a:ln w="254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+mn-ea"/>
              </a:endParaRPr>
            </a:p>
          </p:txBody>
        </p:sp>
        <p:sp>
          <p:nvSpPr>
            <p:cNvPr id="32" name="Arc 424">
              <a:extLst>
                <a:ext uri="{FF2B5EF4-FFF2-40B4-BE49-F238E27FC236}">
                  <a16:creationId xmlns:a16="http://schemas.microsoft.com/office/drawing/2014/main" id="{C286085D-84DB-417B-BAB9-D0A73BCBA360}"/>
                </a:ext>
              </a:extLst>
            </p:cNvPr>
            <p:cNvSpPr/>
            <p:nvPr/>
          </p:nvSpPr>
          <p:spPr>
            <a:xfrm rot="2889938">
              <a:off x="1330104" y="2267388"/>
              <a:ext cx="1983863" cy="1983863"/>
            </a:xfrm>
            <a:prstGeom prst="arc">
              <a:avLst>
                <a:gd name="adj1" fmla="val 16200000"/>
                <a:gd name="adj2" fmla="val 21318487"/>
              </a:avLst>
            </a:prstGeom>
            <a:ln w="88900">
              <a:solidFill>
                <a:schemeClr val="accent5">
                  <a:lumMod val="20000"/>
                  <a:lumOff val="80000"/>
                </a:schemeClr>
              </a:solidFill>
              <a:headEnd type="triangl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+mn-ea"/>
              </a:endParaRPr>
            </a:p>
          </p:txBody>
        </p:sp>
        <p:sp>
          <p:nvSpPr>
            <p:cNvPr id="33" name="Arc 425">
              <a:extLst>
                <a:ext uri="{FF2B5EF4-FFF2-40B4-BE49-F238E27FC236}">
                  <a16:creationId xmlns:a16="http://schemas.microsoft.com/office/drawing/2014/main" id="{E9F41616-6687-4EE1-A3AA-154F49012224}"/>
                </a:ext>
              </a:extLst>
            </p:cNvPr>
            <p:cNvSpPr/>
            <p:nvPr/>
          </p:nvSpPr>
          <p:spPr>
            <a:xfrm rot="15011051">
              <a:off x="441611" y="1718841"/>
              <a:ext cx="1358831" cy="1358831"/>
            </a:xfrm>
            <a:prstGeom prst="arc">
              <a:avLst>
                <a:gd name="adj1" fmla="val 16194741"/>
                <a:gd name="adj2" fmla="val 21318487"/>
              </a:avLst>
            </a:prstGeom>
            <a:ln w="88900">
              <a:solidFill>
                <a:schemeClr val="accent1">
                  <a:lumMod val="20000"/>
                  <a:lumOff val="80000"/>
                </a:schemeClr>
              </a:solidFill>
              <a:headEnd type="triangl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+mn-ea"/>
              </a:endParaRPr>
            </a:p>
          </p:txBody>
        </p:sp>
        <p:sp>
          <p:nvSpPr>
            <p:cNvPr id="34" name="Arc 426">
              <a:extLst>
                <a:ext uri="{FF2B5EF4-FFF2-40B4-BE49-F238E27FC236}">
                  <a16:creationId xmlns:a16="http://schemas.microsoft.com/office/drawing/2014/main" id="{85C0D2CE-9235-4F0A-BE20-0F609675215B}"/>
                </a:ext>
              </a:extLst>
            </p:cNvPr>
            <p:cNvSpPr/>
            <p:nvPr/>
          </p:nvSpPr>
          <p:spPr>
            <a:xfrm>
              <a:off x="1439309" y="1180105"/>
              <a:ext cx="1120509" cy="1120509"/>
            </a:xfrm>
            <a:prstGeom prst="arc">
              <a:avLst>
                <a:gd name="adj1" fmla="val 19315636"/>
                <a:gd name="adj2" fmla="val 3063482"/>
              </a:avLst>
            </a:prstGeom>
            <a:ln w="88900">
              <a:solidFill>
                <a:schemeClr val="accent3">
                  <a:lumMod val="20000"/>
                  <a:lumOff val="8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+mn-ea"/>
              </a:endParaRPr>
            </a:p>
          </p:txBody>
        </p:sp>
        <p:sp>
          <p:nvSpPr>
            <p:cNvPr id="35" name="TextBox 427">
              <a:extLst>
                <a:ext uri="{FF2B5EF4-FFF2-40B4-BE49-F238E27FC236}">
                  <a16:creationId xmlns:a16="http://schemas.microsoft.com/office/drawing/2014/main" id="{5C81A330-FB6A-4884-8D5A-4FE2A635D9B7}"/>
                </a:ext>
              </a:extLst>
            </p:cNvPr>
            <p:cNvSpPr txBox="1"/>
            <p:nvPr/>
          </p:nvSpPr>
          <p:spPr>
            <a:xfrm>
              <a:off x="1614387" y="2831251"/>
              <a:ext cx="1229421" cy="8308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學習</a:t>
              </a:r>
              <a:endParaRPr lang="en-US" altLang="zh-TW" sz="2400" b="1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endParaRPr>
            </a:p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成效</a:t>
              </a:r>
              <a:endParaRPr lang="ko-KR" altLang="en-US" sz="2400" b="1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428">
              <a:extLst>
                <a:ext uri="{FF2B5EF4-FFF2-40B4-BE49-F238E27FC236}">
                  <a16:creationId xmlns:a16="http://schemas.microsoft.com/office/drawing/2014/main" id="{763957CA-1960-475A-8317-38A0626271E1}"/>
                </a:ext>
              </a:extLst>
            </p:cNvPr>
            <p:cNvSpPr txBox="1"/>
            <p:nvPr/>
          </p:nvSpPr>
          <p:spPr>
            <a:xfrm>
              <a:off x="816979" y="2180078"/>
              <a:ext cx="867082" cy="6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暑期</a:t>
              </a:r>
              <a:endParaRPr lang="en-US" altLang="zh-TW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  <a:p>
              <a:pPr algn="ctr"/>
              <a:r>
                <a:rPr lang="zh-TW" altLang="en-US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課程</a:t>
              </a:r>
              <a:endParaRPr lang="ko-KR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37" name="TextBox 429">
              <a:extLst>
                <a:ext uri="{FF2B5EF4-FFF2-40B4-BE49-F238E27FC236}">
                  <a16:creationId xmlns:a16="http://schemas.microsoft.com/office/drawing/2014/main" id="{9F5D6F2C-0DD9-42E5-8751-E958603AC9FD}"/>
                </a:ext>
              </a:extLst>
            </p:cNvPr>
            <p:cNvSpPr txBox="1"/>
            <p:nvPr/>
          </p:nvSpPr>
          <p:spPr>
            <a:xfrm>
              <a:off x="1576968" y="1436588"/>
              <a:ext cx="652129" cy="6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校務分析</a:t>
              </a:r>
              <a:endParaRPr lang="ko-KR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2D15CE-E4F2-4BD7-A735-FA1BE30565C1}"/>
              </a:ext>
            </a:extLst>
          </p:cNvPr>
          <p:cNvSpPr txBox="1"/>
          <p:nvPr/>
        </p:nvSpPr>
        <p:spPr>
          <a:xfrm>
            <a:off x="2333288" y="1642765"/>
            <a:ext cx="5182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透過校務研究分析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學習成績不及格率較高的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入學管道 </a:t>
            </a:r>
            <a:endParaRPr lang="en-US" altLang="zh-TW" sz="24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各學院不及格率較高的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共同科目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07D4D9B-07B2-4A91-B9F0-470707117A27}"/>
              </a:ext>
            </a:extLst>
          </p:cNvPr>
          <p:cNvSpPr txBox="1"/>
          <p:nvPr/>
        </p:nvSpPr>
        <p:spPr>
          <a:xfrm>
            <a:off x="5442585" y="3223666"/>
            <a:ext cx="3683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辦理暑期基礎課程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理解科目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基礎知識點 </a:t>
            </a:r>
            <a:endParaRPr lang="en-US" altLang="zh-TW" sz="24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學習方法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098D684C-F26F-47B1-97DE-35AF4C3B94E4}"/>
              </a:ext>
            </a:extLst>
          </p:cNvPr>
          <p:cNvSpPr txBox="1"/>
          <p:nvPr/>
        </p:nvSpPr>
        <p:spPr>
          <a:xfrm>
            <a:off x="8305557" y="4596866"/>
            <a:ext cx="3246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希望達成成效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提升學生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學習動機 </a:t>
            </a:r>
            <a:endParaRPr lang="en-US" altLang="zh-TW" sz="24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提升學生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學習成效</a:t>
            </a:r>
            <a:endParaRPr lang="en-US" altLang="zh-TW" sz="24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提升教師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教學效能</a:t>
            </a:r>
          </a:p>
        </p:txBody>
      </p:sp>
    </p:spTree>
    <p:extLst>
      <p:ext uri="{BB962C8B-B14F-4D97-AF65-F5344CB8AC3E}">
        <p14:creationId xmlns:p14="http://schemas.microsoft.com/office/powerpoint/2010/main" val="73311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959993" y="6397697"/>
            <a:ext cx="2743200" cy="365125"/>
          </a:xfrm>
        </p:spPr>
        <p:txBody>
          <a:bodyPr/>
          <a:lstStyle/>
          <a:p>
            <a:fld id="{CB775700-495C-42D5-82E3-50D70CB16115}" type="slidenum">
              <a:rPr lang="zh-TW" altLang="en-US" smtClean="0"/>
              <a:t>30</a:t>
            </a:fld>
            <a:endParaRPr lang="zh-TW" altLang="en-US" dirty="0"/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7" name="文本框 6"/>
          <p:cNvSpPr txBox="1"/>
          <p:nvPr/>
        </p:nvSpPr>
        <p:spPr>
          <a:xfrm>
            <a:off x="1606856" y="262383"/>
            <a:ext cx="54072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二、暑期線上基礎課程介紹</a:t>
            </a:r>
          </a:p>
        </p:txBody>
      </p:sp>
      <p:sp>
        <p:nvSpPr>
          <p:cNvPr id="18" name="矩形 17"/>
          <p:cNvSpPr/>
          <p:nvPr/>
        </p:nvSpPr>
        <p:spPr>
          <a:xfrm>
            <a:off x="2309781" y="1093380"/>
            <a:ext cx="8573915" cy="173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"/>
            </a:pP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針對本校</a:t>
            </a:r>
            <a:r>
              <a:rPr lang="en-US" altLang="zh-TW" sz="28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9</a:t>
            </a:r>
            <a:r>
              <a:rPr lang="zh-TW" alt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類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入學管道，辦理</a:t>
            </a:r>
            <a:r>
              <a:rPr lang="zh-TW" alt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兩梯次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的大一暑期線上基礎課程。</a:t>
            </a:r>
            <a:endParaRPr lang="en-US" altLang="zh-TW" sz="2000" b="1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342900" indent="-342900" algn="just">
              <a:lnSpc>
                <a:spcPct val="13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"/>
            </a:pP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共計開設</a:t>
            </a:r>
            <a:r>
              <a:rPr lang="en-US" altLang="zh-TW" sz="28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3</a:t>
            </a:r>
            <a:r>
              <a:rPr lang="zh-TW" alt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班</a:t>
            </a:r>
            <a:r>
              <a:rPr lang="en-US" altLang="zh-TW" sz="28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9</a:t>
            </a:r>
            <a:r>
              <a:rPr lang="zh-TW" alt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門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科目，每門課</a:t>
            </a:r>
            <a:r>
              <a:rPr lang="en-US" altLang="zh-TW" sz="28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12</a:t>
            </a:r>
            <a:r>
              <a:rPr lang="zh-TW" alt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小時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，開設班別為</a:t>
            </a:r>
            <a:r>
              <a:rPr lang="zh-TW" alt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管理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領域班、</a:t>
            </a:r>
            <a:r>
              <a:rPr lang="zh-TW" alt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工程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領域班、</a:t>
            </a:r>
            <a:r>
              <a:rPr lang="zh-TW" alt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水圈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領域班。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3870374-5A34-4255-B864-5A97AAFF5505}"/>
              </a:ext>
            </a:extLst>
          </p:cNvPr>
          <p:cNvSpPr txBox="1"/>
          <p:nvPr/>
        </p:nvSpPr>
        <p:spPr>
          <a:xfrm>
            <a:off x="416567" y="2637095"/>
            <a:ext cx="1843774" cy="9131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2667" b="1" kern="0" dirty="0">
                <a:solidFill>
                  <a:schemeClr val="accent3">
                    <a:lumMod val="50000"/>
                  </a:schemeClr>
                </a:solidFill>
                <a:latin typeface="Microsoft YaHei"/>
                <a:ea typeface="Microsoft YaHei"/>
                <a:cs typeface="Arial"/>
                <a:sym typeface="Arial"/>
              </a:rPr>
              <a:t>110</a:t>
            </a:r>
            <a:r>
              <a:rPr lang="zh-TW" altLang="en-US" sz="2667" b="1" kern="0" dirty="0">
                <a:solidFill>
                  <a:schemeClr val="accent3">
                    <a:lumMod val="50000"/>
                  </a:schemeClr>
                </a:solidFill>
                <a:latin typeface="Microsoft YaHei"/>
                <a:ea typeface="Microsoft YaHei"/>
                <a:cs typeface="Arial"/>
                <a:sym typeface="Arial"/>
              </a:rPr>
              <a:t>學年度</a:t>
            </a:r>
            <a:endParaRPr lang="en-US" altLang="zh-TW" sz="2667" b="1" kern="0" dirty="0">
              <a:solidFill>
                <a:schemeClr val="accent3">
                  <a:lumMod val="50000"/>
                </a:schemeClr>
              </a:solidFill>
              <a:latin typeface="Microsoft YaHei"/>
              <a:ea typeface="Microsoft YaHei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chemeClr val="accent3">
                    <a:lumMod val="50000"/>
                  </a:schemeClr>
                </a:solidFill>
                <a:latin typeface="Microsoft YaHei"/>
                <a:ea typeface="Microsoft YaHei"/>
                <a:cs typeface="Arial"/>
                <a:sym typeface="Arial"/>
              </a:rPr>
              <a:t>開課課程</a:t>
            </a:r>
          </a:p>
        </p:txBody>
      </p:sp>
      <p:sp>
        <p:nvSpPr>
          <p:cNvPr id="21" name="矩形: 圓角 1">
            <a:extLst>
              <a:ext uri="{FF2B5EF4-FFF2-40B4-BE49-F238E27FC236}">
                <a16:creationId xmlns:a16="http://schemas.microsoft.com/office/drawing/2014/main" id="{CA0A1D47-8C5A-4778-9A5C-C3F6066D22EE}"/>
              </a:ext>
            </a:extLst>
          </p:cNvPr>
          <p:cNvSpPr/>
          <p:nvPr/>
        </p:nvSpPr>
        <p:spPr>
          <a:xfrm>
            <a:off x="416567" y="3718642"/>
            <a:ext cx="1806396" cy="10594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666666"/>
                </a:solidFill>
                <a:latin typeface="Microsoft YaHei"/>
                <a:ea typeface="Microsoft YaHei"/>
                <a:sym typeface="Arial"/>
              </a:rPr>
              <a:t>第一梯次 </a:t>
            </a:r>
            <a:endParaRPr lang="en-US" altLang="zh-TW" sz="2667" b="1" kern="0" dirty="0">
              <a:solidFill>
                <a:srgbClr val="666666"/>
              </a:solidFill>
              <a:latin typeface="Microsoft YaHei"/>
              <a:ea typeface="Microsoft YaHei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TW" sz="1867" kern="0" dirty="0">
                <a:solidFill>
                  <a:srgbClr val="666666"/>
                </a:solidFill>
                <a:latin typeface="Microsoft YaHei"/>
                <a:ea typeface="Microsoft YaHei"/>
                <a:sym typeface="Arial"/>
              </a:rPr>
              <a:t>(7/16-7/30)</a:t>
            </a:r>
            <a:endParaRPr lang="zh-TW" altLang="en-US" sz="2133" kern="0" dirty="0">
              <a:solidFill>
                <a:srgbClr val="666666"/>
              </a:solidFill>
              <a:latin typeface="Microsoft YaHei"/>
              <a:ea typeface="Microsoft YaHei"/>
              <a:sym typeface="Arial"/>
            </a:endParaRPr>
          </a:p>
        </p:txBody>
      </p:sp>
      <p:sp>
        <p:nvSpPr>
          <p:cNvPr id="22" name="矩形: 圓角 58">
            <a:extLst>
              <a:ext uri="{FF2B5EF4-FFF2-40B4-BE49-F238E27FC236}">
                <a16:creationId xmlns:a16="http://schemas.microsoft.com/office/drawing/2014/main" id="{602738EA-6FE9-44C5-BC08-2EEB7E2DC06E}"/>
              </a:ext>
            </a:extLst>
          </p:cNvPr>
          <p:cNvSpPr/>
          <p:nvPr/>
        </p:nvSpPr>
        <p:spPr>
          <a:xfrm>
            <a:off x="416567" y="4866714"/>
            <a:ext cx="1806396" cy="18961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666666"/>
                </a:solidFill>
                <a:latin typeface="Microsoft YaHei"/>
                <a:ea typeface="Microsoft YaHei"/>
                <a:sym typeface="Arial"/>
              </a:rPr>
              <a:t>第二梯次 </a:t>
            </a:r>
            <a:r>
              <a:rPr lang="en-US" altLang="zh-TW" sz="1867" kern="0" dirty="0">
                <a:solidFill>
                  <a:srgbClr val="666666"/>
                </a:solidFill>
                <a:latin typeface="Microsoft YaHei"/>
                <a:ea typeface="Microsoft YaHei"/>
                <a:sym typeface="Arial"/>
              </a:rPr>
              <a:t>(7/16-7/30)</a:t>
            </a:r>
            <a:endParaRPr lang="zh-TW" altLang="en-US" sz="2133" kern="0" dirty="0">
              <a:solidFill>
                <a:srgbClr val="666666"/>
              </a:solidFill>
              <a:latin typeface="Microsoft YaHei"/>
              <a:ea typeface="Microsoft YaHei"/>
              <a:sym typeface="Arial"/>
            </a:endParaRPr>
          </a:p>
        </p:txBody>
      </p:sp>
      <p:sp>
        <p:nvSpPr>
          <p:cNvPr id="23" name="矩形: 圓角 28">
            <a:extLst>
              <a:ext uri="{FF2B5EF4-FFF2-40B4-BE49-F238E27FC236}">
                <a16:creationId xmlns:a16="http://schemas.microsoft.com/office/drawing/2014/main" id="{0BA1F07A-7663-491F-BBDE-2BF4DF0CF856}"/>
              </a:ext>
            </a:extLst>
          </p:cNvPr>
          <p:cNvSpPr/>
          <p:nvPr/>
        </p:nvSpPr>
        <p:spPr>
          <a:xfrm>
            <a:off x="2787217" y="3014325"/>
            <a:ext cx="2120556" cy="5809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dist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rPr>
              <a:t>管理領域班</a:t>
            </a:r>
            <a:endParaRPr lang="zh-TW" altLang="en-US" sz="2133" kern="0" dirty="0">
              <a:solidFill>
                <a:srgbClr val="FCC6C7">
                  <a:lumMod val="75000"/>
                </a:srgbClr>
              </a:solidFill>
              <a:latin typeface="Microsoft YaHei"/>
              <a:ea typeface="Microsoft YaHei"/>
              <a:sym typeface="Arial"/>
            </a:endParaRPr>
          </a:p>
        </p:txBody>
      </p:sp>
      <p:sp>
        <p:nvSpPr>
          <p:cNvPr id="24" name="矩形: 圓角 59">
            <a:extLst>
              <a:ext uri="{FF2B5EF4-FFF2-40B4-BE49-F238E27FC236}">
                <a16:creationId xmlns:a16="http://schemas.microsoft.com/office/drawing/2014/main" id="{F891D622-DC11-4601-A1A3-D0C387C46645}"/>
              </a:ext>
            </a:extLst>
          </p:cNvPr>
          <p:cNvSpPr/>
          <p:nvPr/>
        </p:nvSpPr>
        <p:spPr>
          <a:xfrm>
            <a:off x="5729211" y="3005110"/>
            <a:ext cx="2101478" cy="5809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dist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rPr>
              <a:t>水圈領域班</a:t>
            </a:r>
            <a:endParaRPr lang="zh-TW" altLang="en-US" sz="2133" kern="0" dirty="0">
              <a:solidFill>
                <a:srgbClr val="25A0A6"/>
              </a:solidFill>
              <a:latin typeface="Microsoft YaHei"/>
              <a:ea typeface="Microsoft YaHei"/>
              <a:sym typeface="Arial"/>
            </a:endParaRPr>
          </a:p>
        </p:txBody>
      </p:sp>
      <p:sp>
        <p:nvSpPr>
          <p:cNvPr id="26" name="矩形: 圓角 60">
            <a:extLst>
              <a:ext uri="{FF2B5EF4-FFF2-40B4-BE49-F238E27FC236}">
                <a16:creationId xmlns:a16="http://schemas.microsoft.com/office/drawing/2014/main" id="{BBA0836D-37AC-487D-B640-F1EA837EA9C9}"/>
              </a:ext>
            </a:extLst>
          </p:cNvPr>
          <p:cNvSpPr/>
          <p:nvPr/>
        </p:nvSpPr>
        <p:spPr>
          <a:xfrm>
            <a:off x="8593975" y="3023623"/>
            <a:ext cx="2092927" cy="5809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dist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rPr>
              <a:t>工程領域班</a:t>
            </a:r>
            <a:endParaRPr lang="zh-TW" altLang="en-US" sz="2133" kern="0" dirty="0">
              <a:solidFill>
                <a:srgbClr val="FCC6C7">
                  <a:lumMod val="25000"/>
                </a:srgbClr>
              </a:solidFill>
              <a:latin typeface="Microsoft YaHei"/>
              <a:ea typeface="Microsoft YaHei"/>
              <a:sym typeface="Arial"/>
            </a:endParaRPr>
          </a:p>
        </p:txBody>
      </p:sp>
      <p:sp>
        <p:nvSpPr>
          <p:cNvPr id="27" name="矩形: 圓角 29">
            <a:extLst>
              <a:ext uri="{FF2B5EF4-FFF2-40B4-BE49-F238E27FC236}">
                <a16:creationId xmlns:a16="http://schemas.microsoft.com/office/drawing/2014/main" id="{120A8B7A-ED1A-4355-B780-52C3BF998E6D}"/>
              </a:ext>
            </a:extLst>
          </p:cNvPr>
          <p:cNvSpPr/>
          <p:nvPr/>
        </p:nvSpPr>
        <p:spPr>
          <a:xfrm>
            <a:off x="2523783" y="3801760"/>
            <a:ext cx="1323712" cy="9438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rPr>
              <a:t>基礎</a:t>
            </a:r>
            <a:endParaRPr lang="en-US" altLang="zh-TW" sz="2667" b="1" kern="0" dirty="0">
              <a:solidFill>
                <a:srgbClr val="FCC6C7">
                  <a:lumMod val="75000"/>
                </a:srgbClr>
              </a:solidFill>
              <a:latin typeface="Microsoft YaHei"/>
              <a:ea typeface="Microsoft YaHei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rPr>
              <a:t>微積分</a:t>
            </a:r>
            <a:endParaRPr lang="zh-TW" altLang="en-US" sz="2133" kern="0" dirty="0">
              <a:solidFill>
                <a:srgbClr val="FCC6C7">
                  <a:lumMod val="75000"/>
                </a:srgbClr>
              </a:solidFill>
              <a:latin typeface="Microsoft YaHei"/>
              <a:ea typeface="Microsoft YaHei"/>
              <a:sym typeface="Arial"/>
            </a:endParaRPr>
          </a:p>
        </p:txBody>
      </p:sp>
      <p:sp>
        <p:nvSpPr>
          <p:cNvPr id="28" name="矩形: 圓角 42">
            <a:extLst>
              <a:ext uri="{FF2B5EF4-FFF2-40B4-BE49-F238E27FC236}">
                <a16:creationId xmlns:a16="http://schemas.microsoft.com/office/drawing/2014/main" id="{43AA9CCD-996C-4AE1-8A02-7647570ABA9E}"/>
              </a:ext>
            </a:extLst>
          </p:cNvPr>
          <p:cNvSpPr/>
          <p:nvPr/>
        </p:nvSpPr>
        <p:spPr>
          <a:xfrm>
            <a:off x="3963363" y="3776395"/>
            <a:ext cx="1265362" cy="9845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rPr>
              <a:t>多益</a:t>
            </a:r>
            <a:endParaRPr lang="en-US" altLang="zh-TW" sz="2667" b="1" kern="0" dirty="0">
              <a:solidFill>
                <a:srgbClr val="FCC6C7">
                  <a:lumMod val="75000"/>
                </a:srgbClr>
              </a:solidFill>
              <a:latin typeface="Microsoft YaHei"/>
              <a:ea typeface="Microsoft YaHei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rPr>
              <a:t>英文</a:t>
            </a:r>
            <a:endParaRPr lang="zh-TW" altLang="en-US" sz="2133" kern="0" dirty="0">
              <a:solidFill>
                <a:srgbClr val="FCC6C7">
                  <a:lumMod val="75000"/>
                </a:srgbClr>
              </a:solidFill>
              <a:latin typeface="Microsoft YaHei"/>
              <a:ea typeface="Microsoft YaHei"/>
              <a:sym typeface="Arial"/>
            </a:endParaRPr>
          </a:p>
        </p:txBody>
      </p:sp>
      <p:sp>
        <p:nvSpPr>
          <p:cNvPr id="29" name="矩形: 圓角 61">
            <a:extLst>
              <a:ext uri="{FF2B5EF4-FFF2-40B4-BE49-F238E27FC236}">
                <a16:creationId xmlns:a16="http://schemas.microsoft.com/office/drawing/2014/main" id="{220333FA-CD48-486A-9C32-9702140128B1}"/>
              </a:ext>
            </a:extLst>
          </p:cNvPr>
          <p:cNvSpPr/>
          <p:nvPr/>
        </p:nvSpPr>
        <p:spPr>
          <a:xfrm>
            <a:off x="5416707" y="3777523"/>
            <a:ext cx="1417835" cy="9834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rPr>
              <a:t>基礎</a:t>
            </a:r>
            <a:endParaRPr lang="en-US" altLang="zh-TW" sz="2667" b="1" kern="0" dirty="0">
              <a:solidFill>
                <a:srgbClr val="25A0A6"/>
              </a:solidFill>
              <a:latin typeface="Microsoft YaHei"/>
              <a:ea typeface="Microsoft YaHei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rPr>
              <a:t>化學</a:t>
            </a:r>
            <a:endParaRPr lang="zh-TW" altLang="en-US" sz="2133" kern="0" dirty="0">
              <a:solidFill>
                <a:srgbClr val="25A0A6"/>
              </a:solidFill>
              <a:latin typeface="Microsoft YaHei"/>
              <a:ea typeface="Microsoft YaHei"/>
              <a:sym typeface="Arial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C95A7539-3882-4BFB-BF48-C89A5732D1AC}"/>
              </a:ext>
            </a:extLst>
          </p:cNvPr>
          <p:cNvGrpSpPr/>
          <p:nvPr/>
        </p:nvGrpSpPr>
        <p:grpSpPr>
          <a:xfrm>
            <a:off x="8352467" y="3839033"/>
            <a:ext cx="2729874" cy="895694"/>
            <a:chOff x="6367821" y="1934614"/>
            <a:chExt cx="2431753" cy="804473"/>
          </a:xfrm>
        </p:grpSpPr>
        <p:sp>
          <p:nvSpPr>
            <p:cNvPr id="36" name="矩形: 圓角 63">
              <a:extLst>
                <a:ext uri="{FF2B5EF4-FFF2-40B4-BE49-F238E27FC236}">
                  <a16:creationId xmlns:a16="http://schemas.microsoft.com/office/drawing/2014/main" id="{303BB2EA-0126-4CF0-AEEB-BD07A54B70D4}"/>
                </a:ext>
              </a:extLst>
            </p:cNvPr>
            <p:cNvSpPr/>
            <p:nvPr/>
          </p:nvSpPr>
          <p:spPr>
            <a:xfrm>
              <a:off x="6367821" y="1934614"/>
              <a:ext cx="1197298" cy="80447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基礎</a:t>
              </a:r>
              <a:endParaRPr lang="en-US" altLang="zh-TW" sz="2667" b="1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物理</a:t>
              </a:r>
              <a:endParaRPr lang="zh-TW" altLang="en-US" sz="2133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37" name="矩形: 圓角 64">
              <a:extLst>
                <a:ext uri="{FF2B5EF4-FFF2-40B4-BE49-F238E27FC236}">
                  <a16:creationId xmlns:a16="http://schemas.microsoft.com/office/drawing/2014/main" id="{8DDBC9C6-518A-44D7-8679-06FFBFCCC5A3}"/>
                </a:ext>
              </a:extLst>
            </p:cNvPr>
            <p:cNvSpPr/>
            <p:nvPr/>
          </p:nvSpPr>
          <p:spPr>
            <a:xfrm>
              <a:off x="7633476" y="1934614"/>
              <a:ext cx="1166098" cy="80157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多益</a:t>
              </a:r>
              <a:endParaRPr lang="en-US" altLang="zh-TW" sz="2667" b="1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英文</a:t>
              </a:r>
              <a:endParaRPr lang="zh-TW" altLang="en-US" sz="2133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</p:txBody>
        </p:sp>
      </p:grpSp>
      <p:sp>
        <p:nvSpPr>
          <p:cNvPr id="38" name="矩形: 圓角 62">
            <a:extLst>
              <a:ext uri="{FF2B5EF4-FFF2-40B4-BE49-F238E27FC236}">
                <a16:creationId xmlns:a16="http://schemas.microsoft.com/office/drawing/2014/main" id="{12D33309-B771-48C4-93B1-627935534897}"/>
              </a:ext>
            </a:extLst>
          </p:cNvPr>
          <p:cNvSpPr/>
          <p:nvPr/>
        </p:nvSpPr>
        <p:spPr>
          <a:xfrm>
            <a:off x="6903130" y="3771403"/>
            <a:ext cx="1267575" cy="10168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rPr>
              <a:t>多益</a:t>
            </a:r>
            <a:endParaRPr lang="en-US" altLang="zh-TW" sz="2667" b="1" kern="0" dirty="0">
              <a:solidFill>
                <a:srgbClr val="25A0A6"/>
              </a:solidFill>
              <a:latin typeface="Microsoft YaHei"/>
              <a:ea typeface="Microsoft YaHei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zh-TW" altLang="en-US" sz="2667" b="1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rPr>
              <a:t>英文</a:t>
            </a:r>
            <a:endParaRPr lang="zh-TW" altLang="en-US" sz="2133" kern="0" dirty="0">
              <a:solidFill>
                <a:srgbClr val="25A0A6"/>
              </a:solidFill>
              <a:latin typeface="Microsoft YaHei"/>
              <a:ea typeface="Microsoft YaHei"/>
              <a:sym typeface="Arial"/>
            </a:endParaRP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7BA108CE-6ECA-4F78-BCE7-2071C631EBCA}"/>
              </a:ext>
            </a:extLst>
          </p:cNvPr>
          <p:cNvGrpSpPr/>
          <p:nvPr/>
        </p:nvGrpSpPr>
        <p:grpSpPr>
          <a:xfrm>
            <a:off x="2506373" y="4841515"/>
            <a:ext cx="8571963" cy="1921307"/>
            <a:chOff x="1712546" y="2649567"/>
            <a:chExt cx="7166610" cy="1713309"/>
          </a:xfrm>
        </p:grpSpPr>
        <p:sp>
          <p:nvSpPr>
            <p:cNvPr id="57" name="矩形: 圓角 65">
              <a:extLst>
                <a:ext uri="{FF2B5EF4-FFF2-40B4-BE49-F238E27FC236}">
                  <a16:creationId xmlns:a16="http://schemas.microsoft.com/office/drawing/2014/main" id="{C4BB966E-60CF-4827-B50E-BA48A3272C79}"/>
                </a:ext>
              </a:extLst>
            </p:cNvPr>
            <p:cNvSpPr/>
            <p:nvPr/>
          </p:nvSpPr>
          <p:spPr>
            <a:xfrm>
              <a:off x="1712546" y="2657648"/>
              <a:ext cx="1137334" cy="79457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75000"/>
                    </a:srgbClr>
                  </a:solidFill>
                  <a:latin typeface="Microsoft YaHei"/>
                  <a:ea typeface="Microsoft YaHei"/>
                  <a:sym typeface="Arial"/>
                </a:rPr>
                <a:t>基礎</a:t>
              </a:r>
              <a:endParaRPr lang="en-US" altLang="zh-TW" sz="2667" b="1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75000"/>
                    </a:srgbClr>
                  </a:solidFill>
                  <a:latin typeface="Microsoft YaHei"/>
                  <a:ea typeface="Microsoft YaHei"/>
                  <a:sym typeface="Arial"/>
                </a:rPr>
                <a:t>微積分</a:t>
              </a:r>
              <a:endParaRPr lang="zh-TW" altLang="en-US" sz="2133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58" name="矩形: 圓角 66">
              <a:extLst>
                <a:ext uri="{FF2B5EF4-FFF2-40B4-BE49-F238E27FC236}">
                  <a16:creationId xmlns:a16="http://schemas.microsoft.com/office/drawing/2014/main" id="{0527DDEE-88F5-4821-8C35-3D6D9AD7C464}"/>
                </a:ext>
              </a:extLst>
            </p:cNvPr>
            <p:cNvSpPr/>
            <p:nvPr/>
          </p:nvSpPr>
          <p:spPr>
            <a:xfrm>
              <a:off x="2924126" y="2657646"/>
              <a:ext cx="1083994" cy="79457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75000"/>
                    </a:srgbClr>
                  </a:solidFill>
                  <a:latin typeface="Microsoft YaHei"/>
                  <a:ea typeface="Microsoft YaHei"/>
                  <a:sym typeface="Arial"/>
                </a:rPr>
                <a:t>基礎</a:t>
              </a:r>
              <a:endParaRPr lang="en-US" altLang="zh-TW" sz="2667" b="1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75000"/>
                    </a:srgbClr>
                  </a:solidFill>
                  <a:latin typeface="Microsoft YaHei"/>
                  <a:ea typeface="Microsoft YaHei"/>
                  <a:sym typeface="Arial"/>
                </a:rPr>
                <a:t>經濟學</a:t>
              </a:r>
              <a:endParaRPr lang="zh-TW" altLang="en-US" sz="2133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59" name="矩形: 圓角 67">
              <a:extLst>
                <a:ext uri="{FF2B5EF4-FFF2-40B4-BE49-F238E27FC236}">
                  <a16:creationId xmlns:a16="http://schemas.microsoft.com/office/drawing/2014/main" id="{2FC5EF7A-C248-4D47-BBC2-6113A6908BA4}"/>
                </a:ext>
              </a:extLst>
            </p:cNvPr>
            <p:cNvSpPr/>
            <p:nvPr/>
          </p:nvSpPr>
          <p:spPr>
            <a:xfrm>
              <a:off x="1712546" y="3568299"/>
              <a:ext cx="1137334" cy="79457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75000"/>
                    </a:srgbClr>
                  </a:solidFill>
                  <a:latin typeface="Microsoft YaHei"/>
                  <a:ea typeface="Microsoft YaHei"/>
                  <a:sym typeface="Arial"/>
                </a:rPr>
                <a:t>基礎</a:t>
              </a:r>
              <a:endParaRPr lang="en-US" altLang="zh-TW" sz="2667" b="1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75000"/>
                    </a:srgbClr>
                  </a:solidFill>
                  <a:latin typeface="Microsoft YaHei"/>
                  <a:ea typeface="Microsoft YaHei"/>
                  <a:sym typeface="Arial"/>
                </a:rPr>
                <a:t>統計學</a:t>
              </a:r>
              <a:endParaRPr lang="zh-TW" altLang="en-US" sz="2133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60" name="矩形: 圓角 68">
              <a:extLst>
                <a:ext uri="{FF2B5EF4-FFF2-40B4-BE49-F238E27FC236}">
                  <a16:creationId xmlns:a16="http://schemas.microsoft.com/office/drawing/2014/main" id="{D5A2B362-21A6-4FA7-848E-0AF0A149E67A}"/>
                </a:ext>
              </a:extLst>
            </p:cNvPr>
            <p:cNvSpPr/>
            <p:nvPr/>
          </p:nvSpPr>
          <p:spPr>
            <a:xfrm>
              <a:off x="2924126" y="3568297"/>
              <a:ext cx="1083994" cy="79457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75000"/>
                    </a:srgbClr>
                  </a:solidFill>
                  <a:latin typeface="Microsoft YaHei"/>
                  <a:ea typeface="Microsoft YaHei"/>
                  <a:sym typeface="Arial"/>
                </a:rPr>
                <a:t>多益</a:t>
              </a:r>
              <a:endParaRPr lang="en-US" altLang="zh-TW" sz="2667" b="1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75000"/>
                    </a:srgbClr>
                  </a:solidFill>
                  <a:latin typeface="Microsoft YaHei"/>
                  <a:ea typeface="Microsoft YaHei"/>
                  <a:sym typeface="Arial"/>
                </a:rPr>
                <a:t>英文</a:t>
              </a:r>
              <a:endParaRPr lang="zh-TW" altLang="en-US" sz="2133" kern="0" dirty="0">
                <a:solidFill>
                  <a:srgbClr val="FCC6C7">
                    <a:lumMod val="75000"/>
                  </a:srgbClr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61" name="矩形: 圓角 69">
              <a:extLst>
                <a:ext uri="{FF2B5EF4-FFF2-40B4-BE49-F238E27FC236}">
                  <a16:creationId xmlns:a16="http://schemas.microsoft.com/office/drawing/2014/main" id="{123E01D3-7C3E-4626-A109-4EF83BE88325}"/>
                </a:ext>
              </a:extLst>
            </p:cNvPr>
            <p:cNvSpPr/>
            <p:nvPr/>
          </p:nvSpPr>
          <p:spPr>
            <a:xfrm>
              <a:off x="4157319" y="2680958"/>
              <a:ext cx="1137334" cy="79457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25A0A6"/>
                  </a:solidFill>
                  <a:latin typeface="Microsoft YaHei"/>
                  <a:ea typeface="Microsoft YaHei"/>
                  <a:sym typeface="Arial"/>
                </a:rPr>
                <a:t>基礎</a:t>
              </a:r>
              <a:endParaRPr lang="en-US" altLang="zh-TW" sz="2667" b="1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25A0A6"/>
                  </a:solidFill>
                  <a:latin typeface="Microsoft YaHei"/>
                  <a:ea typeface="Microsoft YaHei"/>
                  <a:sym typeface="Arial"/>
                </a:rPr>
                <a:t>化學</a:t>
              </a:r>
              <a:endParaRPr lang="zh-TW" altLang="en-US" sz="2133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62" name="矩形: 圓角 70">
              <a:extLst>
                <a:ext uri="{FF2B5EF4-FFF2-40B4-BE49-F238E27FC236}">
                  <a16:creationId xmlns:a16="http://schemas.microsoft.com/office/drawing/2014/main" id="{B6446471-C796-48A7-AA64-3487F8C5110C}"/>
                </a:ext>
              </a:extLst>
            </p:cNvPr>
            <p:cNvSpPr/>
            <p:nvPr/>
          </p:nvSpPr>
          <p:spPr>
            <a:xfrm>
              <a:off x="5375812" y="2687631"/>
              <a:ext cx="1083994" cy="79457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25A0A6"/>
                  </a:solidFill>
                  <a:latin typeface="Microsoft YaHei"/>
                  <a:ea typeface="Microsoft YaHei"/>
                  <a:sym typeface="Arial"/>
                </a:rPr>
                <a:t>基礎</a:t>
              </a:r>
              <a:endParaRPr lang="en-US" altLang="zh-TW" sz="2667" b="1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25A0A6"/>
                  </a:solidFill>
                  <a:latin typeface="Microsoft YaHei"/>
                  <a:ea typeface="Microsoft YaHei"/>
                  <a:sym typeface="Arial"/>
                </a:rPr>
                <a:t>生物</a:t>
              </a:r>
              <a:endParaRPr lang="zh-TW" altLang="en-US" sz="2133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63" name="矩形: 圓角 71">
              <a:extLst>
                <a:ext uri="{FF2B5EF4-FFF2-40B4-BE49-F238E27FC236}">
                  <a16:creationId xmlns:a16="http://schemas.microsoft.com/office/drawing/2014/main" id="{15A5CD9B-88A2-4523-A93B-DA07D539608C}"/>
                </a:ext>
              </a:extLst>
            </p:cNvPr>
            <p:cNvSpPr/>
            <p:nvPr/>
          </p:nvSpPr>
          <p:spPr>
            <a:xfrm>
              <a:off x="4164232" y="3568299"/>
              <a:ext cx="1137334" cy="79457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25A0A6"/>
                  </a:solidFill>
                  <a:latin typeface="Microsoft YaHei"/>
                  <a:ea typeface="Microsoft YaHei"/>
                  <a:sym typeface="Arial"/>
                </a:rPr>
                <a:t>基礎</a:t>
              </a:r>
              <a:endParaRPr lang="en-US" altLang="zh-TW" sz="2667" b="1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25A0A6"/>
                  </a:solidFill>
                  <a:latin typeface="Microsoft YaHei"/>
                  <a:ea typeface="Microsoft YaHei"/>
                  <a:sym typeface="Arial"/>
                </a:rPr>
                <a:t>微積分</a:t>
              </a:r>
              <a:endParaRPr lang="zh-TW" altLang="en-US" sz="2133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64" name="矩形: 圓角 72">
              <a:extLst>
                <a:ext uri="{FF2B5EF4-FFF2-40B4-BE49-F238E27FC236}">
                  <a16:creationId xmlns:a16="http://schemas.microsoft.com/office/drawing/2014/main" id="{4A806090-DBA9-4AA0-8760-2D730BC65849}"/>
                </a:ext>
              </a:extLst>
            </p:cNvPr>
            <p:cNvSpPr/>
            <p:nvPr/>
          </p:nvSpPr>
          <p:spPr>
            <a:xfrm>
              <a:off x="5375812" y="3568297"/>
              <a:ext cx="1083994" cy="79457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25A0A6"/>
                  </a:solidFill>
                  <a:latin typeface="Microsoft YaHei"/>
                  <a:ea typeface="Microsoft YaHei"/>
                  <a:sym typeface="Arial"/>
                </a:rPr>
                <a:t>多益</a:t>
              </a:r>
              <a:endParaRPr lang="en-US" altLang="zh-TW" sz="2667" b="1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25A0A6"/>
                  </a:solidFill>
                  <a:latin typeface="Microsoft YaHei"/>
                  <a:ea typeface="Microsoft YaHei"/>
                  <a:sym typeface="Arial"/>
                </a:rPr>
                <a:t>英文</a:t>
              </a:r>
              <a:endParaRPr lang="zh-TW" altLang="en-US" sz="2133" kern="0" dirty="0">
                <a:solidFill>
                  <a:srgbClr val="25A0A6"/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65" name="矩形: 圓角 73">
              <a:extLst>
                <a:ext uri="{FF2B5EF4-FFF2-40B4-BE49-F238E27FC236}">
                  <a16:creationId xmlns:a16="http://schemas.microsoft.com/office/drawing/2014/main" id="{ED75269C-7CBE-4229-9E47-DFAC3C69DE3E}"/>
                </a:ext>
              </a:extLst>
            </p:cNvPr>
            <p:cNvSpPr/>
            <p:nvPr/>
          </p:nvSpPr>
          <p:spPr>
            <a:xfrm>
              <a:off x="6583582" y="2657648"/>
              <a:ext cx="1137334" cy="79457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基礎</a:t>
              </a:r>
              <a:endParaRPr lang="en-US" altLang="zh-TW" sz="2667" b="1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物理</a:t>
              </a:r>
              <a:endParaRPr lang="zh-TW" altLang="en-US" sz="2133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66" name="矩形: 圓角 74">
              <a:extLst>
                <a:ext uri="{FF2B5EF4-FFF2-40B4-BE49-F238E27FC236}">
                  <a16:creationId xmlns:a16="http://schemas.microsoft.com/office/drawing/2014/main" id="{DDB6B709-1DCB-467B-9980-C60885110F87}"/>
                </a:ext>
              </a:extLst>
            </p:cNvPr>
            <p:cNvSpPr/>
            <p:nvPr/>
          </p:nvSpPr>
          <p:spPr>
            <a:xfrm>
              <a:off x="7787864" y="2649567"/>
              <a:ext cx="1083994" cy="79457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基礎</a:t>
              </a:r>
              <a:endParaRPr lang="en-US" altLang="zh-TW" sz="2667" b="1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微積分</a:t>
              </a:r>
              <a:endParaRPr lang="zh-TW" altLang="en-US" sz="2133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67" name="矩形: 圓角 75">
              <a:extLst>
                <a:ext uri="{FF2B5EF4-FFF2-40B4-BE49-F238E27FC236}">
                  <a16:creationId xmlns:a16="http://schemas.microsoft.com/office/drawing/2014/main" id="{7F608BDD-7028-4C0D-B7EF-403ABCDAC0EF}"/>
                </a:ext>
              </a:extLst>
            </p:cNvPr>
            <p:cNvSpPr/>
            <p:nvPr/>
          </p:nvSpPr>
          <p:spPr>
            <a:xfrm>
              <a:off x="6583582" y="3568299"/>
              <a:ext cx="1137334" cy="79457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基礎</a:t>
              </a:r>
              <a:endParaRPr lang="en-US" altLang="zh-TW" sz="2667" b="1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化學</a:t>
              </a:r>
              <a:endParaRPr lang="zh-TW" altLang="en-US" sz="2133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</p:txBody>
        </p:sp>
        <p:sp>
          <p:nvSpPr>
            <p:cNvPr id="68" name="矩形: 圓角 76">
              <a:extLst>
                <a:ext uri="{FF2B5EF4-FFF2-40B4-BE49-F238E27FC236}">
                  <a16:creationId xmlns:a16="http://schemas.microsoft.com/office/drawing/2014/main" id="{29F1E663-898F-4FE7-92DB-AE7B865A0343}"/>
                </a:ext>
              </a:extLst>
            </p:cNvPr>
            <p:cNvSpPr/>
            <p:nvPr/>
          </p:nvSpPr>
          <p:spPr>
            <a:xfrm>
              <a:off x="7795162" y="3568297"/>
              <a:ext cx="1083994" cy="79457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多益</a:t>
              </a:r>
              <a:endParaRPr lang="en-US" altLang="zh-TW" sz="2667" b="1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2667" b="1" kern="0" dirty="0">
                  <a:solidFill>
                    <a:srgbClr val="FCC6C7">
                      <a:lumMod val="25000"/>
                    </a:srgbClr>
                  </a:solidFill>
                  <a:latin typeface="Microsoft YaHei"/>
                  <a:ea typeface="Microsoft YaHei"/>
                  <a:sym typeface="Arial"/>
                </a:rPr>
                <a:t>英文</a:t>
              </a:r>
              <a:endParaRPr lang="zh-TW" altLang="en-US" sz="2133" kern="0" dirty="0">
                <a:solidFill>
                  <a:srgbClr val="FCC6C7">
                    <a:lumMod val="25000"/>
                  </a:srgbClr>
                </a:solidFill>
                <a:latin typeface="Microsoft YaHei"/>
                <a:ea typeface="Microsoft YaHei"/>
                <a:sym typeface="Arial"/>
              </a:endParaRPr>
            </a:p>
          </p:txBody>
        </p:sp>
      </p:grpSp>
      <p:cxnSp>
        <p:nvCxnSpPr>
          <p:cNvPr id="3" name="直線接點 2"/>
          <p:cNvCxnSpPr/>
          <p:nvPr/>
        </p:nvCxnSpPr>
        <p:spPr>
          <a:xfrm>
            <a:off x="113845" y="4816222"/>
            <a:ext cx="11809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/>
          <p:cNvCxnSpPr/>
          <p:nvPr/>
        </p:nvCxnSpPr>
        <p:spPr>
          <a:xfrm>
            <a:off x="197758" y="3692654"/>
            <a:ext cx="11809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054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31</a:t>
            </a:fld>
            <a:endParaRPr lang="zh-TW" altLang="en-US" dirty="0"/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5" name="文本框 6"/>
          <p:cNvSpPr txBox="1"/>
          <p:nvPr/>
        </p:nvSpPr>
        <p:spPr>
          <a:xfrm>
            <a:off x="1506144" y="581991"/>
            <a:ext cx="5407215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三、暑期學分班</a:t>
            </a:r>
          </a:p>
        </p:txBody>
      </p:sp>
      <p:sp>
        <p:nvSpPr>
          <p:cNvPr id="25" name="矩形 24"/>
          <p:cNvSpPr/>
          <p:nvPr/>
        </p:nvSpPr>
        <p:spPr>
          <a:xfrm>
            <a:off x="2056139" y="1585839"/>
            <a:ext cx="863076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"/>
            </a:pP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針對本校技優專班</a:t>
            </a:r>
            <a:r>
              <a:rPr lang="en-US" altLang="zh-TW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海事學院</a:t>
            </a:r>
            <a:r>
              <a:rPr lang="en-US" altLang="zh-TW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電資學院</a:t>
            </a:r>
            <a:r>
              <a:rPr lang="en-US" altLang="zh-TW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開出</a:t>
            </a:r>
            <a:r>
              <a:rPr lang="en-US" altLang="zh-TW" sz="3200" b="1" dirty="0">
                <a:solidFill>
                  <a:srgbClr val="00206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2</a:t>
            </a:r>
            <a:r>
              <a:rPr lang="zh-TW" altLang="en-US" sz="2600" b="1" dirty="0">
                <a:solidFill>
                  <a:srgbClr val="00206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班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暑期學分班，提供技優入學學生暑期基礎科目加強。</a:t>
            </a:r>
            <a:endParaRPr lang="en-US" altLang="zh-TW" sz="2000" b="1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"/>
            </a:pP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暑期學分班總計開設</a:t>
            </a:r>
            <a:r>
              <a:rPr lang="en-US" altLang="zh-TW" sz="3200" b="1" dirty="0">
                <a:solidFill>
                  <a:srgbClr val="00206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6</a:t>
            </a:r>
            <a:r>
              <a:rPr lang="zh-TW" altLang="en-US" sz="2600" b="1" dirty="0">
                <a:solidFill>
                  <a:srgbClr val="00206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門課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，每門課</a:t>
            </a:r>
            <a:r>
              <a:rPr lang="en-US" altLang="zh-TW" sz="3200" b="1" dirty="0">
                <a:solidFill>
                  <a:srgbClr val="00206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18</a:t>
            </a:r>
            <a:r>
              <a:rPr lang="zh-TW" altLang="en-US" sz="2600" b="1" dirty="0">
                <a:solidFill>
                  <a:srgbClr val="00206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小時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課程。</a:t>
            </a:r>
            <a:endParaRPr lang="en-US" altLang="zh-TW" sz="2000" b="1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"/>
            </a:pP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開課單位 </a:t>
            </a:r>
            <a:r>
              <a:rPr lang="en-US" altLang="zh-TW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: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 海事學院</a:t>
            </a:r>
            <a:r>
              <a:rPr lang="en-US" altLang="zh-TW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半導體系</a:t>
            </a:r>
            <a:endParaRPr lang="en-US" altLang="zh-TW" sz="2000" b="1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979" y="4243637"/>
            <a:ext cx="2725148" cy="181676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076077"/>
              </p:ext>
            </p:extLst>
          </p:nvPr>
        </p:nvGraphicFramePr>
        <p:xfrm>
          <a:off x="1680053" y="4243638"/>
          <a:ext cx="6040159" cy="1816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269">
                  <a:extLst>
                    <a:ext uri="{9D8B030D-6E8A-4147-A177-3AD203B41FA5}">
                      <a16:colId xmlns:a16="http://schemas.microsoft.com/office/drawing/2014/main" val="1285282621"/>
                    </a:ext>
                  </a:extLst>
                </a:gridCol>
                <a:gridCol w="1581630">
                  <a:extLst>
                    <a:ext uri="{9D8B030D-6E8A-4147-A177-3AD203B41FA5}">
                      <a16:colId xmlns:a16="http://schemas.microsoft.com/office/drawing/2014/main" val="3831335369"/>
                    </a:ext>
                  </a:extLst>
                </a:gridCol>
                <a:gridCol w="1581630">
                  <a:extLst>
                    <a:ext uri="{9D8B030D-6E8A-4147-A177-3AD203B41FA5}">
                      <a16:colId xmlns:a16="http://schemas.microsoft.com/office/drawing/2014/main" val="698691912"/>
                    </a:ext>
                  </a:extLst>
                </a:gridCol>
                <a:gridCol w="1581630">
                  <a:extLst>
                    <a:ext uri="{9D8B030D-6E8A-4147-A177-3AD203B41FA5}">
                      <a16:colId xmlns:a16="http://schemas.microsoft.com/office/drawing/2014/main" val="2306165976"/>
                    </a:ext>
                  </a:extLst>
                </a:gridCol>
              </a:tblGrid>
              <a:tr h="60558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 </a:t>
                      </a:r>
                      <a:r>
                        <a:rPr lang="zh-TW" altLang="en-US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開課單位</a:t>
                      </a:r>
                      <a:endParaRPr lang="zh-TW" sz="1200" b="1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b="1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  <a:cs typeface="Times New Roman" panose="02020603050405020304" pitchFamily="18" charset="0"/>
                        </a:rPr>
                        <a:t>課程</a:t>
                      </a:r>
                      <a:endParaRPr lang="zh-TW" sz="1200" b="1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685201361"/>
                  </a:ext>
                </a:extLst>
              </a:tr>
              <a:tr h="60558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海事學院</a:t>
                      </a:r>
                      <a:endParaRPr lang="zh-TW" sz="1200" b="1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基本電學</a:t>
                      </a:r>
                      <a:endParaRPr lang="zh-TW" sz="1200" b="1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基礎微積分</a:t>
                      </a:r>
                      <a:endParaRPr lang="zh-TW" sz="1200" b="1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基礎英文</a:t>
                      </a:r>
                      <a:endParaRPr lang="zh-TW" sz="1200" b="1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833397323"/>
                  </a:ext>
                </a:extLst>
              </a:tr>
              <a:tr h="60558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10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半導體系</a:t>
                      </a:r>
                      <a:endParaRPr lang="zh-TW" sz="1200" b="1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基礎微積分</a:t>
                      </a:r>
                      <a:r>
                        <a:rPr lang="en-US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(</a:t>
                      </a:r>
                      <a:r>
                        <a:rPr lang="zh-TW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一</a:t>
                      </a:r>
                      <a:r>
                        <a:rPr lang="en-US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)</a:t>
                      </a:r>
                      <a:endParaRPr lang="zh-TW" sz="1200" b="1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基礎電路學</a:t>
                      </a:r>
                      <a:r>
                        <a:rPr lang="en-US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(</a:t>
                      </a:r>
                      <a:r>
                        <a:rPr lang="zh-TW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一</a:t>
                      </a:r>
                      <a:r>
                        <a:rPr lang="en-US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)</a:t>
                      </a:r>
                      <a:endParaRPr lang="zh-TW" sz="1200" b="1" kern="10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基礎普通物理</a:t>
                      </a:r>
                      <a:endParaRPr lang="en-US" altLang="zh-TW" sz="1200" b="1" kern="0" dirty="0"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61754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103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230871" y="618403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0" y="0"/>
            <a:ext cx="1506144" cy="1079924"/>
            <a:chOff x="0" y="0"/>
            <a:chExt cx="1506144" cy="1079924"/>
          </a:xfrm>
        </p:grpSpPr>
        <p:sp>
          <p:nvSpPr>
            <p:cNvPr id="6" name="任意多边形 9"/>
            <p:cNvSpPr/>
            <p:nvPr/>
          </p:nvSpPr>
          <p:spPr>
            <a:xfrm rot="10800000" flipH="1">
              <a:off x="358139" y="0"/>
              <a:ext cx="1148005" cy="989660"/>
            </a:xfrm>
            <a:custGeom>
              <a:avLst/>
              <a:gdLst>
                <a:gd name="connsiteX0" fmla="*/ 2441304 w 2441304"/>
                <a:gd name="connsiteY0" fmla="*/ 2104573 h 2104573"/>
                <a:gd name="connsiteX1" fmla="*/ 0 w 2441304"/>
                <a:gd name="connsiteY1" fmla="*/ 2104573 h 2104573"/>
                <a:gd name="connsiteX2" fmla="*/ 1220652 w 2441304"/>
                <a:gd name="connsiteY2" fmla="*/ 0 h 21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1304" h="2104573">
                  <a:moveTo>
                    <a:pt x="2441304" y="2104573"/>
                  </a:moveTo>
                  <a:lnTo>
                    <a:pt x="0" y="2104573"/>
                  </a:lnTo>
                  <a:lnTo>
                    <a:pt x="1220652" y="0"/>
                  </a:lnTo>
                  <a:close/>
                </a:path>
              </a:pathLst>
            </a:cu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7" name="任意多边形 10"/>
            <p:cNvSpPr/>
            <p:nvPr/>
          </p:nvSpPr>
          <p:spPr>
            <a:xfrm rot="10800000" flipH="1">
              <a:off x="0" y="61686"/>
              <a:ext cx="946764" cy="1018238"/>
            </a:xfrm>
            <a:custGeom>
              <a:avLst/>
              <a:gdLst>
                <a:gd name="connsiteX0" fmla="*/ 2013353 w 2013353"/>
                <a:gd name="connsiteY0" fmla="*/ 2165347 h 2165347"/>
                <a:gd name="connsiteX1" fmla="*/ 0 w 2013353"/>
                <a:gd name="connsiteY1" fmla="*/ 2165347 h 2165347"/>
                <a:gd name="connsiteX2" fmla="*/ 0 w 2013353"/>
                <a:gd name="connsiteY2" fmla="*/ 1305951 h 2165347"/>
                <a:gd name="connsiteX3" fmla="*/ 757452 w 2013353"/>
                <a:gd name="connsiteY3" fmla="*/ 0 h 21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3353" h="2165347">
                  <a:moveTo>
                    <a:pt x="2013353" y="2165347"/>
                  </a:moveTo>
                  <a:lnTo>
                    <a:pt x="0" y="2165347"/>
                  </a:lnTo>
                  <a:lnTo>
                    <a:pt x="0" y="1305951"/>
                  </a:lnTo>
                  <a:lnTo>
                    <a:pt x="757452" y="0"/>
                  </a:lnTo>
                  <a:close/>
                </a:path>
              </a:pathLst>
            </a:cu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rot="10800000" flipH="1">
              <a:off x="188323" y="235920"/>
              <a:ext cx="666175" cy="574289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5" name="文本框 6"/>
          <p:cNvSpPr txBox="1"/>
          <p:nvPr/>
        </p:nvSpPr>
        <p:spPr>
          <a:xfrm>
            <a:off x="1503069" y="109339"/>
            <a:ext cx="8384364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TW" altLang="en-US" sz="3200" b="1" i="0" u="none" strike="noStrike" kern="1200" cap="none" spc="0" normalizeH="0" baseline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rPr>
              <a:t>六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rPr>
              <a:t>、</a:t>
            </a: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高科大多元入學管道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0F0F0">
                  <a:lumMod val="50000"/>
                </a:srgbClr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58680" y="1137628"/>
            <a:ext cx="641349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marR="5080" lvl="0" indent="-342900" algn="just" defTabSz="914400" rtl="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zh-TW" altLang="en-US" sz="2400" kern="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本校</a:t>
            </a:r>
            <a:r>
              <a:rPr kumimoji="1" lang="en-US" altLang="zh-TW" sz="2400" kern="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9</a:t>
            </a:r>
            <a:r>
              <a:rPr kumimoji="1" lang="zh-TW" altLang="en-US" sz="2400" kern="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個學院</a:t>
            </a:r>
            <a:r>
              <a:rPr kumimoji="1" lang="zh-TW" altLang="en-US" sz="24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大學部涵蓋</a:t>
            </a:r>
            <a:r>
              <a:rPr kumimoji="1" lang="en-US" altLang="zh-TW" sz="24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49</a:t>
            </a:r>
            <a:r>
              <a:rPr kumimoji="1" lang="zh-TW" altLang="en-US" sz="24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系</a:t>
            </a:r>
            <a:r>
              <a:rPr kumimoji="1" lang="en-US" altLang="zh-TW" sz="24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/</a:t>
            </a:r>
            <a:r>
              <a:rPr kumimoji="1" lang="zh-TW" altLang="en-US" sz="24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學位學程、</a:t>
            </a:r>
            <a:r>
              <a:rPr kumimoji="1" lang="en-US" altLang="zh-TW" sz="24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55</a:t>
            </a:r>
            <a:r>
              <a:rPr kumimoji="1" lang="zh-TW" altLang="en-US" sz="24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個系組</a:t>
            </a: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957543" y="1205465"/>
            <a:ext cx="3311754" cy="1637226"/>
            <a:chOff x="8898514" y="1381022"/>
            <a:chExt cx="3311754" cy="1637226"/>
          </a:xfrm>
        </p:grpSpPr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5531BEA4-40FB-4F2E-B923-DF8D1C1394BE}"/>
                </a:ext>
              </a:extLst>
            </p:cNvPr>
            <p:cNvSpPr/>
            <p:nvPr/>
          </p:nvSpPr>
          <p:spPr>
            <a:xfrm>
              <a:off x="8898514" y="2648916"/>
              <a:ext cx="31806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hlinkClick r:id="rId3"/>
                </a:rPr>
                <a:t>https://ada.nkust.edu.tw/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5" name="文字方塊 94">
              <a:extLst>
                <a:ext uri="{FF2B5EF4-FFF2-40B4-BE49-F238E27FC236}">
                  <a16:creationId xmlns:a16="http://schemas.microsoft.com/office/drawing/2014/main" id="{05B9DED4-E979-4E09-8CF2-6A750779538D}"/>
                </a:ext>
              </a:extLst>
            </p:cNvPr>
            <p:cNvSpPr txBox="1"/>
            <p:nvPr/>
          </p:nvSpPr>
          <p:spPr>
            <a:xfrm>
              <a:off x="8921637" y="1381022"/>
              <a:ext cx="3288631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入學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一學期</a:t>
              </a:r>
              <a:endPara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即可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轉系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53417" y="2192717"/>
            <a:ext cx="8727249" cy="5027200"/>
            <a:chOff x="235958" y="2039127"/>
            <a:chExt cx="8727249" cy="5027200"/>
          </a:xfrm>
        </p:grpSpPr>
        <p:grpSp>
          <p:nvGrpSpPr>
            <p:cNvPr id="28" name="群組 27"/>
            <p:cNvGrpSpPr/>
            <p:nvPr/>
          </p:nvGrpSpPr>
          <p:grpSpPr>
            <a:xfrm>
              <a:off x="235958" y="2175033"/>
              <a:ext cx="8727249" cy="3104100"/>
              <a:chOff x="1017076" y="2043944"/>
              <a:chExt cx="8727249" cy="3104100"/>
            </a:xfrm>
          </p:grpSpPr>
          <p:grpSp>
            <p:nvGrpSpPr>
              <p:cNvPr id="26" name="群組 25"/>
              <p:cNvGrpSpPr/>
              <p:nvPr/>
            </p:nvGrpSpPr>
            <p:grpSpPr>
              <a:xfrm>
                <a:off x="1017076" y="2043944"/>
                <a:ext cx="8727249" cy="3104100"/>
                <a:chOff x="1033018" y="2046043"/>
                <a:chExt cx="8727249" cy="3104100"/>
              </a:xfrm>
            </p:grpSpPr>
            <p:grpSp>
              <p:nvGrpSpPr>
                <p:cNvPr id="20" name="群組 19"/>
                <p:cNvGrpSpPr/>
                <p:nvPr/>
              </p:nvGrpSpPr>
              <p:grpSpPr>
                <a:xfrm>
                  <a:off x="3420928" y="2046043"/>
                  <a:ext cx="6339339" cy="1508739"/>
                  <a:chOff x="3709172" y="2064836"/>
                  <a:chExt cx="6096000" cy="1508739"/>
                </a:xfrm>
              </p:grpSpPr>
              <p:sp>
                <p:nvSpPr>
                  <p:cNvPr id="128" name="矩形 127"/>
                  <p:cNvSpPr/>
                  <p:nvPr/>
                </p:nvSpPr>
                <p:spPr>
                  <a:xfrm>
                    <a:off x="5594685" y="2064836"/>
                    <a:ext cx="2082993" cy="147732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漁業公費專班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身障生甄試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運動績優</a:t>
                    </a:r>
                    <a:endParaRPr lang="en-US" altLang="zh-TW" b="1" dirty="0">
                      <a:solidFill>
                        <a:schemeClr val="accent1">
                          <a:lumMod val="7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技優甄審</a:t>
                    </a:r>
                    <a:endParaRPr lang="en-US" altLang="zh-TW" b="1" dirty="0">
                      <a:solidFill>
                        <a:schemeClr val="accent1">
                          <a:lumMod val="7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轉學考試</a:t>
                    </a:r>
                  </a:p>
                </p:txBody>
              </p:sp>
              <p:sp>
                <p:nvSpPr>
                  <p:cNvPr id="129" name="矩形 128"/>
                  <p:cNvSpPr/>
                  <p:nvPr/>
                </p:nvSpPr>
                <p:spPr>
                  <a:xfrm>
                    <a:off x="3709172" y="2096247"/>
                    <a:ext cx="6096000" cy="1477328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甄選入學</a:t>
                    </a:r>
                    <a:endParaRPr lang="en-US" altLang="zh-TW" b="1" dirty="0">
                      <a:solidFill>
                        <a:schemeClr val="accent1">
                          <a:lumMod val="75000"/>
                        </a:scheme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技優保送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特殊選才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聯合登記分發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繁星計畫</a:t>
                    </a:r>
                  </a:p>
                </p:txBody>
              </p:sp>
            </p:grpSp>
            <p:pic>
              <p:nvPicPr>
                <p:cNvPr id="23" name="圖片 2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33018" y="2066012"/>
                  <a:ext cx="5146863" cy="3084131"/>
                </a:xfrm>
                <a:prstGeom prst="rect">
                  <a:avLst/>
                </a:prstGeom>
              </p:spPr>
            </p:pic>
          </p:grpSp>
          <p:sp>
            <p:nvSpPr>
              <p:cNvPr id="131" name="TextBox 12"/>
              <p:cNvSpPr txBox="1"/>
              <p:nvPr/>
            </p:nvSpPr>
            <p:spPr>
              <a:xfrm>
                <a:off x="1533000" y="2942001"/>
                <a:ext cx="1467455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itchFamily="34" charset="0"/>
                    <a:ea typeface="微软雅黑" pitchFamily="34" charset="-122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0" cap="none" spc="0" normalizeH="0" baseline="0" noProof="0" dirty="0">
                    <a:ln w="18415" cmpd="sng">
                      <a:noFill/>
                      <a:prstDash val="solid"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Arial Rounded MT Bold" pitchFamily="34" charset="0"/>
                    <a:cs typeface="Arial" pitchFamily="34" charset="0"/>
                  </a:rPr>
                  <a:t>日間</a:t>
                </a:r>
                <a:endParaRPr kumimoji="0" lang="en-US" altLang="zh-TW" sz="24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 Rounded MT Bold" pitchFamily="34" charset="0"/>
                  <a:cs typeface="Arial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0" cap="none" spc="0" normalizeH="0" baseline="0" noProof="0" dirty="0">
                    <a:ln w="18415" cmpd="sng">
                      <a:noFill/>
                      <a:prstDash val="solid"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Arial Rounded MT Bold" pitchFamily="34" charset="0"/>
                    <a:cs typeface="Arial" pitchFamily="34" charset="0"/>
                  </a:rPr>
                  <a:t>部</a:t>
                </a:r>
                <a:endParaRPr kumimoji="0" lang="zh-CN" altLang="en-US" sz="24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 Rounded MT Bold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7" name="群組 26"/>
            <p:cNvGrpSpPr/>
            <p:nvPr/>
          </p:nvGrpSpPr>
          <p:grpSpPr>
            <a:xfrm>
              <a:off x="3997854" y="4355803"/>
              <a:ext cx="4914900" cy="2710524"/>
              <a:chOff x="4124264" y="2447943"/>
              <a:chExt cx="4914900" cy="2710524"/>
            </a:xfrm>
          </p:grpSpPr>
          <p:sp>
            <p:nvSpPr>
              <p:cNvPr id="130" name="矩形 129"/>
              <p:cNvSpPr/>
              <p:nvPr/>
            </p:nvSpPr>
            <p:spPr>
              <a:xfrm>
                <a:off x="5071677" y="2447943"/>
                <a:ext cx="271568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accent6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產學攜手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accent6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多元專長培力課程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accent6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轉學考試</a:t>
                </a:r>
              </a:p>
            </p:txBody>
          </p:sp>
          <p:grpSp>
            <p:nvGrpSpPr>
              <p:cNvPr id="25" name="群組 24"/>
              <p:cNvGrpSpPr/>
              <p:nvPr/>
            </p:nvGrpSpPr>
            <p:grpSpPr>
              <a:xfrm>
                <a:off x="4124264" y="2447943"/>
                <a:ext cx="4914900" cy="2710524"/>
                <a:chOff x="3124842" y="4313542"/>
                <a:chExt cx="4914900" cy="2710524"/>
              </a:xfrm>
            </p:grpSpPr>
            <p:pic>
              <p:nvPicPr>
                <p:cNvPr id="24" name="圖片 2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24842" y="4313542"/>
                  <a:ext cx="4914900" cy="2710524"/>
                </a:xfrm>
                <a:prstGeom prst="rect">
                  <a:avLst/>
                </a:prstGeom>
              </p:spPr>
            </p:pic>
            <p:sp>
              <p:nvSpPr>
                <p:cNvPr id="132" name="TextBox 13"/>
                <p:cNvSpPr txBox="1"/>
                <p:nvPr/>
              </p:nvSpPr>
              <p:spPr>
                <a:xfrm>
                  <a:off x="6149470" y="5178471"/>
                  <a:ext cx="1530584" cy="683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lvl="0">
                    <a:lnSpc>
                      <a:spcPct val="80000"/>
                    </a:lnSpc>
                    <a:defRPr sz="4400" b="1" kern="0">
                      <a:ln w="18415" cmpd="sng">
                        <a:noFill/>
                        <a:prstDash val="solid"/>
                      </a:ln>
                      <a:solidFill>
                        <a:srgbClr val="FFC000"/>
                      </a:solidFill>
                      <a:latin typeface="Agency FB" pitchFamily="34" charset="0"/>
                      <a:ea typeface="微软雅黑" pitchFamily="34" charset="-122"/>
                    </a:defRPr>
                  </a:lvl1pPr>
                </a:lstStyle>
                <a:p>
                  <a:pPr marL="0" marR="0" lvl="0" indent="0" algn="ctr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400" b="1" i="0" u="none" strike="noStrike" kern="0" cap="none" spc="0" normalizeH="0" baseline="0" noProof="0" dirty="0">
                      <a:ln w="18415" cmpd="sng">
                        <a:noFill/>
                        <a:prstDash val="solid"/>
                      </a:ln>
                      <a:solidFill>
                        <a:schemeClr val="accent6">
                          <a:lumMod val="75000"/>
                        </a:schemeClr>
                      </a:solidFill>
                      <a:effectLst/>
                      <a:uLnTx/>
                      <a:uFillTx/>
                      <a:latin typeface="Arial Rounded MT Bold" pitchFamily="34" charset="0"/>
                      <a:cs typeface="Arial" pitchFamily="34" charset="0"/>
                    </a:rPr>
                    <a:t>進修</a:t>
                  </a:r>
                  <a:endParaRPr kumimoji="0" lang="en-US" altLang="zh-TW" sz="2400" b="1" i="0" u="none" strike="noStrike" kern="0" cap="none" spc="0" normalizeH="0" baseline="0" noProof="0" dirty="0">
                    <a:ln w="18415" cmpd="sng">
                      <a:noFill/>
                      <a:prstDash val="solid"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Arial Rounded MT Bold" pitchFamily="34" charset="0"/>
                    <a:cs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400" b="1" i="0" u="none" strike="noStrike" kern="0" cap="none" spc="0" normalizeH="0" baseline="0" noProof="0" dirty="0">
                      <a:ln w="18415" cmpd="sng">
                        <a:noFill/>
                        <a:prstDash val="solid"/>
                      </a:ln>
                      <a:solidFill>
                        <a:schemeClr val="accent6">
                          <a:lumMod val="75000"/>
                        </a:schemeClr>
                      </a:solidFill>
                      <a:effectLst/>
                      <a:uLnTx/>
                      <a:uFillTx/>
                      <a:latin typeface="Arial Rounded MT Bold" pitchFamily="34" charset="0"/>
                      <a:cs typeface="Arial" pitchFamily="34" charset="0"/>
                    </a:rPr>
                    <a:t>部</a:t>
                  </a:r>
                  <a:endParaRPr kumimoji="0" lang="zh-CN" altLang="en-US" sz="2400" b="1" i="0" u="none" strike="noStrike" kern="0" cap="none" spc="0" normalizeH="0" baseline="0" noProof="0" dirty="0">
                    <a:ln w="18415" cmpd="sng">
                      <a:noFill/>
                      <a:prstDash val="solid"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Arial Rounded MT Bold" pitchFamily="34" charset="0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94085">
              <a:off x="6399051" y="1971106"/>
              <a:ext cx="703478" cy="839519"/>
            </a:xfrm>
            <a:prstGeom prst="rect">
              <a:avLst/>
            </a:prstGeom>
          </p:spPr>
        </p:pic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A07FFDBD-5109-44C8-A89F-A76E8C85F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311" y="2805428"/>
            <a:ext cx="2774839" cy="2774839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058DD80E-79B6-4715-B8A1-184FECAD635D}"/>
              </a:ext>
            </a:extLst>
          </p:cNvPr>
          <p:cNvSpPr/>
          <p:nvPr/>
        </p:nvSpPr>
        <p:spPr>
          <a:xfrm>
            <a:off x="9289900" y="5367717"/>
            <a:ext cx="3239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高科大招生資訊網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F1D378D5-CA66-47C5-9B57-AAD2CB88F611}"/>
              </a:ext>
            </a:extLst>
          </p:cNvPr>
          <p:cNvGrpSpPr/>
          <p:nvPr/>
        </p:nvGrpSpPr>
        <p:grpSpPr>
          <a:xfrm>
            <a:off x="358138" y="6262080"/>
            <a:ext cx="2625040" cy="360000"/>
            <a:chOff x="215268" y="6014048"/>
            <a:chExt cx="2625040" cy="360000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173DE2E2-AA20-4644-8E21-0C66FB9FA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276" y="6014048"/>
              <a:ext cx="360000" cy="360000"/>
            </a:xfrm>
            <a:prstGeom prst="rect">
              <a:avLst/>
            </a:prstGeom>
          </p:spPr>
        </p:pic>
        <p:pic>
          <p:nvPicPr>
            <p:cNvPr id="1026" name="Picture 2" descr="Website Icon – Free Download, PNG and Vector">
              <a:extLst>
                <a:ext uri="{FF2B5EF4-FFF2-40B4-BE49-F238E27FC236}">
                  <a16:creationId xmlns:a16="http://schemas.microsoft.com/office/drawing/2014/main" id="{9AFEC44B-30F4-4AB9-98D2-58BC482CE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68" y="6014048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BCF9E12D-496C-465F-80C3-867F2CF43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300" y="6014048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◤ 裝飾ICON ◢ - fb-icon @ 日華旅遊日本達人的相簿:: 痞客邦::">
              <a:extLst>
                <a:ext uri="{FF2B5EF4-FFF2-40B4-BE49-F238E27FC236}">
                  <a16:creationId xmlns:a16="http://schemas.microsoft.com/office/drawing/2014/main" id="{87E20983-5C67-4F2D-B99E-1099B86B1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284" y="6014048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1D659C63-153B-432F-87E4-E8E3FC037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308" y="6014048"/>
              <a:ext cx="360000" cy="360000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44BE3F90-9AF0-4C3A-8697-DC18F8314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292" y="6014048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4660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33</a:t>
            </a:fld>
            <a:endParaRPr lang="zh-TW" altLang="en-US" dirty="0"/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8F87D667-B7AE-4EEC-A42F-CEE9574419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7" t="20550" r="673" b="20000"/>
          <a:stretch/>
        </p:blipFill>
        <p:spPr>
          <a:xfrm>
            <a:off x="1442908" y="2261834"/>
            <a:ext cx="2217040" cy="2181138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id="{891CD136-CD17-4364-8D5A-327837F6DF43}"/>
              </a:ext>
            </a:extLst>
          </p:cNvPr>
          <p:cNvSpPr txBox="1"/>
          <p:nvPr/>
        </p:nvSpPr>
        <p:spPr>
          <a:xfrm>
            <a:off x="1349823" y="523065"/>
            <a:ext cx="8824810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三、高瞻科技不分系學士學位學程相關社群連結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62465E0-DAEE-4912-A6BC-35EBF03D4309}"/>
              </a:ext>
            </a:extLst>
          </p:cNvPr>
          <p:cNvSpPr txBox="1"/>
          <p:nvPr/>
        </p:nvSpPr>
        <p:spPr>
          <a:xfrm>
            <a:off x="1592818" y="4742084"/>
            <a:ext cx="191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Instagram</a:t>
            </a:r>
            <a:endParaRPr lang="zh-TW" altLang="en-US" sz="3200" b="1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A35DF4E-97E4-49DF-A719-8EF4B61B9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74" y="2095977"/>
            <a:ext cx="2512852" cy="251285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818FF86-9313-4FF8-A825-B16ABB61C4E7}"/>
              </a:ext>
            </a:extLst>
          </p:cNvPr>
          <p:cNvSpPr txBox="1"/>
          <p:nvPr/>
        </p:nvSpPr>
        <p:spPr>
          <a:xfrm>
            <a:off x="5167506" y="4742084"/>
            <a:ext cx="1856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Facebook</a:t>
            </a:r>
            <a:endParaRPr lang="zh-TW" altLang="en-US" sz="3200" b="1" dirty="0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BFF951B-D024-458F-A0F0-C9EFC9B94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52" y="2095977"/>
            <a:ext cx="2512045" cy="2512045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F5C78F4D-C2B4-4248-8845-66E9B4F43967}"/>
              </a:ext>
            </a:extLst>
          </p:cNvPr>
          <p:cNvSpPr txBox="1"/>
          <p:nvPr/>
        </p:nvSpPr>
        <p:spPr>
          <a:xfrm>
            <a:off x="8780290" y="4752777"/>
            <a:ext cx="201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不分系網站</a:t>
            </a:r>
          </a:p>
        </p:txBody>
      </p:sp>
    </p:spTree>
    <p:extLst>
      <p:ext uri="{BB962C8B-B14F-4D97-AF65-F5344CB8AC3E}">
        <p14:creationId xmlns:p14="http://schemas.microsoft.com/office/powerpoint/2010/main" val="730244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/>
        </p:nvSpPr>
        <p:spPr>
          <a:xfrm rot="9044306">
            <a:off x="11241086" y="4091705"/>
            <a:ext cx="170002" cy="146553"/>
          </a:xfrm>
          <a:prstGeom prst="triangle">
            <a:avLst/>
          </a:prstGeom>
          <a:solidFill>
            <a:srgbClr val="0CB692"/>
          </a:solidFill>
          <a:ln w="12700" cap="flat" cmpd="sng" algn="ctr">
            <a:solidFill>
              <a:srgbClr val="0CB692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等腰三角形 6"/>
          <p:cNvSpPr/>
          <p:nvPr/>
        </p:nvSpPr>
        <p:spPr>
          <a:xfrm rot="4836188">
            <a:off x="11395188" y="2857377"/>
            <a:ext cx="236683" cy="204036"/>
          </a:xfrm>
          <a:prstGeom prst="triangle">
            <a:avLst/>
          </a:prstGeom>
          <a:solidFill>
            <a:srgbClr val="0CB692"/>
          </a:solidFill>
          <a:ln w="12700" cap="flat" cmpd="sng" algn="ctr">
            <a:solidFill>
              <a:srgbClr val="0CB692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4836188">
            <a:off x="11235406" y="3555778"/>
            <a:ext cx="236683" cy="204036"/>
          </a:xfrm>
          <a:prstGeom prst="triangle">
            <a:avLst/>
          </a:prstGeom>
          <a:solidFill>
            <a:srgbClr val="0CB692"/>
          </a:solidFill>
          <a:ln w="12700" cap="flat" cmpd="sng" algn="ctr">
            <a:solidFill>
              <a:srgbClr val="0CB692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9" name="组合 5"/>
          <p:cNvGrpSpPr/>
          <p:nvPr/>
        </p:nvGrpSpPr>
        <p:grpSpPr>
          <a:xfrm flipV="1">
            <a:off x="106812" y="2394855"/>
            <a:ext cx="5364692" cy="4077234"/>
            <a:chOff x="2576524" y="1970314"/>
            <a:chExt cx="6001366" cy="4561114"/>
          </a:xfrm>
        </p:grpSpPr>
        <p:sp>
          <p:nvSpPr>
            <p:cNvPr id="10" name="等腰三角形 9"/>
            <p:cNvSpPr/>
            <p:nvPr/>
          </p:nvSpPr>
          <p:spPr>
            <a:xfrm rot="10800000">
              <a:off x="3570462" y="1970314"/>
              <a:ext cx="5007428" cy="4316748"/>
            </a:xfrm>
            <a:prstGeom prst="triangle">
              <a:avLst/>
            </a:prstGeom>
            <a:noFill/>
            <a:ln w="12700" cap="flat" cmpd="sng" algn="ctr">
              <a:solidFill>
                <a:srgbClr val="0CB692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>
              <a:off x="2576524" y="2838169"/>
              <a:ext cx="427880" cy="368862"/>
            </a:xfrm>
            <a:prstGeom prst="triangle">
              <a:avLst/>
            </a:prstGeom>
            <a:solidFill>
              <a:srgbClr val="0CB692"/>
            </a:solidFill>
            <a:ln w="12700" cap="flat" cmpd="sng" algn="ctr">
              <a:solidFill>
                <a:srgbClr val="0CB692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2777400" y="3667859"/>
              <a:ext cx="2759746" cy="2379091"/>
            </a:xfrm>
            <a:prstGeom prst="triangle">
              <a:avLst/>
            </a:prstGeom>
            <a:noFill/>
            <a:ln w="12700" cap="flat" cmpd="sng" algn="ctr">
              <a:solidFill>
                <a:srgbClr val="0CB692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>
              <a:off x="4942060" y="6131971"/>
              <a:ext cx="413658" cy="399457"/>
            </a:xfrm>
            <a:prstGeom prst="triangle">
              <a:avLst/>
            </a:prstGeom>
            <a:solidFill>
              <a:srgbClr val="0CB692"/>
            </a:solidFill>
            <a:ln w="12700" cap="flat" cmpd="sng" algn="ctr">
              <a:solidFill>
                <a:srgbClr val="0CB692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>
              <a:off x="6241382" y="4266573"/>
              <a:ext cx="427880" cy="368862"/>
            </a:xfrm>
            <a:prstGeom prst="triangle">
              <a:avLst/>
            </a:prstGeom>
            <a:solidFill>
              <a:srgbClr val="0CB692"/>
            </a:solidFill>
            <a:ln w="12700" cap="flat" cmpd="sng" algn="ctr">
              <a:solidFill>
                <a:srgbClr val="0CB692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10800000">
              <a:off x="3425867" y="4188494"/>
              <a:ext cx="1462810" cy="1337820"/>
            </a:xfrm>
            <a:prstGeom prst="triangle">
              <a:avLst/>
            </a:prstGeom>
            <a:solidFill>
              <a:srgbClr val="516D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7" name="任意多边形 83"/>
          <p:cNvSpPr/>
          <p:nvPr/>
        </p:nvSpPr>
        <p:spPr>
          <a:xfrm rot="10800000">
            <a:off x="10557563" y="71203"/>
            <a:ext cx="1634490" cy="1757883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18" name="等腰三角形 17"/>
          <p:cNvSpPr/>
          <p:nvPr/>
        </p:nvSpPr>
        <p:spPr>
          <a:xfrm rot="10800000">
            <a:off x="10918868" y="272314"/>
            <a:ext cx="1150082" cy="991450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19" name="等腰三角形 18"/>
          <p:cNvSpPr/>
          <p:nvPr/>
        </p:nvSpPr>
        <p:spPr>
          <a:xfrm rot="10800000">
            <a:off x="10099377" y="1533915"/>
            <a:ext cx="537399" cy="463275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0" name="等腰三角形 19"/>
          <p:cNvSpPr/>
          <p:nvPr/>
        </p:nvSpPr>
        <p:spPr>
          <a:xfrm rot="10800000">
            <a:off x="11675689" y="1953679"/>
            <a:ext cx="187125" cy="161315"/>
          </a:xfrm>
          <a:prstGeom prst="triangle">
            <a:avLst/>
          </a:pr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1" name="等腰三角形 20"/>
          <p:cNvSpPr/>
          <p:nvPr/>
        </p:nvSpPr>
        <p:spPr>
          <a:xfrm rot="10800000">
            <a:off x="10924617" y="2582852"/>
            <a:ext cx="230499" cy="198706"/>
          </a:xfrm>
          <a:prstGeom prst="triangle">
            <a:avLst/>
          </a:pr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2" name="等腰三角形 21"/>
          <p:cNvSpPr/>
          <p:nvPr/>
        </p:nvSpPr>
        <p:spPr>
          <a:xfrm rot="10800000">
            <a:off x="10922921" y="2071208"/>
            <a:ext cx="187125" cy="161315"/>
          </a:xfrm>
          <a:prstGeom prst="triangle">
            <a:avLst/>
          </a:pr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3" name="等腰三角形 22"/>
          <p:cNvSpPr/>
          <p:nvPr/>
        </p:nvSpPr>
        <p:spPr>
          <a:xfrm rot="10800000">
            <a:off x="11230640" y="2203504"/>
            <a:ext cx="325834" cy="280891"/>
          </a:xfrm>
          <a:prstGeom prst="triangle">
            <a:avLst/>
          </a:pr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4" name="等腰三角形 23"/>
          <p:cNvSpPr/>
          <p:nvPr/>
        </p:nvSpPr>
        <p:spPr>
          <a:xfrm rot="10800000">
            <a:off x="9655496" y="1054524"/>
            <a:ext cx="187125" cy="161315"/>
          </a:xfrm>
          <a:prstGeom prst="triangle">
            <a:avLst/>
          </a:pr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5" name="TextBox 26"/>
          <p:cNvSpPr txBox="1"/>
          <p:nvPr/>
        </p:nvSpPr>
        <p:spPr>
          <a:xfrm>
            <a:off x="3792607" y="3077594"/>
            <a:ext cx="7600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000" b="1" dirty="0">
                <a:solidFill>
                  <a:schemeClr val="accent3">
                    <a:lumMod val="75000"/>
                  </a:schemeClr>
                </a:solidFill>
                <a:latin typeface="Arial"/>
                <a:ea typeface="Microsoft YaHei"/>
                <a:cs typeface="+mn-ea"/>
                <a:sym typeface="+mn-lt"/>
              </a:rPr>
              <a:t>THANK YOU</a:t>
            </a:r>
            <a:endParaRPr lang="zh-CN" altLang="en-US" sz="5000" b="1" dirty="0">
              <a:solidFill>
                <a:schemeClr val="accent3">
                  <a:lumMod val="75000"/>
                </a:schemeClr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8" name="投影片編號版面配置區 3"/>
          <p:cNvSpPr txBox="1">
            <a:spLocks/>
          </p:cNvSpPr>
          <p:nvPr/>
        </p:nvSpPr>
        <p:spPr>
          <a:xfrm>
            <a:off x="8763000" y="61693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119614" y="6289526"/>
            <a:ext cx="2743200" cy="365125"/>
          </a:xfrm>
        </p:spPr>
        <p:txBody>
          <a:bodyPr/>
          <a:lstStyle/>
          <a:p>
            <a:fld id="{CB775700-495C-42D5-82E3-50D70CB16115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942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3</a:t>
            </a:fld>
            <a:endParaRPr lang="zh-TW" altLang="en-US" dirty="0"/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5" name="文本框 6"/>
          <p:cNvSpPr txBox="1"/>
          <p:nvPr/>
        </p:nvSpPr>
        <p:spPr>
          <a:xfrm>
            <a:off x="1503069" y="65416"/>
            <a:ext cx="54072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一、合校現況與規模</a:t>
            </a:r>
            <a:endParaRPr lang="zh-CN" altLang="en-US" sz="2800" dirty="0">
              <a:solidFill>
                <a:srgbClr val="F0F0F0">
                  <a:lumMod val="50000"/>
                </a:srgbClr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1726449" y="944662"/>
            <a:ext cx="9144793" cy="5803895"/>
            <a:chOff x="1726449" y="944662"/>
            <a:chExt cx="9144793" cy="5803895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798C8089-F341-4BFE-B622-6108FCD21DC1}"/>
                </a:ext>
              </a:extLst>
            </p:cNvPr>
            <p:cNvGrpSpPr/>
            <p:nvPr/>
          </p:nvGrpSpPr>
          <p:grpSpPr>
            <a:xfrm>
              <a:off x="1726449" y="944662"/>
              <a:ext cx="9144793" cy="5803895"/>
              <a:chOff x="1726449" y="944662"/>
              <a:chExt cx="9144793" cy="5803895"/>
            </a:xfrm>
          </p:grpSpPr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AB88CD64-3C8F-494C-A268-57312FD4D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26449" y="944662"/>
                <a:ext cx="9144793" cy="5803895"/>
              </a:xfrm>
              <a:prstGeom prst="rect">
                <a:avLst/>
              </a:prstGeom>
            </p:spPr>
          </p:pic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5C8B31F5-266F-4BD6-8E41-2C0D6368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59523" y="1357337"/>
                <a:ext cx="3001468" cy="975466"/>
              </a:xfrm>
              <a:prstGeom prst="rect">
                <a:avLst/>
              </a:prstGeom>
            </p:spPr>
          </p:pic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C5F714EC-AD12-4663-B337-12C5CA5A9D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724" t="20167" r="10212" b="30041"/>
              <a:stretch/>
            </p:blipFill>
            <p:spPr>
              <a:xfrm>
                <a:off x="8277225" y="2751769"/>
                <a:ext cx="1428750" cy="524831"/>
              </a:xfrm>
              <a:prstGeom prst="rect">
                <a:avLst/>
              </a:prstGeom>
            </p:spPr>
          </p:pic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54963C9A-9007-4DD7-8680-6D06F09341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6494" t="20876" r="20023" b="31807"/>
              <a:stretch/>
            </p:blipFill>
            <p:spPr>
              <a:xfrm>
                <a:off x="7865594" y="3856543"/>
                <a:ext cx="1306982" cy="44451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9065623" y="5312229"/>
              <a:ext cx="1515291" cy="687977"/>
            </a:xfrm>
            <a:prstGeom prst="rect">
              <a:avLst/>
            </a:prstGeom>
            <a:solidFill>
              <a:srgbClr val="FFF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91748" y="5340827"/>
              <a:ext cx="1456082" cy="345083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979817" y="5425439"/>
              <a:ext cx="949234" cy="844731"/>
            </a:xfrm>
            <a:prstGeom prst="rect">
              <a:avLst/>
            </a:prstGeom>
            <a:solidFill>
              <a:srgbClr val="FFF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206676" y="5248356"/>
              <a:ext cx="8621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6600" dirty="0">
                  <a:solidFill>
                    <a:srgbClr val="C00000"/>
                  </a:solidFill>
                  <a:latin typeface="Tw Cen MT" panose="020B0602020104020603" pitchFamily="34" charset="0"/>
                </a:rPr>
                <a:t>9</a:t>
              </a:r>
              <a:endParaRPr lang="zh-TW" altLang="en-US" sz="6600" dirty="0">
                <a:solidFill>
                  <a:srgbClr val="C00000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33" name="íṣľïďé">
            <a:extLst>
              <a:ext uri="{FF2B5EF4-FFF2-40B4-BE49-F238E27FC236}">
                <a16:creationId xmlns:a16="http://schemas.microsoft.com/office/drawing/2014/main" id="{37140589-9418-42E2-815A-32D6824C1C68}"/>
              </a:ext>
            </a:extLst>
          </p:cNvPr>
          <p:cNvSpPr/>
          <p:nvPr/>
        </p:nvSpPr>
        <p:spPr>
          <a:xfrm rot="21216381">
            <a:off x="-126359" y="3853928"/>
            <a:ext cx="3705615" cy="3371136"/>
          </a:xfrm>
          <a:prstGeom prst="irregularSeal1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科系多元</a:t>
            </a:r>
            <a:endParaRPr lang="en-US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跨域學習</a:t>
            </a:r>
            <a:endParaRPr lang="en-US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領先全國科大</a:t>
            </a:r>
          </a:p>
        </p:txBody>
      </p:sp>
    </p:spTree>
    <p:extLst>
      <p:ext uri="{BB962C8B-B14F-4D97-AF65-F5344CB8AC3E}">
        <p14:creationId xmlns:p14="http://schemas.microsoft.com/office/powerpoint/2010/main" val="487435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5700-495C-42D5-82E3-50D70CB16115}" type="slidenum">
              <a:rPr lang="zh-TW" altLang="en-US" smtClean="0"/>
              <a:t>4</a:t>
            </a:fld>
            <a:endParaRPr lang="zh-TW" altLang="en-US" dirty="0"/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5" name="文本框 6"/>
          <p:cNvSpPr txBox="1"/>
          <p:nvPr/>
        </p:nvSpPr>
        <p:spPr>
          <a:xfrm>
            <a:off x="1503069" y="65417"/>
            <a:ext cx="54072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二、區域優勢與校區規模</a:t>
            </a:r>
            <a:endParaRPr lang="zh-CN" altLang="en-US" sz="2800" dirty="0">
              <a:solidFill>
                <a:srgbClr val="F0F0F0">
                  <a:lumMod val="50000"/>
                </a:srgbClr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4229294" y="3796794"/>
            <a:ext cx="7879100" cy="2546384"/>
            <a:chOff x="4114388" y="3667495"/>
            <a:chExt cx="8031912" cy="2452885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388" y="4129791"/>
              <a:ext cx="8031912" cy="199058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8" name="矩形 17"/>
            <p:cNvSpPr/>
            <p:nvPr/>
          </p:nvSpPr>
          <p:spPr>
            <a:xfrm>
              <a:off x="4114388" y="3667495"/>
              <a:ext cx="8031912" cy="5078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defTabSz="1371600"/>
              <a:r>
                <a:rPr lang="zh-TW" altLang="en-US" sz="27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五校區校地總面積</a:t>
              </a:r>
              <a:r>
                <a:rPr lang="en-US" altLang="zh-TW" sz="27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216.1</a:t>
              </a:r>
              <a:r>
                <a:rPr lang="zh-TW" altLang="en-US" sz="27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公頃</a:t>
              </a:r>
              <a:endParaRPr lang="en-US" altLang="zh-TW" sz="27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-555812" y="3030886"/>
            <a:ext cx="4903695" cy="3854822"/>
            <a:chOff x="-555812" y="3003178"/>
            <a:chExt cx="4903695" cy="385482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54" y="3376051"/>
              <a:ext cx="4285129" cy="348194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-555812" y="3003178"/>
              <a:ext cx="1721224" cy="615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1692287" y="1271651"/>
            <a:ext cx="14257715" cy="1949304"/>
            <a:chOff x="1897423" y="1340008"/>
            <a:chExt cx="13736510" cy="1949304"/>
          </a:xfrm>
        </p:grpSpPr>
        <p:grpSp>
          <p:nvGrpSpPr>
            <p:cNvPr id="26" name="群組 25"/>
            <p:cNvGrpSpPr/>
            <p:nvPr/>
          </p:nvGrpSpPr>
          <p:grpSpPr>
            <a:xfrm>
              <a:off x="1897423" y="1340008"/>
              <a:ext cx="13736510" cy="1949304"/>
              <a:chOff x="1288221" y="1240552"/>
              <a:chExt cx="13736510" cy="1949304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288222" y="1353522"/>
                <a:ext cx="410336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defTabSz="1371600">
                  <a:buFont typeface="Arial" panose="020B0604020202020204" pitchFamily="34" charset="0"/>
                  <a:buChar char="•"/>
                </a:pPr>
                <a:r>
                  <a:rPr lang="zh-TW" altLang="en-US" sz="2400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高雄地區工商</a:t>
                </a:r>
                <a:br>
                  <a:rPr lang="en-US" altLang="zh-TW" sz="2400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</a:br>
                <a:r>
                  <a:rPr lang="zh-TW" altLang="en-US" sz="2400" b="1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企業發展的發動機</a:t>
                </a:r>
                <a:endParaRPr lang="zh-TW" altLang="en-US" sz="2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7558534" y="1376650"/>
                <a:ext cx="526608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68288" indent="-268288" defTabSz="1371600">
                  <a:buFont typeface="Arial" panose="020B0604020202020204" pitchFamily="34" charset="0"/>
                  <a:buChar char="•"/>
                </a:pPr>
                <a:r>
                  <a:rPr lang="zh-TW" altLang="en-US" sz="2400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厚實並強化</a:t>
                </a:r>
                <a:br>
                  <a:rPr lang="en-US" altLang="zh-TW" sz="2400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</a:br>
                <a:r>
                  <a:rPr lang="zh-TW" altLang="en-US" sz="2400" b="1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海洋科技產學研發</a:t>
                </a:r>
                <a:endParaRPr lang="zh-TW" altLang="en-US" sz="2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圖片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5856" y="1240552"/>
                <a:ext cx="4219962" cy="1855221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>
                <a:off x="1288221" y="2358859"/>
                <a:ext cx="410336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defTabSz="1371600">
                  <a:buFont typeface="Arial" panose="020B0604020202020204" pitchFamily="34" charset="0"/>
                  <a:buChar char="•"/>
                </a:pPr>
                <a:r>
                  <a:rPr lang="zh-TW" altLang="en-US" sz="2400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政府南向政策的重要</a:t>
                </a:r>
                <a:br>
                  <a:rPr lang="en-US" altLang="zh-TW" sz="2400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</a:br>
                <a:r>
                  <a:rPr lang="zh-TW" altLang="en-US" sz="2400" b="1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人才資源庫</a:t>
                </a:r>
                <a:endParaRPr lang="zh-TW" altLang="en-US" sz="2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7515351" y="2336162"/>
                <a:ext cx="750938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250825" defTabSz="1371600">
                  <a:buFont typeface="Arial" panose="020B0604020202020204" pitchFamily="34" charset="0"/>
                  <a:buChar char="•"/>
                </a:pPr>
                <a:r>
                  <a:rPr lang="zh-TW" altLang="en-US" sz="2400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與地方共存共榮</a:t>
                </a:r>
                <a:br>
                  <a:rPr lang="en-US" altLang="zh-TW" sz="2400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</a:br>
                <a:r>
                  <a:rPr lang="zh-TW" altLang="en-US" sz="2400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「</a:t>
                </a:r>
                <a:r>
                  <a:rPr lang="zh-TW" altLang="en-US" sz="2400" b="1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攜手同心、創見未來</a:t>
                </a:r>
                <a:r>
                  <a:rPr lang="zh-TW" altLang="en-US" sz="2400" dirty="0">
                    <a:solidFill>
                      <a:schemeClr val="bg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」</a:t>
                </a:r>
              </a:p>
            </p:txBody>
          </p:sp>
        </p:grpSp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6091" y="1713028"/>
              <a:ext cx="1054891" cy="958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831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192589" y="6295389"/>
            <a:ext cx="2743200" cy="365125"/>
          </a:xfrm>
        </p:spPr>
        <p:txBody>
          <a:bodyPr/>
          <a:lstStyle/>
          <a:p>
            <a:fld id="{CB775700-495C-42D5-82E3-50D70CB16115}" type="slidenum">
              <a:rPr lang="zh-TW" altLang="en-US" smtClean="0"/>
              <a:t>5</a:t>
            </a:fld>
            <a:endParaRPr lang="zh-TW" altLang="en-US" dirty="0"/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5" name="文本框 6"/>
          <p:cNvSpPr txBox="1"/>
          <p:nvPr/>
        </p:nvSpPr>
        <p:spPr>
          <a:xfrm>
            <a:off x="1503069" y="65417"/>
            <a:ext cx="54072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三、近三年辦學績效</a:t>
            </a:r>
            <a:endParaRPr lang="zh-CN" altLang="en-US" sz="2800" dirty="0">
              <a:solidFill>
                <a:srgbClr val="F0F0F0">
                  <a:lumMod val="50000"/>
                </a:srgbClr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808178" y="1051304"/>
            <a:ext cx="9545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1371600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107-109</a:t>
            </a:r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年爭取重要計畫經費補助，獲補助經費達</a:t>
            </a:r>
            <a:r>
              <a:rPr lang="en-US" altLang="zh-TW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23</a:t>
            </a:r>
            <a:r>
              <a:rPr lang="zh-TW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億</a:t>
            </a:r>
            <a:r>
              <a:rPr lang="en-US" altLang="zh-TW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669.5</a:t>
            </a:r>
            <a:r>
              <a:rPr lang="zh-TW" altLang="zh-TW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萬元</a:t>
            </a:r>
            <a:endParaRPr lang="zh-TW" alt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5DCA477-AE7F-4069-A3AA-26E51101E585}"/>
              </a:ext>
            </a:extLst>
          </p:cNvPr>
          <p:cNvSpPr txBox="1"/>
          <p:nvPr/>
        </p:nvSpPr>
        <p:spPr>
          <a:xfrm>
            <a:off x="-2664088" y="5048014"/>
            <a:ext cx="2242657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107-108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全國大學通過件數第</a:t>
            </a:r>
            <a:r>
              <a:rPr lang="en-US" altLang="zh-TW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en-US" altLang="zh-TW" sz="1400" b="1" dirty="0">
              <a:solidFill>
                <a:srgbClr val="CC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全國大學補助金額第</a:t>
            </a:r>
            <a:r>
              <a:rPr lang="en-US" altLang="zh-TW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en-US" altLang="zh-TW" sz="1400" b="1" dirty="0">
              <a:solidFill>
                <a:srgbClr val="CC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109-111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100%</a:t>
            </a:r>
            <a:r>
              <a:rPr lang="zh-TW" altLang="en-US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核定率</a:t>
            </a:r>
            <a:endParaRPr lang="en-US" altLang="zh-TW" sz="1400" b="1" dirty="0">
              <a:solidFill>
                <a:srgbClr val="CC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全國僅三所大專院校達成</a:t>
            </a:r>
            <a:r>
              <a:rPr lang="en-US" altLang="zh-TW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 b="1" dirty="0">
              <a:solidFill>
                <a:srgbClr val="CC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E3FECFA-3124-451C-A048-599B71DF8A41}"/>
              </a:ext>
            </a:extLst>
          </p:cNvPr>
          <p:cNvSpPr txBox="1"/>
          <p:nvPr/>
        </p:nvSpPr>
        <p:spPr>
          <a:xfrm>
            <a:off x="-3138481" y="3429000"/>
            <a:ext cx="295423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前瞻鐵道機電技術</a:t>
            </a:r>
            <a:endParaRPr lang="en-US" altLang="zh-TW" sz="1400" b="1" dirty="0">
              <a:ln w="0">
                <a:noFill/>
              </a:ln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離岸風電產業</a:t>
            </a:r>
            <a:endParaRPr lang="en-US" altLang="zh-TW" sz="1400" b="1" dirty="0">
              <a:ln w="0">
                <a:noFill/>
              </a:ln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光翼Ｅ電園實踐基地</a:t>
            </a:r>
            <a:endParaRPr lang="en-US" altLang="zh-TW" sz="1400" b="1" dirty="0">
              <a:ln w="0">
                <a:noFill/>
              </a:ln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南區災害訓練場暨資材調度中心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C390D5F-3F78-4C5C-9B9B-007040C6A861}"/>
              </a:ext>
            </a:extLst>
          </p:cNvPr>
          <p:cNvSpPr txBox="1"/>
          <p:nvPr/>
        </p:nvSpPr>
        <p:spPr>
          <a:xfrm>
            <a:off x="-3235279" y="2291965"/>
            <a:ext cx="29542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年共獲補助</a:t>
            </a:r>
            <a:r>
              <a:rPr lang="en-US" altLang="zh-TW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  <a:endParaRPr lang="en-US" altLang="zh-TW" sz="1400" b="1" dirty="0">
              <a:ln w="0">
                <a:noFill/>
              </a:ln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b="1" dirty="0">
                <a:ln w="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全國第</a:t>
            </a:r>
            <a:r>
              <a:rPr lang="en-US" altLang="zh-TW" sz="1400" b="1" dirty="0">
                <a:ln w="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400" b="1" dirty="0">
                <a:ln w="0">
                  <a:noFill/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en-US" altLang="zh-TW" sz="1400" b="1" dirty="0">
              <a:ln w="0">
                <a:noFill/>
              </a:ln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年共獲補助</a:t>
            </a:r>
            <a:r>
              <a:rPr lang="en-US" altLang="zh-TW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400" b="1" dirty="0">
                <a:ln w="0"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332E665-1979-4C17-9A20-FF55D5736625}"/>
              </a:ext>
            </a:extLst>
          </p:cNvPr>
          <p:cNvSpPr txBox="1"/>
          <p:nvPr/>
        </p:nvSpPr>
        <p:spPr>
          <a:xfrm>
            <a:off x="-2511366" y="1021427"/>
            <a:ext cx="224265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年共通過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79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件計畫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年共通過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64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件計畫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全國科技大學排名第</a:t>
            </a:r>
            <a:r>
              <a:rPr lang="en-US" altLang="zh-TW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400" b="1" dirty="0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en-US" altLang="zh-TW" sz="1400" b="1" dirty="0">
              <a:solidFill>
                <a:srgbClr val="CC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998545" y="1699128"/>
            <a:ext cx="9581919" cy="5097909"/>
            <a:chOff x="1416556" y="1760091"/>
            <a:chExt cx="9581919" cy="509790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6556" y="1760091"/>
              <a:ext cx="9475781" cy="5097909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D6FE961-B845-45B5-A36A-3EBA236DA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0009" y="3132397"/>
              <a:ext cx="2387291" cy="956026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78368C0C-8533-44E1-8776-F56932D40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62" r="7034"/>
            <a:stretch/>
          </p:blipFill>
          <p:spPr>
            <a:xfrm>
              <a:off x="1416556" y="3132397"/>
              <a:ext cx="2610322" cy="1018120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4A3472A9-495E-404A-BA48-21186D90A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11" r="12082"/>
            <a:stretch/>
          </p:blipFill>
          <p:spPr>
            <a:xfrm>
              <a:off x="6319031" y="3132397"/>
              <a:ext cx="2387291" cy="832934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5DCF38AD-91D4-4753-B6D9-4E6C682E1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42759" y="3132397"/>
              <a:ext cx="2255716" cy="804742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8184564" y="3972629"/>
            <a:ext cx="2690799" cy="2756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3"/>
          <a:srcRect l="76683" t="51457"/>
          <a:stretch/>
        </p:blipFill>
        <p:spPr>
          <a:xfrm>
            <a:off x="8370958" y="4288228"/>
            <a:ext cx="2209506" cy="2474678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8762289" y="6226626"/>
            <a:ext cx="1869292" cy="87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/>
          <p:cNvCxnSpPr/>
          <p:nvPr/>
        </p:nvCxnSpPr>
        <p:spPr>
          <a:xfrm>
            <a:off x="8821783" y="6226626"/>
            <a:ext cx="276718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10268891" y="6254145"/>
            <a:ext cx="666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0363198" y="4789714"/>
            <a:ext cx="374469" cy="141078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10874522" y="4089554"/>
            <a:ext cx="374469" cy="2110945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10828960" y="6231682"/>
            <a:ext cx="666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10363197" y="4846836"/>
            <a:ext cx="374469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全國排名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10892337" y="4832423"/>
            <a:ext cx="374469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全國排名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10141798" y="4491364"/>
            <a:ext cx="87733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</a:p>
        </p:txBody>
      </p:sp>
      <p:sp>
        <p:nvSpPr>
          <p:cNvPr id="46" name="文字方塊 45"/>
          <p:cNvSpPr txBox="1"/>
          <p:nvPr/>
        </p:nvSpPr>
        <p:spPr>
          <a:xfrm>
            <a:off x="10640905" y="3804798"/>
            <a:ext cx="87733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</a:p>
        </p:txBody>
      </p:sp>
      <p:sp>
        <p:nvSpPr>
          <p:cNvPr id="37" name="投影片編號版面配置區 3"/>
          <p:cNvSpPr txBox="1">
            <a:spLocks/>
          </p:cNvSpPr>
          <p:nvPr/>
        </p:nvSpPr>
        <p:spPr>
          <a:xfrm>
            <a:off x="9038094" y="63460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1227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936027" y="6309208"/>
            <a:ext cx="2743200" cy="365125"/>
          </a:xfrm>
        </p:spPr>
        <p:txBody>
          <a:bodyPr/>
          <a:lstStyle/>
          <a:p>
            <a:fld id="{CB775700-495C-42D5-82E3-50D70CB16115}" type="slidenum">
              <a:rPr lang="zh-TW" altLang="en-US" smtClean="0"/>
              <a:t>6</a:t>
            </a:fld>
            <a:endParaRPr lang="zh-TW" altLang="en-US" dirty="0"/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5" name="文本框 6"/>
          <p:cNvSpPr txBox="1"/>
          <p:nvPr/>
        </p:nvSpPr>
        <p:spPr>
          <a:xfrm>
            <a:off x="1503069" y="109339"/>
            <a:ext cx="5407215" cy="743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四、高科大未來人才</a:t>
            </a:r>
            <a:endParaRPr lang="zh-CN" altLang="en-US" sz="2800" dirty="0">
              <a:solidFill>
                <a:srgbClr val="F0F0F0">
                  <a:lumMod val="50000"/>
                </a:srgbClr>
              </a:solidFill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26" name="標題 1"/>
          <p:cNvSpPr txBox="1">
            <a:spLocks/>
          </p:cNvSpPr>
          <p:nvPr/>
        </p:nvSpPr>
        <p:spPr bwMode="auto">
          <a:xfrm>
            <a:off x="1503069" y="1062992"/>
            <a:ext cx="12401514" cy="97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70"/>
                </a:solidFill>
                <a:latin typeface="Times New Roman" pitchFamily="18" charset="0"/>
                <a:ea typeface="微軟正黑體" pitchFamily="34" charset="-120"/>
              </a:defRPr>
            </a:lvl9pPr>
          </a:lstStyle>
          <a:p>
            <a:pPr marL="342900" indent="-342900" defTabSz="1371566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zh-TW" altLang="en-US" sz="2400" b="0" kern="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以國際化技職教育典範大學為願景</a:t>
            </a:r>
            <a:r>
              <a:rPr lang="en-US" altLang="zh-TW" sz="2400" b="0" kern="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TW" altLang="en-US" sz="2400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培育</a:t>
            </a:r>
            <a:r>
              <a:rPr lang="en-US" altLang="zh-TW" sz="2400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WISH</a:t>
            </a:r>
            <a:r>
              <a:rPr lang="zh-TW" altLang="en-US" sz="2400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人才，成為</a:t>
            </a:r>
            <a:r>
              <a:rPr lang="en-US" altLang="zh-TW" sz="2400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BEST</a:t>
            </a:r>
            <a:r>
              <a:rPr lang="zh-TW" altLang="en-US" sz="2400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大學</a:t>
            </a:r>
          </a:p>
        </p:txBody>
      </p:sp>
      <p:grpSp>
        <p:nvGrpSpPr>
          <p:cNvPr id="135" name="群組 134"/>
          <p:cNvGrpSpPr/>
          <p:nvPr/>
        </p:nvGrpSpPr>
        <p:grpSpPr>
          <a:xfrm>
            <a:off x="620122" y="1904579"/>
            <a:ext cx="12930696" cy="4769754"/>
            <a:chOff x="-1" y="7249415"/>
            <a:chExt cx="12417468" cy="4517809"/>
          </a:xfrm>
        </p:grpSpPr>
        <p:grpSp>
          <p:nvGrpSpPr>
            <p:cNvPr id="94" name="群組 93"/>
            <p:cNvGrpSpPr/>
            <p:nvPr/>
          </p:nvGrpSpPr>
          <p:grpSpPr>
            <a:xfrm>
              <a:off x="-1" y="7249415"/>
              <a:ext cx="12417468" cy="4517809"/>
              <a:chOff x="715604" y="2309115"/>
              <a:chExt cx="12417468" cy="4517809"/>
            </a:xfrm>
          </p:grpSpPr>
          <p:sp>
            <p:nvSpPr>
              <p:cNvPr id="95" name="Inhaltsplatzhalter 4"/>
              <p:cNvSpPr txBox="1">
                <a:spLocks/>
              </p:cNvSpPr>
              <p:nvPr/>
            </p:nvSpPr>
            <p:spPr>
              <a:xfrm>
                <a:off x="8632896" y="3338760"/>
                <a:ext cx="4500176" cy="89255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1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6462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國際</a:t>
                </a:r>
                <a:r>
                  <a:rPr kumimoji="0" lang="zh-TW" alt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移動力</a:t>
                </a:r>
                <a:endParaRPr kumimoji="0" lang="en-US" altLang="zh-TW" sz="2133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  <a:p>
                <a:pPr marL="0" marR="0" lvl="0" indent="0" algn="l" defTabSz="9141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lang="en-US" altLang="zh-TW" sz="2400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I</a:t>
                </a:r>
                <a:r>
                  <a:rPr lang="en-US" altLang="zh-TW" sz="2133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nternational mobility</a:t>
                </a: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cxnSp>
            <p:nvCxnSpPr>
              <p:cNvPr id="96" name="Straight Connector 71"/>
              <p:cNvCxnSpPr>
                <a:endCxn id="106" idx="3"/>
              </p:cNvCxnSpPr>
              <p:nvPr/>
            </p:nvCxnSpPr>
            <p:spPr>
              <a:xfrm flipV="1">
                <a:off x="6776329" y="3255490"/>
                <a:ext cx="441153" cy="433798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73"/>
              <p:cNvCxnSpPr/>
              <p:nvPr/>
            </p:nvCxnSpPr>
            <p:spPr>
              <a:xfrm flipV="1">
                <a:off x="6998068" y="3948083"/>
                <a:ext cx="624699" cy="167008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76"/>
              <p:cNvCxnSpPr/>
              <p:nvPr/>
            </p:nvCxnSpPr>
            <p:spPr>
              <a:xfrm>
                <a:off x="6783013" y="5036824"/>
                <a:ext cx="396688" cy="414583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77"/>
              <p:cNvCxnSpPr>
                <a:endCxn id="108" idx="2"/>
              </p:cNvCxnSpPr>
              <p:nvPr/>
            </p:nvCxnSpPr>
            <p:spPr>
              <a:xfrm>
                <a:off x="6998064" y="4609741"/>
                <a:ext cx="538315" cy="214744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Arc 53"/>
              <p:cNvSpPr/>
              <p:nvPr/>
            </p:nvSpPr>
            <p:spPr>
              <a:xfrm>
                <a:off x="4387667" y="2444675"/>
                <a:ext cx="3543535" cy="3766640"/>
              </a:xfrm>
              <a:prstGeom prst="arc">
                <a:avLst>
                  <a:gd name="adj1" fmla="val 16200000"/>
                  <a:gd name="adj2" fmla="val 5507395"/>
                </a:avLst>
              </a:prstGeom>
              <a:ln w="57150"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01" name="Arc 52"/>
              <p:cNvSpPr/>
              <p:nvPr/>
            </p:nvSpPr>
            <p:spPr>
              <a:xfrm>
                <a:off x="5283860" y="3403139"/>
                <a:ext cx="1740155" cy="1849714"/>
              </a:xfrm>
              <a:prstGeom prst="arc">
                <a:avLst>
                  <a:gd name="adj1" fmla="val 16200000"/>
                  <a:gd name="adj2" fmla="val 5507395"/>
                </a:avLst>
              </a:prstGeom>
              <a:ln w="57150"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02" name="Oval 54"/>
              <p:cNvSpPr/>
              <p:nvPr/>
            </p:nvSpPr>
            <p:spPr>
              <a:xfrm>
                <a:off x="6663428" y="3572622"/>
                <a:ext cx="239168" cy="254226"/>
              </a:xfrm>
              <a:prstGeom prst="ellips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03" name="Oval 55"/>
              <p:cNvSpPr/>
              <p:nvPr/>
            </p:nvSpPr>
            <p:spPr>
              <a:xfrm>
                <a:off x="6884862" y="3981665"/>
                <a:ext cx="239168" cy="254226"/>
              </a:xfrm>
              <a:prstGeom prst="ellipse">
                <a:avLst/>
              </a:prstGeom>
              <a:solidFill>
                <a:schemeClr val="accent2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04" name="Oval 56"/>
              <p:cNvSpPr/>
              <p:nvPr/>
            </p:nvSpPr>
            <p:spPr>
              <a:xfrm>
                <a:off x="6872868" y="4477397"/>
                <a:ext cx="239168" cy="254226"/>
              </a:xfrm>
              <a:prstGeom prst="ellipse">
                <a:avLst/>
              </a:prstGeom>
              <a:solidFill>
                <a:schemeClr val="accent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05" name="Oval 57"/>
              <p:cNvSpPr/>
              <p:nvPr/>
            </p:nvSpPr>
            <p:spPr>
              <a:xfrm>
                <a:off x="6644239" y="4888991"/>
                <a:ext cx="239168" cy="254226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06" name="Oval 78"/>
              <p:cNvSpPr/>
              <p:nvPr/>
            </p:nvSpPr>
            <p:spPr>
              <a:xfrm>
                <a:off x="7117102" y="2633605"/>
                <a:ext cx="685433" cy="728585"/>
              </a:xfrm>
              <a:prstGeom prst="ellipse">
                <a:avLst/>
              </a:prstGeom>
              <a:solidFill>
                <a:srgbClr val="069C98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  <a:sym typeface="FZHei-B01S" panose="02010601030101010101" pitchFamily="2" charset="-122"/>
                  </a:rPr>
                  <a:t>W</a:t>
                </a:r>
              </a:p>
            </p:txBody>
          </p:sp>
          <p:sp>
            <p:nvSpPr>
              <p:cNvPr id="107" name="Oval 79"/>
              <p:cNvSpPr/>
              <p:nvPr/>
            </p:nvSpPr>
            <p:spPr>
              <a:xfrm>
                <a:off x="7570156" y="3465013"/>
                <a:ext cx="685433" cy="728585"/>
              </a:xfrm>
              <a:prstGeom prst="ellipse">
                <a:avLst/>
              </a:prstGeom>
              <a:solidFill>
                <a:srgbClr val="069C98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I</a:t>
                </a:r>
              </a:p>
            </p:txBody>
          </p:sp>
          <p:sp>
            <p:nvSpPr>
              <p:cNvPr id="108" name="Oval 80"/>
              <p:cNvSpPr/>
              <p:nvPr/>
            </p:nvSpPr>
            <p:spPr>
              <a:xfrm>
                <a:off x="7536380" y="4460194"/>
                <a:ext cx="685433" cy="728585"/>
              </a:xfrm>
              <a:prstGeom prst="ellipse">
                <a:avLst/>
              </a:prstGeom>
              <a:solidFill>
                <a:srgbClr val="069C98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S</a:t>
                </a:r>
              </a:p>
            </p:txBody>
          </p:sp>
          <p:cxnSp>
            <p:nvCxnSpPr>
              <p:cNvPr id="109" name="Straight Connector 71"/>
              <p:cNvCxnSpPr>
                <a:endCxn id="119" idx="3"/>
              </p:cNvCxnSpPr>
              <p:nvPr/>
            </p:nvCxnSpPr>
            <p:spPr>
              <a:xfrm flipH="1" flipV="1">
                <a:off x="5063875" y="3255488"/>
                <a:ext cx="438877" cy="433798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73"/>
              <p:cNvCxnSpPr/>
              <p:nvPr/>
            </p:nvCxnSpPr>
            <p:spPr>
              <a:xfrm flipH="1" flipV="1">
                <a:off x="4660679" y="3948081"/>
                <a:ext cx="621477" cy="167008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76"/>
              <p:cNvCxnSpPr/>
              <p:nvPr/>
            </p:nvCxnSpPr>
            <p:spPr>
              <a:xfrm flipH="1">
                <a:off x="5101460" y="5036823"/>
                <a:ext cx="394643" cy="414583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77"/>
              <p:cNvCxnSpPr>
                <a:endCxn id="121" idx="2"/>
              </p:cNvCxnSpPr>
              <p:nvPr/>
            </p:nvCxnSpPr>
            <p:spPr>
              <a:xfrm flipH="1">
                <a:off x="4746621" y="4609740"/>
                <a:ext cx="535539" cy="214744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Arc 53"/>
              <p:cNvSpPr/>
              <p:nvPr/>
            </p:nvSpPr>
            <p:spPr>
              <a:xfrm flipH="1">
                <a:off x="4353835" y="2444674"/>
                <a:ext cx="3525261" cy="3766640"/>
              </a:xfrm>
              <a:prstGeom prst="arc">
                <a:avLst>
                  <a:gd name="adj1" fmla="val 16200000"/>
                  <a:gd name="adj2" fmla="val 5507395"/>
                </a:avLst>
              </a:prstGeom>
              <a:ln w="57150"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14" name="Arc 52"/>
              <p:cNvSpPr/>
              <p:nvPr/>
            </p:nvSpPr>
            <p:spPr>
              <a:xfrm flipH="1">
                <a:off x="5256344" y="3403138"/>
                <a:ext cx="1731181" cy="1849714"/>
              </a:xfrm>
              <a:prstGeom prst="arc">
                <a:avLst>
                  <a:gd name="adj1" fmla="val 16200000"/>
                  <a:gd name="adj2" fmla="val 5507395"/>
                </a:avLst>
              </a:prstGeom>
              <a:ln w="57150"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15" name="Oval 54"/>
              <p:cNvSpPr/>
              <p:nvPr/>
            </p:nvSpPr>
            <p:spPr>
              <a:xfrm flipH="1">
                <a:off x="5377136" y="3572620"/>
                <a:ext cx="237935" cy="254226"/>
              </a:xfrm>
              <a:prstGeom prst="ellips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16" name="Oval 55"/>
              <p:cNvSpPr/>
              <p:nvPr/>
            </p:nvSpPr>
            <p:spPr>
              <a:xfrm flipH="1">
                <a:off x="5156845" y="3981664"/>
                <a:ext cx="237935" cy="254226"/>
              </a:xfrm>
              <a:prstGeom prst="ellipse">
                <a:avLst/>
              </a:prstGeom>
              <a:solidFill>
                <a:schemeClr val="accent2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17" name="Oval 56"/>
              <p:cNvSpPr/>
              <p:nvPr/>
            </p:nvSpPr>
            <p:spPr>
              <a:xfrm flipH="1">
                <a:off x="5168777" y="4477395"/>
                <a:ext cx="237935" cy="254226"/>
              </a:xfrm>
              <a:prstGeom prst="ellipse">
                <a:avLst/>
              </a:prstGeom>
              <a:solidFill>
                <a:schemeClr val="accent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18" name="Oval 57"/>
              <p:cNvSpPr/>
              <p:nvPr/>
            </p:nvSpPr>
            <p:spPr>
              <a:xfrm flipH="1">
                <a:off x="5396228" y="4888989"/>
                <a:ext cx="237935" cy="254226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19" name="Oval 78"/>
              <p:cNvSpPr/>
              <p:nvPr/>
            </p:nvSpPr>
            <p:spPr>
              <a:xfrm flipH="1">
                <a:off x="4481839" y="2633604"/>
                <a:ext cx="681899" cy="728585"/>
              </a:xfrm>
              <a:prstGeom prst="ellipse">
                <a:avLst/>
              </a:prstGeom>
              <a:solidFill>
                <a:srgbClr val="00939F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B</a:t>
                </a:r>
              </a:p>
            </p:txBody>
          </p:sp>
          <p:sp>
            <p:nvSpPr>
              <p:cNvPr id="120" name="Oval 79"/>
              <p:cNvSpPr/>
              <p:nvPr/>
            </p:nvSpPr>
            <p:spPr>
              <a:xfrm flipH="1">
                <a:off x="4031120" y="3465011"/>
                <a:ext cx="681899" cy="728585"/>
              </a:xfrm>
              <a:prstGeom prst="ellipse">
                <a:avLst/>
              </a:prstGeom>
              <a:solidFill>
                <a:srgbClr val="00939F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E</a:t>
                </a:r>
              </a:p>
            </p:txBody>
          </p:sp>
          <p:sp>
            <p:nvSpPr>
              <p:cNvPr id="121" name="Oval 80"/>
              <p:cNvSpPr/>
              <p:nvPr/>
            </p:nvSpPr>
            <p:spPr>
              <a:xfrm flipH="1">
                <a:off x="4064723" y="4460194"/>
                <a:ext cx="681899" cy="728585"/>
              </a:xfrm>
              <a:prstGeom prst="ellipse">
                <a:avLst/>
              </a:prstGeom>
              <a:solidFill>
                <a:srgbClr val="00939F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S</a:t>
                </a:r>
              </a:p>
            </p:txBody>
          </p:sp>
          <p:sp>
            <p:nvSpPr>
              <p:cNvPr id="122" name="Oval 81"/>
              <p:cNvSpPr/>
              <p:nvPr/>
            </p:nvSpPr>
            <p:spPr>
              <a:xfrm>
                <a:off x="4574516" y="5382172"/>
                <a:ext cx="699051" cy="734187"/>
              </a:xfrm>
              <a:prstGeom prst="ellipse">
                <a:avLst/>
              </a:prstGeom>
              <a:solidFill>
                <a:srgbClr val="00939F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T</a:t>
                </a:r>
              </a:p>
            </p:txBody>
          </p:sp>
          <p:sp>
            <p:nvSpPr>
              <p:cNvPr id="123" name="Oval 81"/>
              <p:cNvSpPr/>
              <p:nvPr/>
            </p:nvSpPr>
            <p:spPr>
              <a:xfrm>
                <a:off x="7119288" y="5345848"/>
                <a:ext cx="699051" cy="734187"/>
              </a:xfrm>
              <a:prstGeom prst="ellipse">
                <a:avLst/>
              </a:prstGeom>
              <a:solidFill>
                <a:srgbClr val="069C98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H</a:t>
                </a:r>
              </a:p>
            </p:txBody>
          </p:sp>
          <p:sp>
            <p:nvSpPr>
              <p:cNvPr id="124" name="Inhaltsplatzhalter 4"/>
              <p:cNvSpPr txBox="1">
                <a:spLocks/>
              </p:cNvSpPr>
              <p:nvPr/>
            </p:nvSpPr>
            <p:spPr>
              <a:xfrm>
                <a:off x="8126974" y="2309115"/>
                <a:ext cx="4500176" cy="89255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lang="zh-TW" altLang="en-US" sz="2400" b="1" dirty="0">
                    <a:solidFill>
                      <a:srgbClr val="0464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全方位</a:t>
                </a:r>
                <a:r>
                  <a:rPr lang="zh-TW" altLang="en-US" sz="2133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跨領域</a:t>
                </a:r>
                <a:endParaRPr lang="en-US" altLang="zh-TW" sz="2133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lang="zh-TW" altLang="en-US" sz="2133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W</a:t>
                </a:r>
                <a:r>
                  <a:rPr kumimoji="0" lang="en-US" altLang="zh-CN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hole Person  </a:t>
                </a:r>
              </a:p>
            </p:txBody>
          </p:sp>
          <p:sp>
            <p:nvSpPr>
              <p:cNvPr id="125" name="Inhaltsplatzhalter 4"/>
              <p:cNvSpPr txBox="1">
                <a:spLocks/>
              </p:cNvSpPr>
              <p:nvPr/>
            </p:nvSpPr>
            <p:spPr>
              <a:xfrm>
                <a:off x="8617279" y="4379383"/>
                <a:ext cx="4500176" cy="1261884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lang="zh-TW" altLang="en-US" sz="2400" b="1" dirty="0">
                    <a:solidFill>
                      <a:srgbClr val="0464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永續</a:t>
                </a:r>
                <a:r>
                  <a:rPr lang="zh-TW" altLang="en-US" sz="2133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學習力 </a:t>
                </a:r>
                <a:endParaRPr lang="en-US" altLang="zh-TW" sz="2133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  <a:p>
                <a:pPr marL="0" indent="0" algn="just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S</a:t>
                </a: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ustainable learning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  <a:p>
                <a:pPr marL="0" marR="0" lvl="0" indent="0" algn="l" defTabSz="9141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zh-TW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              </a:t>
                </a:r>
                <a:endPara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26" name="Inhaltsplatzhalter 4"/>
              <p:cNvSpPr txBox="1">
                <a:spLocks/>
              </p:cNvSpPr>
              <p:nvPr/>
            </p:nvSpPr>
            <p:spPr>
              <a:xfrm>
                <a:off x="8217158" y="5410305"/>
                <a:ext cx="4594873" cy="89255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1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zh-TW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 </a:t>
                </a:r>
                <a:r>
                  <a:rPr kumimoji="0" lang="zh-TW" alt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具</a:t>
                </a: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6462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人本關懷</a:t>
                </a:r>
                <a:endPara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4646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  <a:p>
                <a:pPr marL="0" lvl="0" indent="0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lang="en-US" altLang="zh-TW" sz="2400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H</a:t>
                </a:r>
                <a:r>
                  <a:rPr lang="en-US" altLang="zh-TW" sz="2133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umanity</a:t>
                </a:r>
                <a:endPara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27" name="Inhaltsplatzhalter 4"/>
              <p:cNvSpPr txBox="1">
                <a:spLocks/>
              </p:cNvSpPr>
              <p:nvPr/>
            </p:nvSpPr>
            <p:spPr>
              <a:xfrm>
                <a:off x="1298851" y="2346143"/>
                <a:ext cx="4500176" cy="89255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lang="zh-TW" altLang="en-US" sz="2133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高雄的</a:t>
                </a:r>
                <a:r>
                  <a:rPr lang="zh-TW" altLang="en-US" sz="2400" b="1" dirty="0">
                    <a:solidFill>
                      <a:srgbClr val="0464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智庫</a:t>
                </a:r>
                <a:endParaRPr lang="en-US" altLang="zh-TW" sz="2400" b="1" dirty="0">
                  <a:solidFill>
                    <a:srgbClr val="0464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  <a:p>
                <a:pPr marL="0" lvl="0" indent="0" algn="ctr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B</a:t>
                </a:r>
                <a:r>
                  <a:rPr kumimoji="0" lang="en-US" altLang="zh-TW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rain</a:t>
                </a:r>
                <a:endParaRPr kumimoji="0" lang="zh-CN" alt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  <p:sp>
            <p:nvSpPr>
              <p:cNvPr id="128" name="Inhaltsplatzhalter 4"/>
              <p:cNvSpPr txBox="1">
                <a:spLocks/>
              </p:cNvSpPr>
              <p:nvPr/>
            </p:nvSpPr>
            <p:spPr>
              <a:xfrm>
                <a:off x="715604" y="3345421"/>
                <a:ext cx="4500176" cy="89255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lang="zh-TW" altLang="en-US" sz="2133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產業的</a:t>
                </a:r>
                <a:r>
                  <a:rPr lang="zh-TW" altLang="en-US" sz="2400" b="1" dirty="0">
                    <a:solidFill>
                      <a:srgbClr val="0464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引擎</a:t>
                </a:r>
                <a:endParaRPr lang="en-US" altLang="zh-TW" sz="2400" b="1" dirty="0">
                  <a:solidFill>
                    <a:srgbClr val="0464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  <a:p>
                <a:pPr marL="0" lvl="0" indent="0" algn="ctr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E</a:t>
                </a:r>
                <a:r>
                  <a:rPr kumimoji="0" lang="en-US" altLang="zh-TW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ngine </a:t>
                </a:r>
              </a:p>
            </p:txBody>
          </p:sp>
          <p:sp>
            <p:nvSpPr>
              <p:cNvPr id="129" name="Inhaltsplatzhalter 4"/>
              <p:cNvSpPr txBox="1">
                <a:spLocks/>
              </p:cNvSpPr>
              <p:nvPr/>
            </p:nvSpPr>
            <p:spPr>
              <a:xfrm>
                <a:off x="727500" y="4427076"/>
                <a:ext cx="4500176" cy="89255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lang="zh-TW" altLang="en-US" sz="2133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南向的</a:t>
                </a:r>
                <a:r>
                  <a:rPr lang="zh-TW" altLang="en-US" sz="2400" b="1" dirty="0">
                    <a:solidFill>
                      <a:srgbClr val="0464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基地</a:t>
                </a:r>
                <a:endParaRPr lang="en-US" altLang="zh-TW" sz="2400" b="1" dirty="0">
                  <a:solidFill>
                    <a:srgbClr val="0464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  <a:p>
                <a:pPr marL="0" indent="0" algn="ctr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S</a:t>
                </a: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outh</a:t>
                </a:r>
              </a:p>
            </p:txBody>
          </p:sp>
          <p:sp>
            <p:nvSpPr>
              <p:cNvPr id="130" name="Inhaltsplatzhalter 4"/>
              <p:cNvSpPr txBox="1">
                <a:spLocks/>
              </p:cNvSpPr>
              <p:nvPr/>
            </p:nvSpPr>
            <p:spPr>
              <a:xfrm>
                <a:off x="1520021" y="5452252"/>
                <a:ext cx="3825223" cy="137467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lang="zh-TW" altLang="en-US" sz="2133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融合的</a:t>
                </a:r>
                <a:r>
                  <a:rPr lang="zh-TW" altLang="en-US" sz="2400" b="1" dirty="0">
                    <a:solidFill>
                      <a:srgbClr val="0464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FZHei-B01S" panose="02010601030101010101" pitchFamily="2" charset="-122"/>
                  </a:rPr>
                  <a:t>校園</a:t>
                </a:r>
                <a:endParaRPr lang="en-US" altLang="zh-TW" sz="2400" b="1" dirty="0">
                  <a:solidFill>
                    <a:srgbClr val="0464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endParaRPr>
              </a:p>
              <a:p>
                <a:pPr marL="0" lvl="0" indent="0" algn="ctr">
                  <a:lnSpc>
                    <a:spcPct val="100000"/>
                  </a:lnSpc>
                  <a:spcAft>
                    <a:spcPts val="1200"/>
                  </a:spcAft>
                  <a:buNone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T</a:t>
                </a: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ogether</a:t>
                </a:r>
              </a:p>
              <a:p>
                <a:pPr marL="0" marR="0" lvl="0" indent="0" algn="ctr" defTabSz="9141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zh-TW" alt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Hei-B01S" panose="02010601030101010101" pitchFamily="2" charset="-122"/>
                  </a:rPr>
                  <a:t>               </a:t>
                </a:r>
                <a:endPara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FZHei-B01S" panose="02010601030101010101" pitchFamily="2" charset="-122"/>
                </a:endParaRPr>
              </a:p>
            </p:txBody>
          </p:sp>
        </p:grpSp>
        <p:pic>
          <p:nvPicPr>
            <p:cNvPr id="134" name="圖片 1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814" y="8707240"/>
              <a:ext cx="1111624" cy="1012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052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6" name="MH_Number_1"/>
          <p:cNvSpPr/>
          <p:nvPr/>
        </p:nvSpPr>
        <p:spPr>
          <a:xfrm>
            <a:off x="2512243" y="2337310"/>
            <a:ext cx="2184856" cy="2183380"/>
          </a:xfrm>
          <a:prstGeom prst="roundRect">
            <a:avLst>
              <a:gd name="adj" fmla="val 0"/>
            </a:avLst>
          </a:prstGeom>
          <a:solidFill>
            <a:srgbClr val="50C8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貳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MH_Entry_1"/>
          <p:cNvSpPr/>
          <p:nvPr/>
        </p:nvSpPr>
        <p:spPr>
          <a:xfrm>
            <a:off x="4875956" y="2340236"/>
            <a:ext cx="5132202" cy="980897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rgbClr val="50C8AE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20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Microsoft YaHei"/>
                <a:ea typeface="Microsoft YaHei"/>
                <a:cs typeface="+mn-cs"/>
              </a:rPr>
              <a:t>高科大的人才培育</a:t>
            </a:r>
            <a:endParaRPr kumimoji="0" lang="zh-CN" altLang="en-US" sz="4400" b="1" i="0" u="none" strike="noStrike" kern="1200" cap="none" spc="200" normalizeH="0" baseline="0" noProof="0" dirty="0">
              <a:ln>
                <a:noFill/>
              </a:ln>
              <a:solidFill>
                <a:srgbClr val="50C8AE"/>
              </a:solidFill>
              <a:effectLst/>
              <a:uLnTx/>
              <a:uFillTx/>
              <a:latin typeface="Microsoft YaHei"/>
              <a:ea typeface="Microsoft YaHei"/>
              <a:cs typeface="+mn-cs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9858616" y="3321133"/>
            <a:ext cx="1894939" cy="1338867"/>
            <a:chOff x="285239" y="1328919"/>
            <a:chExt cx="1373473" cy="1002195"/>
          </a:xfrm>
        </p:grpSpPr>
        <p:sp>
          <p:nvSpPr>
            <p:cNvPr id="40" name="等腰三角形 39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891424" y="3500380"/>
            <a:ext cx="4788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一、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成就希望人才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二、</a:t>
            </a: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全方位跨領域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三、國際移動力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四、</a:t>
            </a: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永續學習力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五</a:t>
            </a:r>
            <a:r>
              <a:rPr lang="zh-TW" altLang="en-US" sz="2400" b="1" dirty="0">
                <a:solidFill>
                  <a:srgbClr val="44546A">
                    <a:lumMod val="60000"/>
                    <a:lumOff val="4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、人本關懷</a:t>
            </a:r>
            <a:endParaRPr lang="en-US" altLang="zh-TW" sz="2400" b="1" dirty="0">
              <a:solidFill>
                <a:srgbClr val="44546A">
                  <a:lumMod val="60000"/>
                  <a:lumOff val="4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258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108334" y="624602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75700-495C-42D5-82E3-50D70CB1611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任意多边形 9"/>
          <p:cNvSpPr/>
          <p:nvPr/>
        </p:nvSpPr>
        <p:spPr>
          <a:xfrm rot="10800000" flipH="1">
            <a:off x="358139" y="0"/>
            <a:ext cx="1148005" cy="989660"/>
          </a:xfrm>
          <a:custGeom>
            <a:avLst/>
            <a:gdLst>
              <a:gd name="connsiteX0" fmla="*/ 2441304 w 2441304"/>
              <a:gd name="connsiteY0" fmla="*/ 2104573 h 2104573"/>
              <a:gd name="connsiteX1" fmla="*/ 0 w 2441304"/>
              <a:gd name="connsiteY1" fmla="*/ 2104573 h 2104573"/>
              <a:gd name="connsiteX2" fmla="*/ 1220652 w 2441304"/>
              <a:gd name="connsiteY2" fmla="*/ 0 h 21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1304" h="2104573">
                <a:moveTo>
                  <a:pt x="2441304" y="2104573"/>
                </a:moveTo>
                <a:lnTo>
                  <a:pt x="0" y="2104573"/>
                </a:lnTo>
                <a:lnTo>
                  <a:pt x="1220652" y="0"/>
                </a:lnTo>
                <a:close/>
              </a:path>
            </a:pathLst>
          </a:custGeom>
          <a:solidFill>
            <a:srgbClr val="516D8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7" name="任意多边形 10"/>
          <p:cNvSpPr/>
          <p:nvPr/>
        </p:nvSpPr>
        <p:spPr>
          <a:xfrm rot="10800000" flipH="1">
            <a:off x="0" y="61686"/>
            <a:ext cx="946764" cy="1018238"/>
          </a:xfrm>
          <a:custGeom>
            <a:avLst/>
            <a:gdLst>
              <a:gd name="connsiteX0" fmla="*/ 2013353 w 2013353"/>
              <a:gd name="connsiteY0" fmla="*/ 2165347 h 2165347"/>
              <a:gd name="connsiteX1" fmla="*/ 0 w 2013353"/>
              <a:gd name="connsiteY1" fmla="*/ 2165347 h 2165347"/>
              <a:gd name="connsiteX2" fmla="*/ 0 w 2013353"/>
              <a:gd name="connsiteY2" fmla="*/ 1305951 h 2165347"/>
              <a:gd name="connsiteX3" fmla="*/ 757452 w 2013353"/>
              <a:gd name="connsiteY3" fmla="*/ 0 h 216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353" h="2165347">
                <a:moveTo>
                  <a:pt x="2013353" y="2165347"/>
                </a:moveTo>
                <a:lnTo>
                  <a:pt x="0" y="2165347"/>
                </a:lnTo>
                <a:lnTo>
                  <a:pt x="0" y="1305951"/>
                </a:lnTo>
                <a:lnTo>
                  <a:pt x="757452" y="0"/>
                </a:lnTo>
                <a:close/>
              </a:path>
            </a:pathLst>
          </a:custGeom>
          <a:solidFill>
            <a:srgbClr val="0CB692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8" name="等腰三角形 7"/>
          <p:cNvSpPr/>
          <p:nvPr/>
        </p:nvSpPr>
        <p:spPr>
          <a:xfrm rot="10800000" flipH="1">
            <a:off x="188323" y="235920"/>
            <a:ext cx="666175" cy="574289"/>
          </a:xfrm>
          <a:prstGeom prst="triangle">
            <a:avLst/>
          </a:prstGeom>
          <a:solidFill>
            <a:srgbClr val="EED66F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grpSp>
        <p:nvGrpSpPr>
          <p:cNvPr id="16" name="群組 15"/>
          <p:cNvGrpSpPr/>
          <p:nvPr/>
        </p:nvGrpSpPr>
        <p:grpSpPr>
          <a:xfrm rot="13327512">
            <a:off x="10283858" y="-227847"/>
            <a:ext cx="1858602" cy="1417520"/>
            <a:chOff x="285239" y="913594"/>
            <a:chExt cx="1858602" cy="1417520"/>
          </a:xfrm>
        </p:grpSpPr>
        <p:sp>
          <p:nvSpPr>
            <p:cNvPr id="9" name="等腰三角形 8"/>
            <p:cNvSpPr/>
            <p:nvPr/>
          </p:nvSpPr>
          <p:spPr>
            <a:xfrm rot="10800000" flipH="1">
              <a:off x="1347428" y="1328919"/>
              <a:ext cx="311284" cy="268348"/>
            </a:xfrm>
            <a:prstGeom prst="triangle">
              <a:avLst/>
            </a:prstGeom>
            <a:solidFill>
              <a:srgbClr val="EED66F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0800000" flipH="1">
              <a:off x="285239" y="1692585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 flipH="1">
              <a:off x="898359" y="223767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 flipH="1">
              <a:off x="937405" y="1794408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 flipH="1">
              <a:off x="550639" y="1909023"/>
              <a:ext cx="188736" cy="162703"/>
            </a:xfrm>
            <a:prstGeom prst="triangle">
              <a:avLst/>
            </a:prstGeom>
            <a:solidFill>
              <a:srgbClr val="516D8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0800000" flipH="1">
              <a:off x="2035451" y="913594"/>
              <a:ext cx="108390" cy="93440"/>
            </a:xfrm>
            <a:prstGeom prst="triangle">
              <a:avLst/>
            </a:prstGeom>
            <a:solidFill>
              <a:srgbClr val="0CB692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15" name="文本框 6"/>
          <p:cNvSpPr txBox="1"/>
          <p:nvPr/>
        </p:nvSpPr>
        <p:spPr>
          <a:xfrm>
            <a:off x="1503069" y="65417"/>
            <a:ext cx="838436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rgbClr val="50C8AE"/>
                </a:solidFill>
                <a:latin typeface="Arial"/>
                <a:ea typeface="Microsoft YaHei"/>
                <a:cs typeface="+mn-ea"/>
                <a:sym typeface="+mn-lt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rPr>
              <a:t>、成就希望人才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50C8AE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rPr>
              <a:t>be the WISH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0F0F0">
                  <a:lumMod val="50000"/>
                </a:srgbClr>
              </a:solidFill>
              <a:effectLst/>
              <a:uLnTx/>
              <a:uFillTx/>
              <a:latin typeface="Arial"/>
              <a:ea typeface="Microsoft YaHei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78699" y="1117022"/>
            <a:ext cx="113941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厚植學生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邏輯運算能力及程式設計、語言表達、博雅素養</a:t>
            </a:r>
            <a:endParaRPr lang="en-US" altLang="zh-TW" sz="2400" dirty="0">
              <a:solidFill>
                <a:srgbClr val="E7E6E6">
                  <a:lumMod val="5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培養學生成為具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全方位跨域、國際移動力、永續學習力與人本關懷</a:t>
            </a: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en-US" altLang="zh-TW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WISH</a:t>
            </a:r>
            <a:r>
              <a:rPr lang="zh-TW" altLang="en-US" sz="2400" dirty="0">
                <a:solidFill>
                  <a:srgbClr val="E7E6E6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人才</a:t>
            </a:r>
            <a:endParaRPr lang="en-US" altLang="zh-TW" sz="2400" dirty="0">
              <a:solidFill>
                <a:srgbClr val="E7E6E6">
                  <a:lumMod val="5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115" y="2362347"/>
            <a:ext cx="9776834" cy="42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77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橙色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5901</TotalTime>
  <Words>2930</Words>
  <Application>Microsoft Office PowerPoint</Application>
  <PresentationFormat>寬螢幕</PresentationFormat>
  <Paragraphs>536</Paragraphs>
  <Slides>35</Slides>
  <Notes>27</Notes>
  <HiddenSlides>0</HiddenSlides>
  <MMClips>0</MMClips>
  <ScaleCrop>false</ScaleCrop>
  <HeadingPairs>
    <vt:vector size="8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58" baseType="lpstr">
      <vt:lpstr>Adobe 繁黑體 Std B</vt:lpstr>
      <vt:lpstr>等线</vt:lpstr>
      <vt:lpstr>DM Sans Bold</vt:lpstr>
      <vt:lpstr>FZHei-B01S</vt:lpstr>
      <vt:lpstr>맑은 고딕</vt:lpstr>
      <vt:lpstr>맑은 고딕</vt:lpstr>
      <vt:lpstr>Microsoft YaHei</vt:lpstr>
      <vt:lpstr>Microsoft YaHei</vt:lpstr>
      <vt:lpstr>微軟正黑體</vt:lpstr>
      <vt:lpstr>新細明體</vt:lpstr>
      <vt:lpstr>漢儀新蒂佛塔書</vt:lpstr>
      <vt:lpstr>Agency FB</vt:lpstr>
      <vt:lpstr>Arial</vt:lpstr>
      <vt:lpstr>Arial Rounded MT Bold</vt:lpstr>
      <vt:lpstr>Calibri</vt:lpstr>
      <vt:lpstr>Calibri Light</vt:lpstr>
      <vt:lpstr>Century Gothic</vt:lpstr>
      <vt:lpstr>Impact</vt:lpstr>
      <vt:lpstr>Times New Roman</vt:lpstr>
      <vt:lpstr>Tw Cen MT</vt:lpstr>
      <vt:lpstr>Wingdings</vt:lpstr>
      <vt:lpstr>Office 佈景主題</vt:lpstr>
      <vt:lpstr>Acrobat Document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chiunghua</dc:creator>
  <cp:lastModifiedBy>user</cp:lastModifiedBy>
  <cp:revision>799</cp:revision>
  <dcterms:created xsi:type="dcterms:W3CDTF">2020-03-17T07:26:04Z</dcterms:created>
  <dcterms:modified xsi:type="dcterms:W3CDTF">2021-11-01T03:13:39Z</dcterms:modified>
</cp:coreProperties>
</file>