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1" r:id="rId8"/>
    <p:sldId id="264" r:id="rId9"/>
    <p:sldId id="265" r:id="rId10"/>
    <p:sldId id="266" r:id="rId11"/>
    <p:sldId id="262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61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9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37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93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60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88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86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3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09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425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28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9CAB9B-EF26-462B-BEEB-B01D50131611}" type="datetimeFigureOut">
              <a:rPr lang="zh-TW" altLang="en-US" smtClean="0"/>
              <a:t>2024/11/28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52FCFA1-0C71-41EC-8504-5319391144B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4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ng.cloud.ncnu.edu.t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.tw/1013/Default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青年教育與就業儲蓄帳戶方案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6000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zh-TW" altLang="en-US" dirty="0" smtClean="0"/>
              <a:t>主講人：陳又華老師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113.12.05</a:t>
            </a:r>
            <a:r>
              <a:rPr lang="zh-TW" altLang="en-US" dirty="0" smtClean="0"/>
              <a:t>（四）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113.12.19</a:t>
            </a:r>
            <a:r>
              <a:rPr lang="zh-TW" altLang="en-US" smtClean="0"/>
              <a:t>（四）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8403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青年儲蓄戶 簡章</a:t>
            </a:r>
            <a:r>
              <a:rPr lang="zh-TW" altLang="en-US" dirty="0" smtClean="0"/>
              <a:t>範例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學測標準跟一般生一樣</a:t>
            </a:r>
            <a:endParaRPr lang="zh-TW" altLang="en-US" sz="36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416" t="13336" r="19604" b="29619"/>
          <a:stretch/>
        </p:blipFill>
        <p:spPr>
          <a:xfrm>
            <a:off x="589083" y="1737360"/>
            <a:ext cx="10480432" cy="489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青年體驗學習 計畫申請</a:t>
            </a:r>
            <a:endParaRPr lang="zh-TW" altLang="en-US" sz="72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659423" y="4455620"/>
            <a:ext cx="10499028" cy="195397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目前不升</a:t>
            </a:r>
            <a:r>
              <a:rPr lang="zh-TW" altLang="en-US" dirty="0"/>
              <a:t>大學，寫</a:t>
            </a:r>
            <a:r>
              <a:rPr lang="zh-TW" altLang="en-US" dirty="0" smtClean="0"/>
              <a:t>計畫跟教育部申請「體驗</a:t>
            </a:r>
            <a:r>
              <a:rPr lang="zh-TW" altLang="en-US" dirty="0"/>
              <a:t>壯遊、達人見習、打工換</a:t>
            </a:r>
            <a:r>
              <a:rPr lang="zh-TW" altLang="en-US" dirty="0" smtClean="0"/>
              <a:t>宿」等等</a:t>
            </a:r>
            <a:r>
              <a:rPr lang="zh-TW" altLang="en-US" dirty="0"/>
              <a:t>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沒有薪水，教育部定期考核。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體驗</a:t>
            </a:r>
            <a:r>
              <a:rPr lang="en-US" altLang="zh-TW" dirty="0" smtClean="0"/>
              <a:t>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天以上、</a:t>
            </a:r>
            <a:r>
              <a:rPr lang="en-US" altLang="zh-TW" dirty="0" smtClean="0"/>
              <a:t>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900</a:t>
            </a:r>
            <a:r>
              <a:rPr lang="zh-TW" altLang="en-US" dirty="0" smtClean="0"/>
              <a:t>天以上，可用青年儲蓄專戶升大學。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114</a:t>
            </a:r>
            <a:r>
              <a:rPr lang="zh-TW" altLang="en-US" dirty="0" smtClean="0"/>
              <a:t>年普大申請</a:t>
            </a:r>
            <a:r>
              <a:rPr lang="en-US" altLang="zh-TW" dirty="0" smtClean="0"/>
              <a:t>-</a:t>
            </a:r>
            <a:r>
              <a:rPr lang="zh-TW" altLang="en-US" dirty="0" smtClean="0"/>
              <a:t>青年儲蓄專戶</a:t>
            </a:r>
            <a:r>
              <a:rPr lang="en-US" altLang="zh-TW" dirty="0" smtClean="0"/>
              <a:t>47</a:t>
            </a:r>
            <a:r>
              <a:rPr lang="zh-TW" altLang="en-US" dirty="0" smtClean="0"/>
              <a:t>名。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1108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/>
          <a:srcRect l="14314" t="13030" r="15567" b="15277"/>
          <a:stretch/>
        </p:blipFill>
        <p:spPr>
          <a:xfrm>
            <a:off x="5180022" y="1845734"/>
            <a:ext cx="7011979" cy="50122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填報系統與官方網站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2870" y="1845734"/>
            <a:ext cx="4636330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*</a:t>
            </a:r>
            <a:r>
              <a:rPr lang="zh-TW" altLang="en-US" dirty="0" smtClean="0"/>
              <a:t>學生填報系統 </a:t>
            </a:r>
            <a:r>
              <a:rPr lang="en-US" altLang="zh-TW" dirty="0">
                <a:hlinkClick r:id="rId3"/>
              </a:rPr>
              <a:t>https://young.cloud.ncnu.edu.tw</a:t>
            </a:r>
            <a:r>
              <a:rPr lang="en-US" altLang="zh-TW" dirty="0" smtClean="0">
                <a:hlinkClick r:id="rId3"/>
              </a:rPr>
              <a:t>/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官方網站介紹 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www.edu.tw/1013/Default.aspx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高三說明會</a:t>
            </a:r>
            <a:endParaRPr lang="en-US" altLang="zh-TW" dirty="0" smtClean="0"/>
          </a:p>
          <a:p>
            <a:pPr marL="749808" lvl="1" indent="-457200">
              <a:buFont typeface="+mj-lt"/>
              <a:buAutoNum type="arabicParenR"/>
            </a:pPr>
            <a:r>
              <a:rPr lang="zh-TW" altLang="en-US" dirty="0" smtClean="0"/>
              <a:t>時間：</a:t>
            </a:r>
            <a:r>
              <a:rPr lang="en-US" altLang="zh-TW" dirty="0" smtClean="0"/>
              <a:t>12/19</a:t>
            </a:r>
            <a:r>
              <a:rPr lang="zh-TW" altLang="en-US" dirty="0" smtClean="0"/>
              <a:t>（四）</a:t>
            </a:r>
            <a:r>
              <a:rPr lang="en-US" altLang="zh-TW" dirty="0" smtClean="0"/>
              <a:t>12</a:t>
            </a:r>
            <a:r>
              <a:rPr lang="zh-TW" altLang="en-US" dirty="0" smtClean="0"/>
              <a:t>：</a:t>
            </a:r>
            <a:r>
              <a:rPr lang="en-US" altLang="zh-TW" dirty="0" smtClean="0"/>
              <a:t>30</a:t>
            </a:r>
          </a:p>
          <a:p>
            <a:pPr marL="749808" lvl="1" indent="-457200">
              <a:buFont typeface="+mj-lt"/>
              <a:buAutoNum type="arabicParenR"/>
            </a:pPr>
            <a:r>
              <a:rPr lang="zh-TW" altLang="en-US" dirty="0" smtClean="0"/>
              <a:t>地點：生涯</a:t>
            </a:r>
            <a:r>
              <a:rPr lang="zh-TW" altLang="en-US" dirty="0" smtClean="0"/>
              <a:t>教室</a:t>
            </a:r>
            <a:endParaRPr lang="en-US" altLang="zh-TW" dirty="0" smtClean="0"/>
          </a:p>
          <a:p>
            <a:pPr marL="292608" lvl="1" indent="0">
              <a:buNone/>
            </a:pPr>
            <a:endParaRPr lang="en-US" altLang="zh-TW" dirty="0"/>
          </a:p>
        </p:txBody>
      </p:sp>
      <p:sp>
        <p:nvSpPr>
          <p:cNvPr id="5" name="矩形 4"/>
          <p:cNvSpPr/>
          <p:nvPr/>
        </p:nvSpPr>
        <p:spPr>
          <a:xfrm>
            <a:off x="11344127" y="1987062"/>
            <a:ext cx="534280" cy="6447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497514" y="4396162"/>
            <a:ext cx="3156439" cy="4220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5414682" y="4396160"/>
            <a:ext cx="341730" cy="3516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92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方案緣起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107</a:t>
            </a:r>
            <a:r>
              <a:rPr lang="zh-TW" altLang="en-US" dirty="0" smtClean="0"/>
              <a:t>學年度高三學生開始（</a:t>
            </a:r>
            <a:r>
              <a:rPr lang="en-US" altLang="zh-TW" dirty="0" smtClean="0"/>
              <a:t>108</a:t>
            </a:r>
            <a:r>
              <a:rPr lang="zh-TW" altLang="en-US" dirty="0" smtClean="0"/>
              <a:t>年）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蔡英文政府上台以來，成立的方案：鼓勵尚未釐清升學方向的學生。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在升學上找不到目標，想體驗職場或就業的學生。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提供探索自己的機會。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0046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目標學生（參加對象）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目前</a:t>
            </a:r>
            <a:r>
              <a:rPr lang="zh-TW" altLang="en-US" b="1" dirty="0" smtClean="0">
                <a:solidFill>
                  <a:srgbClr val="FF0000"/>
                </a:solidFill>
              </a:rPr>
              <a:t>不升學</a:t>
            </a:r>
            <a:r>
              <a:rPr lang="zh-TW" altLang="en-US" dirty="0" smtClean="0"/>
              <a:t>的學生：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因為此方案有相關責任與規定，有相關任務內容，</a:t>
            </a:r>
            <a:r>
              <a:rPr lang="zh-TW" altLang="en-US" dirty="0" smtClean="0">
                <a:solidFill>
                  <a:srgbClr val="FF0000"/>
                </a:solidFill>
              </a:rPr>
              <a:t>如想要升學的學生，不建議此方案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要就業的學生：學生自行去企業</a:t>
            </a:r>
            <a:r>
              <a:rPr lang="zh-TW" altLang="en-US" dirty="0" smtClean="0">
                <a:solidFill>
                  <a:srgbClr val="FF0000"/>
                </a:solidFill>
              </a:rPr>
              <a:t>面試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撰寫履歷、備審資料</a:t>
            </a:r>
            <a:r>
              <a:rPr lang="zh-TW" altLang="en-US" dirty="0" smtClean="0"/>
              <a:t>，參加面試。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應屆</a:t>
            </a:r>
            <a:r>
              <a:rPr lang="zh-TW" altLang="en-US" dirty="0" smtClean="0"/>
              <a:t>高三畢業生。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取得家人共識</a:t>
            </a:r>
            <a:r>
              <a:rPr lang="zh-TW" altLang="en-US" dirty="0" smtClean="0"/>
              <a:t>，家長同意簽名。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報名方式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b="1" u="sng" dirty="0" smtClean="0">
                <a:solidFill>
                  <a:srgbClr val="FF0000"/>
                </a:solidFill>
              </a:rPr>
              <a:t>113.12.30</a:t>
            </a:r>
            <a:r>
              <a:rPr lang="zh-TW" altLang="en-US" b="1" u="sng" dirty="0" smtClean="0">
                <a:solidFill>
                  <a:srgbClr val="FF0000"/>
                </a:solidFill>
              </a:rPr>
              <a:t>（一）前</a:t>
            </a:r>
            <a:r>
              <a:rPr lang="zh-TW" altLang="en-US" dirty="0" smtClean="0"/>
              <a:t>，向又華老師報名：</a:t>
            </a:r>
            <a:endParaRPr lang="en-US" altLang="zh-TW" dirty="0" smtClean="0"/>
          </a:p>
          <a:p>
            <a:pPr marL="749808" lvl="1" indent="-457200">
              <a:buFont typeface="+mj-lt"/>
              <a:buAutoNum type="arabicPeriod"/>
            </a:pPr>
            <a:r>
              <a:rPr lang="zh-TW" altLang="en-US" dirty="0" smtClean="0"/>
              <a:t>先：填寫</a:t>
            </a:r>
            <a:r>
              <a:rPr lang="zh-TW" altLang="en-US" dirty="0" smtClean="0">
                <a:solidFill>
                  <a:srgbClr val="FF0000"/>
                </a:solidFill>
              </a:rPr>
              <a:t>紙本</a:t>
            </a:r>
            <a:r>
              <a:rPr lang="zh-TW" altLang="en-US" dirty="0" smtClean="0"/>
              <a:t>申請書，向又華老師報名</a:t>
            </a:r>
            <a:endParaRPr lang="en-US" altLang="zh-TW" dirty="0" smtClean="0"/>
          </a:p>
          <a:p>
            <a:pPr marL="749808" lvl="1" indent="-4572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同時：上網</a:t>
            </a:r>
            <a:r>
              <a:rPr lang="zh-TW" altLang="en-US" dirty="0"/>
              <a:t>填寫</a:t>
            </a:r>
            <a:r>
              <a:rPr lang="zh-TW" altLang="en-US" dirty="0">
                <a:solidFill>
                  <a:srgbClr val="FF0000"/>
                </a:solidFill>
              </a:rPr>
              <a:t>報名</a:t>
            </a:r>
            <a:r>
              <a:rPr lang="zh-TW" altLang="en-US" dirty="0"/>
              <a:t>資料，</a:t>
            </a:r>
            <a:r>
              <a:rPr lang="zh-TW" altLang="en-US" dirty="0">
                <a:solidFill>
                  <a:srgbClr val="FF0000"/>
                </a:solidFill>
              </a:rPr>
              <a:t>家長同意</a:t>
            </a:r>
            <a:r>
              <a:rPr lang="zh-TW" altLang="en-US" dirty="0" smtClean="0"/>
              <a:t>簽名（正式版）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*</a:t>
            </a:r>
            <a:r>
              <a:rPr lang="zh-TW" altLang="en-US" dirty="0" smtClean="0"/>
              <a:t>撰寫履歷：自傳至少</a:t>
            </a:r>
            <a:r>
              <a:rPr lang="en-US" altLang="zh-TW" dirty="0" smtClean="0"/>
              <a:t>200</a:t>
            </a:r>
            <a:r>
              <a:rPr lang="zh-TW" altLang="en-US" dirty="0" smtClean="0"/>
              <a:t>字、</a:t>
            </a:r>
            <a:r>
              <a:rPr lang="zh-TW" altLang="en-US" dirty="0"/>
              <a:t>就業</a:t>
            </a:r>
            <a:r>
              <a:rPr lang="zh-TW" altLang="en-US" dirty="0" smtClean="0"/>
              <a:t>類別。不可抄襲、內容標題符合真實狀況。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*</a:t>
            </a:r>
            <a:r>
              <a:rPr lang="zh-TW" altLang="en-US" dirty="0" smtClean="0"/>
              <a:t>經過</a:t>
            </a:r>
            <a:r>
              <a:rPr lang="zh-TW" altLang="en-US" dirty="0">
                <a:solidFill>
                  <a:srgbClr val="FF0000"/>
                </a:solidFill>
              </a:rPr>
              <a:t>學校審核</a:t>
            </a:r>
            <a:r>
              <a:rPr lang="zh-TW" altLang="en-US" dirty="0" smtClean="0"/>
              <a:t>通過。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*</a:t>
            </a:r>
            <a:r>
              <a:rPr lang="zh-TW" altLang="en-US" dirty="0" smtClean="0"/>
              <a:t>先</a:t>
            </a:r>
            <a:r>
              <a:rPr lang="zh-TW" altLang="en-US" dirty="0"/>
              <a:t>參加</a:t>
            </a:r>
            <a:r>
              <a:rPr lang="en-US" altLang="zh-TW" dirty="0">
                <a:solidFill>
                  <a:srgbClr val="FF0000"/>
                </a:solidFill>
              </a:rPr>
              <a:t>6</a:t>
            </a:r>
            <a:r>
              <a:rPr lang="zh-TW" altLang="en-US" dirty="0">
                <a:solidFill>
                  <a:srgbClr val="FF0000"/>
                </a:solidFill>
              </a:rPr>
              <a:t>小時講習</a:t>
            </a:r>
            <a:r>
              <a:rPr lang="zh-TW" altLang="en-US" dirty="0" smtClean="0"/>
              <a:t>課程：瞭解整個方案規定、注意事項與責任。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*</a:t>
            </a:r>
            <a:r>
              <a:rPr lang="zh-TW" altLang="en-US" dirty="0" smtClean="0"/>
              <a:t>勞動</a:t>
            </a:r>
            <a:r>
              <a:rPr lang="zh-TW" altLang="en-US" dirty="0"/>
              <a:t>部網站：自行</a:t>
            </a:r>
            <a:r>
              <a:rPr lang="zh-TW" altLang="en-US" dirty="0" smtClean="0"/>
              <a:t>找勞動部合作的企業媒</a:t>
            </a:r>
            <a:r>
              <a:rPr lang="zh-TW" altLang="en-US" dirty="0"/>
              <a:t>合工作，</a:t>
            </a:r>
            <a:r>
              <a:rPr lang="zh-TW" altLang="en-US" dirty="0">
                <a:solidFill>
                  <a:srgbClr val="FF0000"/>
                </a:solidFill>
              </a:rPr>
              <a:t>做履歷、備審資料</a:t>
            </a:r>
            <a:r>
              <a:rPr lang="zh-TW" altLang="en-US" dirty="0"/>
              <a:t>，參加</a:t>
            </a:r>
            <a:r>
              <a:rPr lang="zh-TW" altLang="en-US" dirty="0">
                <a:solidFill>
                  <a:srgbClr val="FF0000"/>
                </a:solidFill>
              </a:rPr>
              <a:t>面試</a:t>
            </a:r>
            <a:r>
              <a:rPr lang="zh-TW" altLang="en-US" dirty="0"/>
              <a:t>，通過</a:t>
            </a:r>
            <a:r>
              <a:rPr lang="zh-TW" altLang="en-US" dirty="0">
                <a:solidFill>
                  <a:srgbClr val="FF0000"/>
                </a:solidFill>
              </a:rPr>
              <a:t>企業</a:t>
            </a:r>
            <a:r>
              <a:rPr lang="zh-TW" altLang="en-US" dirty="0" smtClean="0">
                <a:solidFill>
                  <a:srgbClr val="FF0000"/>
                </a:solidFill>
              </a:rPr>
              <a:t>錄用</a:t>
            </a:r>
            <a:r>
              <a:rPr lang="zh-TW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才算成功</a:t>
            </a:r>
            <a:r>
              <a:rPr lang="zh-TW" altLang="en-US" dirty="0" smtClean="0"/>
              <a:t>（</a:t>
            </a:r>
            <a:r>
              <a:rPr lang="zh-TW" altLang="en-US" dirty="0"/>
              <a:t>每年</a:t>
            </a:r>
            <a:r>
              <a:rPr lang="en-US" altLang="zh-TW" dirty="0">
                <a:solidFill>
                  <a:srgbClr val="FF0000"/>
                </a:solidFill>
              </a:rPr>
              <a:t>8/31</a:t>
            </a:r>
            <a:r>
              <a:rPr lang="zh-TW" altLang="en-US" dirty="0">
                <a:solidFill>
                  <a:srgbClr val="FF0000"/>
                </a:solidFill>
              </a:rPr>
              <a:t>前</a:t>
            </a:r>
            <a:r>
              <a:rPr lang="zh-TW" altLang="en-US" dirty="0"/>
              <a:t>完成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填寫常用的</a:t>
            </a:r>
            <a:r>
              <a:rPr lang="en-US" altLang="zh-TW" dirty="0" smtClean="0"/>
              <a:t>MAIL</a:t>
            </a:r>
            <a:r>
              <a:rPr lang="zh-TW" altLang="en-US" dirty="0" smtClean="0"/>
              <a:t>，定期收信。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841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正式上班責任與規定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847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每兩週要寫</a:t>
            </a:r>
            <a:r>
              <a:rPr lang="zh-TW" altLang="en-US" b="1" dirty="0"/>
              <a:t>「雙週誌</a:t>
            </a:r>
            <a:r>
              <a:rPr lang="zh-TW" altLang="en-US" b="1" dirty="0" smtClean="0"/>
              <a:t>」</a:t>
            </a:r>
            <a:r>
              <a:rPr lang="zh-TW" altLang="en-US" dirty="0" smtClean="0"/>
              <a:t>，接受</a:t>
            </a:r>
            <a:r>
              <a:rPr lang="zh-TW" altLang="en-US" b="1" dirty="0" smtClean="0">
                <a:solidFill>
                  <a:srgbClr val="FF0000"/>
                </a:solidFill>
              </a:rPr>
              <a:t>定期考核</a:t>
            </a:r>
            <a:r>
              <a:rPr lang="zh-TW" altLang="en-US" dirty="0" smtClean="0"/>
              <a:t>，不符合規定，提醒後仍不符合，即</a:t>
            </a:r>
            <a:r>
              <a:rPr lang="zh-TW" altLang="en-US" dirty="0" smtClean="0">
                <a:solidFill>
                  <a:srgbClr val="FF0000"/>
                </a:solidFill>
              </a:rPr>
              <a:t>退出方案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計畫</a:t>
            </a:r>
            <a:r>
              <a:rPr lang="zh-TW" altLang="en-US" dirty="0"/>
              <a:t>期程：分</a:t>
            </a:r>
            <a:r>
              <a:rPr lang="en-US" altLang="zh-TW" dirty="0"/>
              <a:t>2</a:t>
            </a:r>
            <a:r>
              <a:rPr lang="zh-TW" altLang="en-US" dirty="0"/>
              <a:t>年或</a:t>
            </a:r>
            <a:r>
              <a:rPr lang="en-US" altLang="zh-TW" dirty="0"/>
              <a:t>3</a:t>
            </a:r>
            <a:r>
              <a:rPr lang="zh-TW" altLang="en-US" dirty="0"/>
              <a:t>年期。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有勞健保嗎？有的。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工作</a:t>
            </a:r>
            <a:r>
              <a:rPr lang="zh-TW" altLang="en-US" dirty="0">
                <a:solidFill>
                  <a:srgbClr val="FF0000"/>
                </a:solidFill>
              </a:rPr>
              <a:t>不適應，可否退出？</a:t>
            </a:r>
            <a:r>
              <a:rPr lang="zh-TW" altLang="en-US" dirty="0"/>
              <a:t>可以。退出後，就回到一般社會人士。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可否轉職？</a:t>
            </a:r>
            <a:r>
              <a:rPr lang="zh-TW" altLang="en-US" b="1" dirty="0">
                <a:solidFill>
                  <a:srgbClr val="FF0000"/>
                </a:solidFill>
              </a:rPr>
              <a:t>一年內只能轉職一次</a:t>
            </a:r>
            <a:r>
              <a:rPr lang="zh-TW" altLang="en-US" dirty="0"/>
              <a:t>。</a:t>
            </a:r>
            <a:r>
              <a:rPr lang="zh-TW" altLang="en-US" dirty="0">
                <a:solidFill>
                  <a:srgbClr val="0070C0"/>
                </a:solidFill>
              </a:rPr>
              <a:t>且</a:t>
            </a:r>
            <a:r>
              <a:rPr lang="en-US" altLang="zh-TW" dirty="0">
                <a:solidFill>
                  <a:srgbClr val="0070C0"/>
                </a:solidFill>
              </a:rPr>
              <a:t>2</a:t>
            </a:r>
            <a:r>
              <a:rPr lang="zh-TW" altLang="en-US" dirty="0">
                <a:solidFill>
                  <a:srgbClr val="0070C0"/>
                </a:solidFill>
              </a:rPr>
              <a:t>個月內，要轉職</a:t>
            </a:r>
            <a:r>
              <a:rPr lang="zh-TW" altLang="en-US" dirty="0" smtClean="0">
                <a:solidFill>
                  <a:srgbClr val="0070C0"/>
                </a:solidFill>
              </a:rPr>
              <a:t>成功（含面試）</a:t>
            </a:r>
            <a:r>
              <a:rPr lang="zh-TW" altLang="en-US" dirty="0" smtClean="0"/>
              <a:t>，</a:t>
            </a:r>
            <a:r>
              <a:rPr lang="zh-TW" altLang="en-US" dirty="0"/>
              <a:t>沒成功</a:t>
            </a:r>
            <a:r>
              <a:rPr lang="zh-TW" altLang="en-US" dirty="0" smtClean="0"/>
              <a:t>，即退出</a:t>
            </a:r>
            <a:r>
              <a:rPr lang="zh-TW" altLang="en-US" dirty="0"/>
              <a:t>方案，</a:t>
            </a:r>
            <a:r>
              <a:rPr lang="zh-TW" altLang="en-US" dirty="0" smtClean="0"/>
              <a:t>回到一般</a:t>
            </a:r>
            <a:r>
              <a:rPr lang="zh-TW" altLang="en-US" dirty="0"/>
              <a:t>社會人士。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企業薪水</a:t>
            </a:r>
            <a:r>
              <a:rPr lang="en-US" altLang="zh-TW" dirty="0" smtClean="0"/>
              <a:t>+</a:t>
            </a:r>
            <a:r>
              <a:rPr lang="zh-TW" altLang="en-US" dirty="0" smtClean="0"/>
              <a:t>教育部</a:t>
            </a:r>
            <a:r>
              <a:rPr lang="en-US" altLang="zh-TW" dirty="0" smtClean="0"/>
              <a:t>5000</a:t>
            </a:r>
            <a:r>
              <a:rPr lang="zh-TW" altLang="en-US" dirty="0" smtClean="0"/>
              <a:t>元</a:t>
            </a:r>
            <a:r>
              <a:rPr lang="en-US" altLang="zh-TW" dirty="0" smtClean="0"/>
              <a:t>+</a:t>
            </a:r>
            <a:r>
              <a:rPr lang="zh-TW" altLang="en-US" dirty="0" smtClean="0"/>
              <a:t>勞動部</a:t>
            </a:r>
            <a:r>
              <a:rPr lang="en-US" altLang="zh-TW" dirty="0" smtClean="0"/>
              <a:t>5000</a:t>
            </a:r>
            <a:r>
              <a:rPr lang="zh-TW" altLang="en-US" dirty="0" smtClean="0"/>
              <a:t>元（</a:t>
            </a:r>
            <a:r>
              <a:rPr lang="en-US" altLang="zh-TW" dirty="0" smtClean="0"/>
              <a:t>24</a:t>
            </a:r>
            <a:r>
              <a:rPr lang="zh-TW" altLang="en-US" dirty="0" smtClean="0"/>
              <a:t>或</a:t>
            </a:r>
            <a:r>
              <a:rPr lang="en-US" altLang="zh-TW" dirty="0" smtClean="0"/>
              <a:t>36</a:t>
            </a:r>
            <a:r>
              <a:rPr lang="zh-TW" altLang="en-US" dirty="0" smtClean="0"/>
              <a:t>個月結束）。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期程間不可以就讀</a:t>
            </a:r>
            <a:r>
              <a:rPr lang="zh-TW" altLang="en-US" b="1" dirty="0" smtClean="0"/>
              <a:t>大學日間部正式學籍</a:t>
            </a:r>
            <a:r>
              <a:rPr lang="zh-TW" altLang="en-US" dirty="0"/>
              <a:t>課程：（可能的原因：在外上課會影響到正常工作的質量）</a:t>
            </a:r>
            <a:endParaRPr lang="en-US" altLang="zh-TW" dirty="0"/>
          </a:p>
          <a:p>
            <a:pPr marL="749808" lvl="1" indent="-45720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只能在下班後，進行「沒有學籍的課程」：健身、運動、瑜珈一般課程可以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749808" lvl="1" indent="-457200">
              <a:buFont typeface="+mj-lt"/>
              <a:buAutoNum type="arabicPeriod"/>
            </a:pPr>
            <a:r>
              <a:rPr lang="zh-TW" altLang="en-US" dirty="0" smtClean="0"/>
              <a:t>第二年以後，才可以念大學進修部的有學籍</a:t>
            </a:r>
            <a:r>
              <a:rPr lang="en-US" altLang="zh-TW" dirty="0" smtClean="0"/>
              <a:t>/</a:t>
            </a:r>
            <a:r>
              <a:rPr lang="zh-TW" altLang="en-US" dirty="0" smtClean="0"/>
              <a:t>學位課程。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651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dirty="0" smtClean="0"/>
              <a:t>可以升大學嗎？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「普大個申、科大個申」青年儲蓄帳戶方案升學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方案期間</a:t>
            </a:r>
            <a:r>
              <a:rPr lang="zh-TW" altLang="en-US" dirty="0" smtClean="0">
                <a:solidFill>
                  <a:srgbClr val="FF0000"/>
                </a:solidFill>
              </a:rPr>
              <a:t>不行念大學</a:t>
            </a:r>
            <a:r>
              <a:rPr lang="zh-TW" altLang="en-US" dirty="0" smtClean="0"/>
              <a:t>，一旦被發現即退出方案。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可依照畢業年</a:t>
            </a:r>
            <a:r>
              <a:rPr lang="en-US" altLang="zh-TW" dirty="0" smtClean="0">
                <a:solidFill>
                  <a:srgbClr val="FF0000"/>
                </a:solidFill>
              </a:rPr>
              <a:t>114</a:t>
            </a:r>
            <a:r>
              <a:rPr lang="zh-TW" altLang="en-US" dirty="0" smtClean="0">
                <a:solidFill>
                  <a:srgbClr val="FF0000"/>
                </a:solidFill>
              </a:rPr>
              <a:t>年的學測成績</a:t>
            </a:r>
            <a:r>
              <a:rPr lang="zh-TW" altLang="en-US" dirty="0" smtClean="0"/>
              <a:t>升學（只能用當年畢業的學測成績）。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依照簡章自行報名：</a:t>
            </a:r>
            <a:r>
              <a:rPr lang="en-US" altLang="zh-TW" dirty="0" smtClean="0"/>
              <a:t>114</a:t>
            </a:r>
            <a:r>
              <a:rPr lang="zh-TW" altLang="en-US" dirty="0" smtClean="0"/>
              <a:t>年青年儲蓄帳戶方案大學名額有</a:t>
            </a:r>
            <a:r>
              <a:rPr lang="en-US" altLang="zh-TW" dirty="0" smtClean="0">
                <a:solidFill>
                  <a:srgbClr val="FF0000"/>
                </a:solidFill>
              </a:rPr>
              <a:t>47</a:t>
            </a:r>
            <a:r>
              <a:rPr lang="zh-TW" altLang="en-US" dirty="0" smtClean="0">
                <a:solidFill>
                  <a:srgbClr val="FF0000"/>
                </a:solidFill>
              </a:rPr>
              <a:t>名</a:t>
            </a:r>
            <a:r>
              <a:rPr lang="zh-TW" altLang="en-US" dirty="0"/>
              <a:t>（</a:t>
            </a:r>
            <a:r>
              <a:rPr lang="en-US" altLang="zh-TW" dirty="0"/>
              <a:t>25 </a:t>
            </a:r>
            <a:r>
              <a:rPr lang="zh-TW" altLang="en-US" dirty="0"/>
              <a:t>校；</a:t>
            </a:r>
            <a:r>
              <a:rPr lang="en-US" altLang="zh-TW" dirty="0"/>
              <a:t>43 </a:t>
            </a:r>
            <a:r>
              <a:rPr lang="zh-TW" altLang="en-US" dirty="0"/>
              <a:t>校系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2</a:t>
            </a:r>
            <a:r>
              <a:rPr lang="zh-TW" altLang="en-US" dirty="0" smtClean="0"/>
              <a:t>年期：工作滿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天，才可用此</a:t>
            </a:r>
            <a:r>
              <a:rPr lang="zh-TW" altLang="en-US" dirty="0"/>
              <a:t>方案</a:t>
            </a:r>
            <a:r>
              <a:rPr lang="zh-TW" altLang="en-US" dirty="0" smtClean="0"/>
              <a:t>升學。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3</a:t>
            </a:r>
            <a:r>
              <a:rPr lang="zh-TW" altLang="en-US" dirty="0" smtClean="0"/>
              <a:t>年期：工作滿</a:t>
            </a:r>
            <a:r>
              <a:rPr lang="en-US" altLang="zh-TW" dirty="0" smtClean="0"/>
              <a:t>900</a:t>
            </a:r>
            <a:r>
              <a:rPr lang="zh-TW" altLang="en-US" dirty="0" smtClean="0"/>
              <a:t>天，</a:t>
            </a:r>
            <a:r>
              <a:rPr lang="zh-TW" altLang="en-US" dirty="0"/>
              <a:t>才可用此方案升學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沒有滿</a:t>
            </a:r>
            <a:r>
              <a:rPr lang="en-US" altLang="zh-TW" dirty="0" smtClean="0"/>
              <a:t>600</a:t>
            </a:r>
            <a:r>
              <a:rPr lang="zh-TW" altLang="en-US" dirty="0" smtClean="0"/>
              <a:t>天、</a:t>
            </a:r>
            <a:r>
              <a:rPr lang="en-US" altLang="zh-TW" dirty="0" smtClean="0"/>
              <a:t>900</a:t>
            </a:r>
            <a:r>
              <a:rPr lang="zh-TW" altLang="en-US" dirty="0" smtClean="0"/>
              <a:t>天，即當一般生升大學，因此，要考量跟</a:t>
            </a:r>
            <a:r>
              <a:rPr lang="zh-TW" altLang="en-US" b="1" dirty="0" smtClean="0"/>
              <a:t>應屆畢業生競爭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學習歷程檔案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學測成績</a:t>
            </a:r>
            <a:r>
              <a:rPr lang="zh-TW" altLang="en-US" dirty="0" smtClean="0"/>
              <a:t>的準備度。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895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青年儲蓄戶 簡章範例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/>
              <a:t>學測標準跟一般生一樣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416" t="13336" r="19850" b="28307"/>
          <a:stretch/>
        </p:blipFill>
        <p:spPr>
          <a:xfrm>
            <a:off x="1097280" y="1846384"/>
            <a:ext cx="9926515" cy="45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76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青年儲蓄戶 簡章</a:t>
            </a:r>
            <a:r>
              <a:rPr lang="zh-TW" altLang="en-US" dirty="0" smtClean="0"/>
              <a:t>範例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/>
              <a:t>學測標準跟一般生一樣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908" t="13554" r="18989" b="29837"/>
          <a:stretch/>
        </p:blipFill>
        <p:spPr>
          <a:xfrm>
            <a:off x="731520" y="1737360"/>
            <a:ext cx="10955714" cy="495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0025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428</TotalTime>
  <Words>665</Words>
  <Application>Microsoft Office PowerPoint</Application>
  <PresentationFormat>寬螢幕</PresentationFormat>
  <Paragraphs>55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新細明體</vt:lpstr>
      <vt:lpstr>Calibri</vt:lpstr>
      <vt:lpstr>Calibri Light</vt:lpstr>
      <vt:lpstr>回顧</vt:lpstr>
      <vt:lpstr>青年教育與就業儲蓄帳戶方案 說明會</vt:lpstr>
      <vt:lpstr>填報系統與官方網站</vt:lpstr>
      <vt:lpstr>方案緣起</vt:lpstr>
      <vt:lpstr>目標學生（參加對象）</vt:lpstr>
      <vt:lpstr>報名方式</vt:lpstr>
      <vt:lpstr>正式上班責任與規定</vt:lpstr>
      <vt:lpstr>可以升大學嗎？ 「普大個申、科大個申」青年儲蓄帳戶方案升學</vt:lpstr>
      <vt:lpstr>青年儲蓄戶 簡章範例 學測標準跟一般生一樣</vt:lpstr>
      <vt:lpstr>青年儲蓄戶 簡章範例 學測標準跟一般生一樣</vt:lpstr>
      <vt:lpstr>青年儲蓄戶 簡章範例 學測標準跟一般生一樣</vt:lpstr>
      <vt:lpstr>青年體驗學習 計畫申請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青年教育與就業儲蓄帳戶方案 說明會</dc:title>
  <dc:creator>Windows 使用者</dc:creator>
  <cp:lastModifiedBy>Windows 使用者</cp:lastModifiedBy>
  <cp:revision>32</cp:revision>
  <dcterms:created xsi:type="dcterms:W3CDTF">2022-11-09T01:34:06Z</dcterms:created>
  <dcterms:modified xsi:type="dcterms:W3CDTF">2024-11-28T06:52:58Z</dcterms:modified>
</cp:coreProperties>
</file>