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60" r:id="rId4"/>
    <p:sldId id="285" r:id="rId5"/>
    <p:sldId id="261" r:id="rId6"/>
    <p:sldId id="262" r:id="rId7"/>
    <p:sldId id="281" r:id="rId8"/>
    <p:sldId id="263" r:id="rId9"/>
    <p:sldId id="298" r:id="rId10"/>
    <p:sldId id="287" r:id="rId11"/>
    <p:sldId id="264" r:id="rId12"/>
    <p:sldId id="265" r:id="rId13"/>
    <p:sldId id="266" r:id="rId14"/>
    <p:sldId id="278" r:id="rId15"/>
    <p:sldId id="279" r:id="rId16"/>
    <p:sldId id="280" r:id="rId17"/>
    <p:sldId id="288" r:id="rId18"/>
    <p:sldId id="267" r:id="rId19"/>
    <p:sldId id="296" r:id="rId20"/>
    <p:sldId id="290" r:id="rId21"/>
    <p:sldId id="268" r:id="rId22"/>
    <p:sldId id="269" r:id="rId23"/>
    <p:sldId id="292" r:id="rId24"/>
    <p:sldId id="270" r:id="rId25"/>
    <p:sldId id="297" r:id="rId26"/>
    <p:sldId id="271" r:id="rId27"/>
    <p:sldId id="272" r:id="rId28"/>
    <p:sldId id="294" r:id="rId29"/>
    <p:sldId id="282" r:id="rId30"/>
    <p:sldId id="289" r:id="rId31"/>
    <p:sldId id="276" r:id="rId32"/>
    <p:sldId id="275" r:id="rId33"/>
    <p:sldId id="286" r:id="rId34"/>
    <p:sldId id="277" r:id="rId35"/>
    <p:sldId id="283" r:id="rId36"/>
    <p:sldId id="284" r:id="rId37"/>
  </p:sldIdLst>
  <p:sldSz cx="11522075" cy="72009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92" y="-102"/>
      </p:cViewPr>
      <p:guideLst>
        <p:guide orient="horz" pos="2268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v>銷售</c:v>
          </c:tx>
          <c:dPt>
            <c:idx val="0"/>
            <c:bubble3D val="0"/>
            <c:spPr>
              <a:solidFill>
                <a:srgbClr val="FF9999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FF0066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FF9999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FF0066"/>
              </a:solidFill>
              <a:ln>
                <a:noFill/>
              </a:ln>
            </c:spPr>
          </c:dPt>
          <c:cat>
            <c:strLit>
              <c:ptCount val="4"/>
              <c:pt idx="0">
                <c:v>S</c:v>
              </c:pt>
              <c:pt idx="1">
                <c:v>W</c:v>
              </c:pt>
              <c:pt idx="2">
                <c:v>O</c:v>
              </c:pt>
              <c:pt idx="3">
                <c:v>T</c:v>
              </c:pt>
            </c:strLit>
          </c:cat>
          <c:val>
            <c:numLit>
              <c:formatCode>General</c:formatCode>
              <c:ptCount val="4"/>
              <c:pt idx="0">
                <c:v>25</c:v>
              </c:pt>
              <c:pt idx="1">
                <c:v>25</c:v>
              </c:pt>
              <c:pt idx="2">
                <c:v>25</c:v>
              </c:pt>
              <c:pt idx="3">
                <c:v>25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sz="1800" b="0" i="0" u="none" strike="noStrike" kern="1200" baseline="0">
          <a:solidFill>
            <a:srgbClr val="000000"/>
          </a:solidFill>
          <a:latin typeface="Calibri"/>
        </a:defRPr>
      </a:pPr>
      <a:endParaRPr lang="zh-TW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885BEF-F43C-44DF-B750-19D744DB7E8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2020/10/13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96FB28-391F-4724-B02C-F0360D05F8A4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0932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59489F8A-9C37-4447-88B3-D54110359E57}" type="datetime1">
              <a:rPr lang="en-US"/>
              <a:pPr lvl="0"/>
              <a:t>2020/10/13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666EEA6E-CC93-48F3-98ED-17574074F1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2CA3FA-1886-4AE7-A377-082CCC6EF408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FAE35A-F698-4D2D-BEEB-1B3D768A5803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CA19DE-6470-475B-B582-3FFD170DA01E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864162" y="2236960"/>
            <a:ext cx="9793763" cy="1543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728316" y="4080509"/>
            <a:ext cx="8065446" cy="184022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2015/12/17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4E1FF9-3459-4FA8-BA50-E82F1F1A1F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7610"/>
      </p:ext>
    </p:extLst>
  </p:cSld>
  <p:clrMapOvr>
    <a:masterClrMapping/>
  </p:clrMapOvr>
  <p:transition spd="slow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2015/12/17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58A12-0058-42A2-A6DC-491CBDF62B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9979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8353510" y="288392"/>
            <a:ext cx="2592470" cy="61441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576108" y="288392"/>
            <a:ext cx="7585368" cy="61441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2015/12/17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A1B141-4360-4FE4-B6D4-DC158BE6D6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9495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2015/12/17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CEFF55-ACE5-4ED5-A9B0-E40C0415C7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88475"/>
      </p:ext>
    </p:extLst>
  </p:cSld>
  <p:clrMapOvr>
    <a:masterClrMapping/>
  </p:clrMapOvr>
  <p:transition spd="slow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910166" y="4627266"/>
            <a:ext cx="9793763" cy="1430176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910166" y="3052047"/>
            <a:ext cx="9793763" cy="1575200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2015/12/17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5A5434-9E0F-4D64-BFD6-1C1126A236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307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576108" y="1680219"/>
            <a:ext cx="5088919" cy="4752264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5857061" y="1680219"/>
            <a:ext cx="5088919" cy="4752264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2015/12/17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344728-441E-405C-A29F-FFD2F8730C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4720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576108" y="1611867"/>
            <a:ext cx="5090912" cy="671745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576108" y="2283622"/>
            <a:ext cx="5090912" cy="4148852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5853056" y="1611867"/>
            <a:ext cx="5092915" cy="671745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5853056" y="2283622"/>
            <a:ext cx="5092915" cy="4148852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2015/12/17</a:t>
            </a:r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787DB1-D307-49F0-A48C-F6F6A0EE7A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7962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2015/12/17</a:t>
            </a: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E35EFC-841C-4A52-A234-AD37964075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2758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2015/12/17</a:t>
            </a:r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1E55A1-671D-406D-AFF9-BA9E1E06DA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955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576108" y="286700"/>
            <a:ext cx="3790681" cy="122015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04819" y="286719"/>
            <a:ext cx="6441161" cy="614576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576108" y="1506858"/>
            <a:ext cx="3790681" cy="4925616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2015/12/17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6FC0D1-0B47-4A35-9968-65D1D57112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6732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2258412" y="5040629"/>
            <a:ext cx="6913248" cy="595073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2258412" y="643417"/>
            <a:ext cx="6913248" cy="432054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2258412" y="5635712"/>
            <a:ext cx="6913248" cy="845106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2015/12/17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30A26D-1BB1-4792-849D-A7DE6020E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324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576108" y="288374"/>
            <a:ext cx="10369872" cy="12001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576108" y="1680219"/>
            <a:ext cx="10369872" cy="4752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576108" y="6674187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r>
              <a:rPr lang="en-US"/>
              <a:t>2015/12/17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8257489" y="6674187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0E32570A-CDF5-412E-BF10-DC0F5982832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chart" Target="../charts/chart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jpeg"/><Relationship Id="rId7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jpeg"/><Relationship Id="rId7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2.png"/><Relationship Id="rId7" Type="http://schemas.openxmlformats.org/officeDocument/2006/relationships/image" Target="../media/image2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jpeg"/><Relationship Id="rId7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5.jpeg"/><Relationship Id="rId7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0.png"/><Relationship Id="rId7" Type="http://schemas.openxmlformats.org/officeDocument/2006/relationships/image" Target="../media/image5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591" y="3175025"/>
            <a:ext cx="2880890" cy="374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694" y="3206480"/>
            <a:ext cx="2889787" cy="367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718" y="1568415"/>
            <a:ext cx="4227170" cy="552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353" y="1812450"/>
            <a:ext cx="3879918" cy="52806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圓角矩形 21"/>
          <p:cNvSpPr/>
          <p:nvPr/>
        </p:nvSpPr>
        <p:spPr>
          <a:xfrm>
            <a:off x="1237110" y="5100651"/>
            <a:ext cx="5941880" cy="15002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文字方塊 22"/>
          <p:cNvSpPr txBox="1"/>
          <p:nvPr/>
        </p:nvSpPr>
        <p:spPr>
          <a:xfrm>
            <a:off x="1709754" y="5250667"/>
            <a:ext cx="6617101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組名：</a:t>
            </a:r>
            <a:r>
              <a:rPr lang="en-US" sz="5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OOOO</a:t>
            </a:r>
          </a:p>
        </p:txBody>
      </p:sp>
      <p:sp>
        <p:nvSpPr>
          <p:cNvPr id="8" name="文字方塊 2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  <p:pic>
        <p:nvPicPr>
          <p:cNvPr id="9" name="圖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65326" y="3059289"/>
            <a:ext cx="1950735" cy="196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90456" y="3033970"/>
            <a:ext cx="1950735" cy="196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441192" y="3033970"/>
            <a:ext cx="1950735" cy="1950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標題 1"/>
          <p:cNvSpPr txBox="1"/>
          <p:nvPr/>
        </p:nvSpPr>
        <p:spPr>
          <a:xfrm>
            <a:off x="504456" y="1217194"/>
            <a:ext cx="8588218" cy="15913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1" i="0" u="none" strike="noStrike" kern="1200" cap="none" spc="0" baseline="0">
                <a:solidFill>
                  <a:srgbClr val="FF993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生活工場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F8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矩形 23"/>
          <p:cNvSpPr/>
          <p:nvPr/>
        </p:nvSpPr>
        <p:spPr>
          <a:xfrm>
            <a:off x="0" y="2736351"/>
            <a:ext cx="11522080" cy="2448269"/>
          </a:xfrm>
          <a:prstGeom prst="rect">
            <a:avLst/>
          </a:prstGeom>
          <a:solidFill>
            <a:srgbClr val="F8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文字方塊 21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10</a:t>
            </a:r>
          </a:p>
        </p:txBody>
      </p:sp>
      <p:sp>
        <p:nvSpPr>
          <p:cNvPr id="6" name="文字方塊 22"/>
          <p:cNvSpPr txBox="1"/>
          <p:nvPr/>
        </p:nvSpPr>
        <p:spPr>
          <a:xfrm>
            <a:off x="260311" y="3168405"/>
            <a:ext cx="11144332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策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略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規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劃</a:t>
            </a:r>
          </a:p>
        </p:txBody>
      </p:sp>
      <p:sp>
        <p:nvSpPr>
          <p:cNvPr id="7" name="矩形 24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25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26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矩形 27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矩形 28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29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3" name="文字方塊 30"/>
          <p:cNvSpPr txBox="1"/>
          <p:nvPr/>
        </p:nvSpPr>
        <p:spPr>
          <a:xfrm>
            <a:off x="2546329" y="957239"/>
            <a:ext cx="192882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策略規劃</a:t>
            </a: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14" name="文字方塊 31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5" name="文字方塊 32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6" name="文字方塊 33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7" name="圖片 34" descr="17b1OOOPIC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35" descr="21b1OOOPIC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36" descr="4608657_214707315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37" descr="8879-1203092002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38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11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策略規劃</a:t>
            </a: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1" descr="17b1OOOPIC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22" descr="21b1OOOPIC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4608657_214707315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8879-1203092002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字方塊 27"/>
          <p:cNvSpPr txBox="1"/>
          <p:nvPr/>
        </p:nvSpPr>
        <p:spPr>
          <a:xfrm>
            <a:off x="2304653" y="1700143"/>
            <a:ext cx="5629275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SWOT</a:t>
            </a:r>
            <a:r>
              <a:rPr lang="zh-TW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分析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五力分析</a:t>
            </a:r>
          </a:p>
        </p:txBody>
      </p:sp>
      <p:grpSp>
        <p:nvGrpSpPr>
          <p:cNvPr id="21" name="圖表 28"/>
          <p:cNvGrpSpPr/>
          <p:nvPr/>
        </p:nvGrpSpPr>
        <p:grpSpPr>
          <a:xfrm>
            <a:off x="2167685" y="2056778"/>
            <a:ext cx="7200936" cy="4839004"/>
            <a:chOff x="2167685" y="2056778"/>
            <a:chExt cx="7200936" cy="4839004"/>
          </a:xfrm>
        </p:grpSpPr>
        <p:graphicFrame>
          <p:nvGraphicFramePr>
            <p:cNvPr id="22" name="圖表 21"/>
            <p:cNvGraphicFramePr/>
            <p:nvPr/>
          </p:nvGraphicFramePr>
          <p:xfrm>
            <a:off x="2167685" y="2056778"/>
            <a:ext cx="7200936" cy="48390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3" name="文字方塊 3"/>
            <p:cNvSpPr txBox="1"/>
            <p:nvPr/>
          </p:nvSpPr>
          <p:spPr>
            <a:xfrm>
              <a:off x="4477387" y="2673550"/>
              <a:ext cx="1300706" cy="1296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600" b="0" i="0" u="none" strike="noStrike" kern="0" cap="none" spc="0" baseline="0">
                  <a:solidFill>
                    <a:srgbClr val="FFFFFF"/>
                  </a:solidFill>
                  <a:effectLst>
                    <a:outerShdw>
                      <a:srgbClr val="000000"/>
                    </a:outerShdw>
                  </a:effectLst>
                  <a:uFillTx/>
                  <a:latin typeface="Calibri"/>
                  <a:ea typeface="新細明體" pitchFamily="18"/>
                </a:rPr>
                <a:t>S</a:t>
              </a:r>
            </a:p>
          </p:txBody>
        </p:sp>
        <p:sp>
          <p:nvSpPr>
            <p:cNvPr id="24" name="文字方塊 4"/>
            <p:cNvSpPr txBox="1"/>
            <p:nvPr/>
          </p:nvSpPr>
          <p:spPr>
            <a:xfrm>
              <a:off x="6100401" y="2673550"/>
              <a:ext cx="1859066" cy="13681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600" b="0" i="0" u="none" strike="noStrike" kern="0" cap="none" spc="0" baseline="0">
                  <a:solidFill>
                    <a:srgbClr val="FFFFFF"/>
                  </a:solidFill>
                  <a:effectLst>
                    <a:outerShdw>
                      <a:srgbClr val="000000"/>
                    </a:outerShdw>
                  </a:effectLst>
                  <a:uFillTx/>
                  <a:latin typeface="Calibri"/>
                  <a:ea typeface="新細明體" pitchFamily="18"/>
                </a:rPr>
                <a:t>W</a:t>
              </a:r>
            </a:p>
          </p:txBody>
        </p:sp>
        <p:sp>
          <p:nvSpPr>
            <p:cNvPr id="25" name="文字方塊 5"/>
            <p:cNvSpPr txBox="1"/>
            <p:nvPr/>
          </p:nvSpPr>
          <p:spPr>
            <a:xfrm>
              <a:off x="4371170" y="4603062"/>
              <a:ext cx="1429966" cy="1224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600" b="0" i="0" u="none" strike="noStrike" kern="0" cap="none" spc="0" baseline="0">
                  <a:solidFill>
                    <a:srgbClr val="FFFFFF"/>
                  </a:solidFill>
                  <a:effectLst>
                    <a:outerShdw>
                      <a:srgbClr val="000000"/>
                    </a:outerShdw>
                  </a:effectLst>
                  <a:uFillTx/>
                  <a:latin typeface="Calibri"/>
                  <a:ea typeface="新細明體" pitchFamily="18"/>
                </a:rPr>
                <a:t>O</a:t>
              </a:r>
            </a:p>
          </p:txBody>
        </p:sp>
        <p:sp>
          <p:nvSpPr>
            <p:cNvPr id="26" name="文字方塊 8"/>
            <p:cNvSpPr txBox="1"/>
            <p:nvPr/>
          </p:nvSpPr>
          <p:spPr>
            <a:xfrm>
              <a:off x="6333856" y="4630695"/>
              <a:ext cx="1283058" cy="1296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600" b="0" i="0" u="none" strike="noStrike" kern="0" cap="none" spc="0" baseline="0">
                  <a:solidFill>
                    <a:srgbClr val="FFFFFF"/>
                  </a:solidFill>
                  <a:effectLst>
                    <a:outerShdw>
                      <a:srgbClr val="000000"/>
                    </a:outerShdw>
                  </a:effectLst>
                  <a:uFillTx/>
                  <a:latin typeface="Calibri"/>
                  <a:ea typeface="新細明體" pitchFamily="18"/>
                </a:rPr>
                <a:t>T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2317446" y="1705392"/>
            <a:ext cx="4968950" cy="394856"/>
          </a:xfrm>
          <a:prstGeom prst="rect">
            <a:avLst/>
          </a:prstGeom>
          <a:gradFill>
            <a:gsLst>
              <a:gs pos="0">
                <a:srgbClr val="FF0066">
                  <a:alpha val="39000"/>
                </a:srgbClr>
              </a:gs>
              <a:gs pos="100000">
                <a:srgbClr val="FF9999">
                  <a:alpha val="6000"/>
                </a:srgbClr>
              </a:gs>
            </a:gsLst>
            <a:lin ang="36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8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12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策略規劃</a:t>
            </a: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1" descr="17b1OOOPIC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22" descr="21b1OOOPIC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4608657_214707315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8879-1203092002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28"/>
          <p:cNvSpPr/>
          <p:nvPr/>
        </p:nvSpPr>
        <p:spPr>
          <a:xfrm>
            <a:off x="2663336" y="3174915"/>
            <a:ext cx="8128375" cy="3528395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i="0" u="none" strike="noStrike" kern="1200" cap="none" spc="0" baseline="0">
              <a:solidFill>
                <a:srgbClr val="F2F2F2"/>
              </a:solidFill>
              <a:uFillTx/>
              <a:latin typeface="標楷體" pitchFamily="65"/>
              <a:ea typeface="標楷體" pitchFamily="65"/>
              <a:cs typeface="Times New Roman" pitchFamily="18"/>
            </a:endParaRPr>
          </a:p>
        </p:txBody>
      </p:sp>
      <p:sp>
        <p:nvSpPr>
          <p:cNvPr id="21" name="文字方塊 6"/>
          <p:cNvSpPr txBox="1"/>
          <p:nvPr/>
        </p:nvSpPr>
        <p:spPr>
          <a:xfrm>
            <a:off x="717419" y="1902820"/>
            <a:ext cx="7216508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S:</a:t>
            </a:r>
            <a:r>
              <a:rPr lang="zh-TW" sz="8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優勢</a:t>
            </a:r>
          </a:p>
        </p:txBody>
      </p:sp>
      <p:sp>
        <p:nvSpPr>
          <p:cNvPr id="22" name="文字方塊 31"/>
          <p:cNvSpPr txBox="1"/>
          <p:nvPr/>
        </p:nvSpPr>
        <p:spPr>
          <a:xfrm>
            <a:off x="2304653" y="1700143"/>
            <a:ext cx="5629275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SWOT</a:t>
            </a:r>
            <a:r>
              <a:rPr lang="zh-TW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分析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五力分析</a:t>
            </a:r>
          </a:p>
        </p:txBody>
      </p:sp>
      <p:sp>
        <p:nvSpPr>
          <p:cNvPr id="23" name="矩形 32"/>
          <p:cNvSpPr/>
          <p:nvPr/>
        </p:nvSpPr>
        <p:spPr>
          <a:xfrm>
            <a:off x="2317446" y="1705392"/>
            <a:ext cx="4968950" cy="394856"/>
          </a:xfrm>
          <a:prstGeom prst="rect">
            <a:avLst/>
          </a:prstGeom>
          <a:gradFill>
            <a:gsLst>
              <a:gs pos="0">
                <a:srgbClr val="FF0066">
                  <a:alpha val="39000"/>
                </a:srgbClr>
              </a:gs>
              <a:gs pos="100000">
                <a:srgbClr val="FF9999">
                  <a:alpha val="6000"/>
                </a:srgbClr>
              </a:gs>
            </a:gsLst>
            <a:lin ang="36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4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13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策略規劃</a:t>
            </a: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1" descr="17b1OOOPIC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solidFill>
            <a:srgbClr val="F68AA4"/>
          </a:solidFill>
          <a:ln>
            <a:noFill/>
          </a:ln>
        </p:spPr>
      </p:pic>
      <p:pic>
        <p:nvPicPr>
          <p:cNvPr id="16" name="圖片 22" descr="21b1OOOPIC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4608657_214707315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8879-1203092002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26"/>
          <p:cNvSpPr/>
          <p:nvPr/>
        </p:nvSpPr>
        <p:spPr>
          <a:xfrm>
            <a:off x="1789060" y="3168405"/>
            <a:ext cx="7967660" cy="3528395"/>
          </a:xfrm>
          <a:prstGeom prst="rect">
            <a:avLst/>
          </a:prstGeom>
          <a:solidFill>
            <a:srgbClr val="FF999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i="0" u="none" strike="noStrike" kern="120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  <a:cs typeface="Times New Roman" pitchFamily="18"/>
            </a:endParaRPr>
          </a:p>
        </p:txBody>
      </p:sp>
      <p:sp>
        <p:nvSpPr>
          <p:cNvPr id="21" name="文字方塊 29"/>
          <p:cNvSpPr txBox="1"/>
          <p:nvPr/>
        </p:nvSpPr>
        <p:spPr>
          <a:xfrm>
            <a:off x="847365" y="1988975"/>
            <a:ext cx="7216508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W:</a:t>
            </a:r>
            <a:r>
              <a:rPr lang="zh-TW" sz="8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劣勢</a:t>
            </a:r>
          </a:p>
        </p:txBody>
      </p:sp>
      <p:sp>
        <p:nvSpPr>
          <p:cNvPr id="22" name="文字方塊 30"/>
          <p:cNvSpPr txBox="1"/>
          <p:nvPr/>
        </p:nvSpPr>
        <p:spPr>
          <a:xfrm>
            <a:off x="2304653" y="1700143"/>
            <a:ext cx="5629275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SWOT</a:t>
            </a:r>
            <a:r>
              <a:rPr lang="zh-TW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分析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五力分析</a:t>
            </a:r>
          </a:p>
        </p:txBody>
      </p:sp>
      <p:sp>
        <p:nvSpPr>
          <p:cNvPr id="23" name="矩形 31"/>
          <p:cNvSpPr/>
          <p:nvPr/>
        </p:nvSpPr>
        <p:spPr>
          <a:xfrm>
            <a:off x="2317446" y="1705392"/>
            <a:ext cx="4968950" cy="394856"/>
          </a:xfrm>
          <a:prstGeom prst="rect">
            <a:avLst/>
          </a:prstGeom>
          <a:gradFill>
            <a:gsLst>
              <a:gs pos="0">
                <a:srgbClr val="FF0066">
                  <a:alpha val="39000"/>
                </a:srgbClr>
              </a:gs>
              <a:gs pos="100000">
                <a:srgbClr val="FF9999">
                  <a:alpha val="6000"/>
                </a:srgbClr>
              </a:gs>
            </a:gsLst>
            <a:lin ang="36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4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14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策略規劃</a:t>
            </a: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1" descr="17b1OOOPIC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solidFill>
            <a:srgbClr val="F68AA4"/>
          </a:solidFill>
          <a:ln>
            <a:noFill/>
          </a:ln>
        </p:spPr>
      </p:pic>
      <p:pic>
        <p:nvPicPr>
          <p:cNvPr id="16" name="圖片 22" descr="21b1OOOPIC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4608657_214707315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8879-1203092002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字方塊 26"/>
          <p:cNvSpPr txBox="1"/>
          <p:nvPr/>
        </p:nvSpPr>
        <p:spPr>
          <a:xfrm>
            <a:off x="847365" y="1988975"/>
            <a:ext cx="7216508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O:</a:t>
            </a:r>
            <a:r>
              <a:rPr lang="zh-TW" sz="8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機會</a:t>
            </a:r>
          </a:p>
        </p:txBody>
      </p:sp>
      <p:sp>
        <p:nvSpPr>
          <p:cNvPr id="21" name="矩形 28"/>
          <p:cNvSpPr/>
          <p:nvPr/>
        </p:nvSpPr>
        <p:spPr>
          <a:xfrm>
            <a:off x="2117695" y="3528440"/>
            <a:ext cx="7630357" cy="2808314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>
              <a:solidFill>
                <a:srgbClr val="FFFFFF"/>
              </a:solidFill>
              <a:uFillTx/>
              <a:latin typeface="標楷體" pitchFamily="65"/>
              <a:ea typeface="標楷體" pitchFamily="65"/>
            </a:endParaRPr>
          </a:p>
        </p:txBody>
      </p:sp>
      <p:sp>
        <p:nvSpPr>
          <p:cNvPr id="22" name="文字方塊 30"/>
          <p:cNvSpPr txBox="1"/>
          <p:nvPr/>
        </p:nvSpPr>
        <p:spPr>
          <a:xfrm>
            <a:off x="2304653" y="1700143"/>
            <a:ext cx="5629275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SWOT</a:t>
            </a:r>
            <a:r>
              <a:rPr lang="zh-TW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分析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五力分析</a:t>
            </a:r>
          </a:p>
        </p:txBody>
      </p:sp>
      <p:sp>
        <p:nvSpPr>
          <p:cNvPr id="23" name="矩形 31"/>
          <p:cNvSpPr/>
          <p:nvPr/>
        </p:nvSpPr>
        <p:spPr>
          <a:xfrm>
            <a:off x="2317446" y="1705392"/>
            <a:ext cx="4968950" cy="394856"/>
          </a:xfrm>
          <a:prstGeom prst="rect">
            <a:avLst/>
          </a:prstGeom>
          <a:gradFill>
            <a:gsLst>
              <a:gs pos="0">
                <a:srgbClr val="FF0066">
                  <a:alpha val="39000"/>
                </a:srgbClr>
              </a:gs>
              <a:gs pos="100000">
                <a:srgbClr val="FF9999">
                  <a:alpha val="6000"/>
                </a:srgbClr>
              </a:gs>
            </a:gsLst>
            <a:lin ang="36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4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15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策略規劃</a:t>
            </a: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1" descr="17b1OOOPIC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solidFill>
            <a:srgbClr val="F68AA4"/>
          </a:solidFill>
          <a:ln>
            <a:noFill/>
          </a:ln>
        </p:spPr>
      </p:pic>
      <p:pic>
        <p:nvPicPr>
          <p:cNvPr id="16" name="圖片 22" descr="21b1OOOPIC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4608657_214707315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8879-1203092002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字方塊 26"/>
          <p:cNvSpPr txBox="1"/>
          <p:nvPr/>
        </p:nvSpPr>
        <p:spPr>
          <a:xfrm>
            <a:off x="847365" y="1988975"/>
            <a:ext cx="7216508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T:</a:t>
            </a:r>
            <a:r>
              <a:rPr lang="zh-TW" sz="8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威脅</a:t>
            </a:r>
          </a:p>
        </p:txBody>
      </p:sp>
      <p:sp>
        <p:nvSpPr>
          <p:cNvPr id="21" name="矩形 28"/>
          <p:cNvSpPr/>
          <p:nvPr/>
        </p:nvSpPr>
        <p:spPr>
          <a:xfrm>
            <a:off x="1789060" y="3168405"/>
            <a:ext cx="8615449" cy="3528395"/>
          </a:xfrm>
          <a:prstGeom prst="rect">
            <a:avLst/>
          </a:prstGeom>
          <a:solidFill>
            <a:srgbClr val="FF999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i="0" u="none" strike="noStrike" kern="120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  <a:cs typeface="Times New Roman" pitchFamily="18"/>
            </a:endParaRPr>
          </a:p>
        </p:txBody>
      </p:sp>
      <p:sp>
        <p:nvSpPr>
          <p:cNvPr id="22" name="文字方塊 30"/>
          <p:cNvSpPr txBox="1"/>
          <p:nvPr/>
        </p:nvSpPr>
        <p:spPr>
          <a:xfrm>
            <a:off x="2304653" y="1700143"/>
            <a:ext cx="5629275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SWOT</a:t>
            </a:r>
            <a:r>
              <a:rPr lang="zh-TW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分析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五力分析</a:t>
            </a:r>
          </a:p>
        </p:txBody>
      </p:sp>
      <p:sp>
        <p:nvSpPr>
          <p:cNvPr id="23" name="矩形 31"/>
          <p:cNvSpPr/>
          <p:nvPr/>
        </p:nvSpPr>
        <p:spPr>
          <a:xfrm>
            <a:off x="2317446" y="1705392"/>
            <a:ext cx="4968950" cy="394856"/>
          </a:xfrm>
          <a:prstGeom prst="rect">
            <a:avLst/>
          </a:prstGeom>
          <a:gradFill>
            <a:gsLst>
              <a:gs pos="0">
                <a:srgbClr val="FF0066">
                  <a:alpha val="39000"/>
                </a:srgbClr>
              </a:gs>
              <a:gs pos="100000">
                <a:srgbClr val="FF9999">
                  <a:alpha val="6000"/>
                </a:srgbClr>
              </a:gs>
            </a:gsLst>
            <a:lin ang="36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4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16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策略規劃</a:t>
            </a: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1" descr="17b1OOOPIC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solidFill>
            <a:srgbClr val="F68AA4"/>
          </a:solidFill>
          <a:ln>
            <a:noFill/>
          </a:ln>
        </p:spPr>
      </p:pic>
      <p:pic>
        <p:nvPicPr>
          <p:cNvPr id="16" name="圖片 22" descr="21b1OOOPIC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4608657_214707315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8879-1203092002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群組 77"/>
          <p:cNvGrpSpPr/>
          <p:nvPr/>
        </p:nvGrpSpPr>
        <p:grpSpPr>
          <a:xfrm>
            <a:off x="688936" y="4471864"/>
            <a:ext cx="4727868" cy="1736125"/>
            <a:chOff x="688936" y="4471864"/>
            <a:chExt cx="4727868" cy="1736125"/>
          </a:xfrm>
        </p:grpSpPr>
        <p:sp>
          <p:nvSpPr>
            <p:cNvPr id="21" name="圓角化單一角落矩形 78"/>
            <p:cNvSpPr/>
            <p:nvPr/>
          </p:nvSpPr>
          <p:spPr>
            <a:xfrm rot="10799991">
              <a:off x="1255791" y="4471864"/>
              <a:ext cx="4161013" cy="1736125"/>
            </a:xfrm>
            <a:custGeom>
              <a:avLst>
                <a:gd name="f7" fmla="val 16667"/>
              </a:avLst>
              <a:gdLst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val f6"/>
                <a:gd name="f12" fmla="val f7"/>
                <a:gd name="f13" fmla="?: f8 f3 1"/>
                <a:gd name="f14" fmla="?: f9 f4 1"/>
                <a:gd name="f15" fmla="?: f10 f5 1"/>
                <a:gd name="f16" fmla="*/ f13 1 21600"/>
                <a:gd name="f17" fmla="*/ f14 1 21600"/>
                <a:gd name="f18" fmla="*/ 21600 f13 1"/>
                <a:gd name="f19" fmla="*/ 21600 f14 1"/>
                <a:gd name="f20" fmla="min f17 f16"/>
                <a:gd name="f21" fmla="*/ f18 1 f15"/>
                <a:gd name="f22" fmla="*/ f19 1 f15"/>
                <a:gd name="f23" fmla="val f21"/>
                <a:gd name="f24" fmla="val f22"/>
                <a:gd name="f25" fmla="*/ f11 f20 1"/>
                <a:gd name="f26" fmla="+- f24 0 f11"/>
                <a:gd name="f27" fmla="+- f23 0 f11"/>
                <a:gd name="f28" fmla="*/ f24 f20 1"/>
                <a:gd name="f29" fmla="*/ f23 f20 1"/>
                <a:gd name="f30" fmla="min f27 f26"/>
                <a:gd name="f31" fmla="*/ f30 f12 1"/>
                <a:gd name="f32" fmla="*/ f31 1 100000"/>
                <a:gd name="f33" fmla="+- f23 0 f32"/>
                <a:gd name="f34" fmla="*/ f32 29289 1"/>
                <a:gd name="f35" fmla="*/ f32 f20 1"/>
                <a:gd name="f36" fmla="*/ f34 1 100000"/>
                <a:gd name="f37" fmla="*/ f33 f20 1"/>
                <a:gd name="f38" fmla="+- f23 0 f36"/>
                <a:gd name="f39" fmla="*/ f3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5" r="f39" b="f28"/>
              <a:pathLst>
                <a:path>
                  <a:moveTo>
                    <a:pt x="f25" y="f25"/>
                  </a:moveTo>
                  <a:lnTo>
                    <a:pt x="f37" y="f25"/>
                  </a:lnTo>
                  <a:arcTo wR="f35" hR="f35" stAng="f2" swAng="f1"/>
                  <a:lnTo>
                    <a:pt x="f29" y="f28"/>
                  </a:lnTo>
                  <a:lnTo>
                    <a:pt x="f25" y="f28"/>
                  </a:lnTo>
                  <a:close/>
                </a:path>
              </a:pathLst>
            </a:custGeom>
            <a:solidFill>
              <a:srgbClr val="A59AF4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2" name="圓角化單一角落矩形 4"/>
            <p:cNvSpPr/>
            <p:nvPr/>
          </p:nvSpPr>
          <p:spPr>
            <a:xfrm>
              <a:off x="688936" y="4746632"/>
              <a:ext cx="4161013" cy="130209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170691" tIns="170691" rIns="170691" bIns="170691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新細明體" pitchFamily="18"/>
                </a:rPr>
                <a:t>潛在競爭者</a:t>
              </a:r>
            </a:p>
          </p:txBody>
        </p:sp>
      </p:grpSp>
      <p:grpSp>
        <p:nvGrpSpPr>
          <p:cNvPr id="23" name="群組 80"/>
          <p:cNvGrpSpPr/>
          <p:nvPr/>
        </p:nvGrpSpPr>
        <p:grpSpPr>
          <a:xfrm>
            <a:off x="1069994" y="2623569"/>
            <a:ext cx="4326265" cy="1736125"/>
            <a:chOff x="1069994" y="2623569"/>
            <a:chExt cx="4326265" cy="1736125"/>
          </a:xfrm>
        </p:grpSpPr>
        <p:sp>
          <p:nvSpPr>
            <p:cNvPr id="24" name="圓角化單一角落矩形 81"/>
            <p:cNvSpPr/>
            <p:nvPr/>
          </p:nvSpPr>
          <p:spPr>
            <a:xfrm rot="16200004">
              <a:off x="2458708" y="1422144"/>
              <a:ext cx="1736125" cy="4138976"/>
            </a:xfrm>
            <a:custGeom>
              <a:avLst>
                <a:gd name="f7" fmla="val 16667"/>
              </a:avLst>
              <a:gdLst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val f6"/>
                <a:gd name="f12" fmla="val f7"/>
                <a:gd name="f13" fmla="?: f8 f3 1"/>
                <a:gd name="f14" fmla="?: f9 f4 1"/>
                <a:gd name="f15" fmla="?: f10 f5 1"/>
                <a:gd name="f16" fmla="*/ f13 1 21600"/>
                <a:gd name="f17" fmla="*/ f14 1 21600"/>
                <a:gd name="f18" fmla="*/ 21600 f13 1"/>
                <a:gd name="f19" fmla="*/ 21600 f14 1"/>
                <a:gd name="f20" fmla="min f17 f16"/>
                <a:gd name="f21" fmla="*/ f18 1 f15"/>
                <a:gd name="f22" fmla="*/ f19 1 f15"/>
                <a:gd name="f23" fmla="val f21"/>
                <a:gd name="f24" fmla="val f22"/>
                <a:gd name="f25" fmla="*/ f11 f20 1"/>
                <a:gd name="f26" fmla="+- f24 0 f11"/>
                <a:gd name="f27" fmla="+- f23 0 f11"/>
                <a:gd name="f28" fmla="*/ f24 f20 1"/>
                <a:gd name="f29" fmla="*/ f23 f20 1"/>
                <a:gd name="f30" fmla="min f27 f26"/>
                <a:gd name="f31" fmla="*/ f30 f12 1"/>
                <a:gd name="f32" fmla="*/ f31 1 100000"/>
                <a:gd name="f33" fmla="+- f23 0 f32"/>
                <a:gd name="f34" fmla="*/ f32 29289 1"/>
                <a:gd name="f35" fmla="*/ f32 f20 1"/>
                <a:gd name="f36" fmla="*/ f34 1 100000"/>
                <a:gd name="f37" fmla="*/ f33 f20 1"/>
                <a:gd name="f38" fmla="+- f23 0 f36"/>
                <a:gd name="f39" fmla="*/ f3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5" r="f39" b="f28"/>
              <a:pathLst>
                <a:path>
                  <a:moveTo>
                    <a:pt x="f25" y="f25"/>
                  </a:moveTo>
                  <a:lnTo>
                    <a:pt x="f37" y="f25"/>
                  </a:lnTo>
                  <a:arcTo wR="f35" hR="f35" stAng="f2" swAng="f1"/>
                  <a:lnTo>
                    <a:pt x="f29" y="f28"/>
                  </a:lnTo>
                  <a:lnTo>
                    <a:pt x="f25" y="f28"/>
                  </a:lnTo>
                  <a:close/>
                </a:path>
              </a:pathLst>
            </a:custGeom>
            <a:solidFill>
              <a:srgbClr val="D99694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5" name="圓角化單一角落矩形 4"/>
            <p:cNvSpPr/>
            <p:nvPr/>
          </p:nvSpPr>
          <p:spPr>
            <a:xfrm>
              <a:off x="1069994" y="2808360"/>
              <a:ext cx="4138976" cy="130209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170691" tIns="170691" rIns="170691" bIns="170691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新細明體" pitchFamily="18"/>
                </a:rPr>
                <a:t>供應商議價能力</a:t>
              </a:r>
            </a:p>
          </p:txBody>
        </p:sp>
      </p:grpSp>
      <p:grpSp>
        <p:nvGrpSpPr>
          <p:cNvPr id="26" name="群組 83"/>
          <p:cNvGrpSpPr/>
          <p:nvPr/>
        </p:nvGrpSpPr>
        <p:grpSpPr>
          <a:xfrm>
            <a:off x="5938945" y="2592342"/>
            <a:ext cx="4631106" cy="1769628"/>
            <a:chOff x="5938945" y="2592342"/>
            <a:chExt cx="4631106" cy="1769628"/>
          </a:xfrm>
        </p:grpSpPr>
        <p:sp>
          <p:nvSpPr>
            <p:cNvPr id="27" name="圓角化單一角落矩形 84"/>
            <p:cNvSpPr/>
            <p:nvPr/>
          </p:nvSpPr>
          <p:spPr>
            <a:xfrm>
              <a:off x="5938945" y="2625845"/>
              <a:ext cx="4355689" cy="1736125"/>
            </a:xfrm>
            <a:custGeom>
              <a:avLst>
                <a:gd name="f7" fmla="val 16667"/>
              </a:avLst>
              <a:gdLst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val f6"/>
                <a:gd name="f12" fmla="val f7"/>
                <a:gd name="f13" fmla="?: f8 f3 1"/>
                <a:gd name="f14" fmla="?: f9 f4 1"/>
                <a:gd name="f15" fmla="?: f10 f5 1"/>
                <a:gd name="f16" fmla="*/ f13 1 21600"/>
                <a:gd name="f17" fmla="*/ f14 1 21600"/>
                <a:gd name="f18" fmla="*/ 21600 f13 1"/>
                <a:gd name="f19" fmla="*/ 21600 f14 1"/>
                <a:gd name="f20" fmla="min f17 f16"/>
                <a:gd name="f21" fmla="*/ f18 1 f15"/>
                <a:gd name="f22" fmla="*/ f19 1 f15"/>
                <a:gd name="f23" fmla="val f21"/>
                <a:gd name="f24" fmla="val f22"/>
                <a:gd name="f25" fmla="*/ f11 f20 1"/>
                <a:gd name="f26" fmla="+- f24 0 f11"/>
                <a:gd name="f27" fmla="+- f23 0 f11"/>
                <a:gd name="f28" fmla="*/ f24 f20 1"/>
                <a:gd name="f29" fmla="*/ f23 f20 1"/>
                <a:gd name="f30" fmla="min f27 f26"/>
                <a:gd name="f31" fmla="*/ f30 f12 1"/>
                <a:gd name="f32" fmla="*/ f31 1 100000"/>
                <a:gd name="f33" fmla="+- f23 0 f32"/>
                <a:gd name="f34" fmla="*/ f32 29289 1"/>
                <a:gd name="f35" fmla="*/ f32 f20 1"/>
                <a:gd name="f36" fmla="*/ f34 1 100000"/>
                <a:gd name="f37" fmla="*/ f33 f20 1"/>
                <a:gd name="f38" fmla="+- f23 0 f36"/>
                <a:gd name="f39" fmla="*/ f3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5" r="f39" b="f28"/>
              <a:pathLst>
                <a:path>
                  <a:moveTo>
                    <a:pt x="f25" y="f25"/>
                  </a:moveTo>
                  <a:lnTo>
                    <a:pt x="f37" y="f25"/>
                  </a:lnTo>
                  <a:arcTo wR="f35" hR="f35" stAng="f2" swAng="f1"/>
                  <a:lnTo>
                    <a:pt x="f29" y="f28"/>
                  </a:lnTo>
                  <a:lnTo>
                    <a:pt x="f25" y="f28"/>
                  </a:lnTo>
                  <a:close/>
                </a:path>
              </a:pathLst>
            </a:custGeom>
            <a:solidFill>
              <a:srgbClr val="FF9933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8" name="圓角化單一角落矩形 4"/>
            <p:cNvSpPr/>
            <p:nvPr/>
          </p:nvSpPr>
          <p:spPr>
            <a:xfrm>
              <a:off x="6214362" y="2592342"/>
              <a:ext cx="4355689" cy="130209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170691" tIns="170691" rIns="170691" bIns="170691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新細明體" pitchFamily="18"/>
                </a:rPr>
                <a:t>消費者議價能力</a:t>
              </a:r>
            </a:p>
          </p:txBody>
        </p:sp>
      </p:grpSp>
      <p:sp>
        <p:nvSpPr>
          <p:cNvPr id="29" name="圓角化單一角落矩形 86"/>
          <p:cNvSpPr/>
          <p:nvPr/>
        </p:nvSpPr>
        <p:spPr>
          <a:xfrm rot="10799991">
            <a:off x="1257281" y="4464540"/>
            <a:ext cx="4161013" cy="1736125"/>
          </a:xfrm>
          <a:custGeom>
            <a:avLst>
              <a:gd name="f7" fmla="val 16667"/>
            </a:avLst>
            <a:gdLst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val f6"/>
              <a:gd name="f12" fmla="val f7"/>
              <a:gd name="f13" fmla="?: f8 f3 1"/>
              <a:gd name="f14" fmla="?: f9 f4 1"/>
              <a:gd name="f15" fmla="?: f10 f5 1"/>
              <a:gd name="f16" fmla="*/ f13 1 21600"/>
              <a:gd name="f17" fmla="*/ f14 1 21600"/>
              <a:gd name="f18" fmla="*/ 21600 f13 1"/>
              <a:gd name="f19" fmla="*/ 21600 f14 1"/>
              <a:gd name="f20" fmla="min f17 f16"/>
              <a:gd name="f21" fmla="*/ f18 1 f15"/>
              <a:gd name="f22" fmla="*/ f19 1 f15"/>
              <a:gd name="f23" fmla="val f21"/>
              <a:gd name="f24" fmla="val f22"/>
              <a:gd name="f25" fmla="*/ f11 f20 1"/>
              <a:gd name="f26" fmla="+- f24 0 f11"/>
              <a:gd name="f27" fmla="+- f23 0 f11"/>
              <a:gd name="f28" fmla="*/ f24 f20 1"/>
              <a:gd name="f29" fmla="*/ f23 f20 1"/>
              <a:gd name="f30" fmla="min f27 f26"/>
              <a:gd name="f31" fmla="*/ f30 f12 1"/>
              <a:gd name="f32" fmla="*/ f31 1 100000"/>
              <a:gd name="f33" fmla="+- f23 0 f32"/>
              <a:gd name="f34" fmla="*/ f32 29289 1"/>
              <a:gd name="f35" fmla="*/ f32 f20 1"/>
              <a:gd name="f36" fmla="*/ f34 1 100000"/>
              <a:gd name="f37" fmla="*/ f33 f20 1"/>
              <a:gd name="f38" fmla="+- f23 0 f36"/>
              <a:gd name="f39" fmla="*/ f3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5" r="f39" b="f28"/>
            <a:pathLst>
              <a:path>
                <a:moveTo>
                  <a:pt x="f25" y="f25"/>
                </a:moveTo>
                <a:lnTo>
                  <a:pt x="f37" y="f25"/>
                </a:lnTo>
                <a:arcTo wR="f35" hR="f35" stAng="f2" swAng="f1"/>
                <a:lnTo>
                  <a:pt x="f29" y="f28"/>
                </a:lnTo>
                <a:lnTo>
                  <a:pt x="f25" y="f28"/>
                </a:lnTo>
                <a:close/>
              </a:path>
            </a:pathLst>
          </a:custGeom>
          <a:solidFill>
            <a:srgbClr val="A59AF4"/>
          </a:solidFill>
          <a:ln w="25402">
            <a:solidFill>
              <a:srgbClr val="FFFFFF"/>
            </a:solidFill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30" name="群組 87"/>
          <p:cNvGrpSpPr/>
          <p:nvPr/>
        </p:nvGrpSpPr>
        <p:grpSpPr>
          <a:xfrm>
            <a:off x="5963077" y="4494695"/>
            <a:ext cx="5126555" cy="1736125"/>
            <a:chOff x="5963077" y="4494695"/>
            <a:chExt cx="5126555" cy="1736125"/>
          </a:xfrm>
        </p:grpSpPr>
        <p:sp>
          <p:nvSpPr>
            <p:cNvPr id="31" name="圓角化單一角落矩形 88"/>
            <p:cNvSpPr/>
            <p:nvPr/>
          </p:nvSpPr>
          <p:spPr>
            <a:xfrm rot="5400013">
              <a:off x="7271304" y="3186468"/>
              <a:ext cx="1736125" cy="4352580"/>
            </a:xfrm>
            <a:custGeom>
              <a:avLst>
                <a:gd name="f7" fmla="val 16667"/>
              </a:avLst>
              <a:gdLst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16667"/>
                <a:gd name="f8" fmla="abs f3"/>
                <a:gd name="f9" fmla="abs f4"/>
                <a:gd name="f10" fmla="abs f5"/>
                <a:gd name="f11" fmla="val f6"/>
                <a:gd name="f12" fmla="val f7"/>
                <a:gd name="f13" fmla="?: f8 f3 1"/>
                <a:gd name="f14" fmla="?: f9 f4 1"/>
                <a:gd name="f15" fmla="?: f10 f5 1"/>
                <a:gd name="f16" fmla="*/ f13 1 21600"/>
                <a:gd name="f17" fmla="*/ f14 1 21600"/>
                <a:gd name="f18" fmla="*/ 21600 f13 1"/>
                <a:gd name="f19" fmla="*/ 21600 f14 1"/>
                <a:gd name="f20" fmla="min f17 f16"/>
                <a:gd name="f21" fmla="*/ f18 1 f15"/>
                <a:gd name="f22" fmla="*/ f19 1 f15"/>
                <a:gd name="f23" fmla="val f21"/>
                <a:gd name="f24" fmla="val f22"/>
                <a:gd name="f25" fmla="*/ f11 f20 1"/>
                <a:gd name="f26" fmla="+- f24 0 f11"/>
                <a:gd name="f27" fmla="+- f23 0 f11"/>
                <a:gd name="f28" fmla="*/ f24 f20 1"/>
                <a:gd name="f29" fmla="*/ f23 f20 1"/>
                <a:gd name="f30" fmla="min f27 f26"/>
                <a:gd name="f31" fmla="*/ f30 f12 1"/>
                <a:gd name="f32" fmla="*/ f31 1 100000"/>
                <a:gd name="f33" fmla="+- f23 0 f32"/>
                <a:gd name="f34" fmla="*/ f32 29289 1"/>
                <a:gd name="f35" fmla="*/ f32 f20 1"/>
                <a:gd name="f36" fmla="*/ f34 1 100000"/>
                <a:gd name="f37" fmla="*/ f33 f20 1"/>
                <a:gd name="f38" fmla="+- f23 0 f36"/>
                <a:gd name="f39" fmla="*/ f3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5" r="f39" b="f28"/>
              <a:pathLst>
                <a:path>
                  <a:moveTo>
                    <a:pt x="f25" y="f25"/>
                  </a:moveTo>
                  <a:lnTo>
                    <a:pt x="f37" y="f25"/>
                  </a:lnTo>
                  <a:arcTo wR="f35" hR="f35" stAng="f2" swAng="f1"/>
                  <a:lnTo>
                    <a:pt x="f29" y="f28"/>
                  </a:lnTo>
                  <a:lnTo>
                    <a:pt x="f25" y="f28"/>
                  </a:lnTo>
                  <a:close/>
                </a:path>
              </a:pathLst>
            </a:custGeom>
            <a:solidFill>
              <a:srgbClr val="00B0F0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32" name="圓角化單一角落矩形 4"/>
            <p:cNvSpPr/>
            <p:nvPr/>
          </p:nvSpPr>
          <p:spPr>
            <a:xfrm>
              <a:off x="6737052" y="4720114"/>
              <a:ext cx="4352580" cy="130209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170691" tIns="170691" rIns="170691" bIns="170691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新細明體" pitchFamily="18"/>
                </a:rPr>
                <a:t>替代品威脅</a:t>
              </a:r>
            </a:p>
          </p:txBody>
        </p:sp>
      </p:grpSp>
      <p:grpSp>
        <p:nvGrpSpPr>
          <p:cNvPr id="33" name="群組 90"/>
          <p:cNvGrpSpPr/>
          <p:nvPr/>
        </p:nvGrpSpPr>
        <p:grpSpPr>
          <a:xfrm>
            <a:off x="3938293" y="3538627"/>
            <a:ext cx="3723701" cy="1819820"/>
            <a:chOff x="3938293" y="3538627"/>
            <a:chExt cx="3723701" cy="1819820"/>
          </a:xfrm>
        </p:grpSpPr>
        <p:sp>
          <p:nvSpPr>
            <p:cNvPr id="34" name="圓角矩形 91"/>
            <p:cNvSpPr/>
            <p:nvPr/>
          </p:nvSpPr>
          <p:spPr>
            <a:xfrm>
              <a:off x="3938293" y="3538627"/>
              <a:ext cx="3723701" cy="18198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00000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35" name="圓角矩形 4"/>
            <p:cNvSpPr/>
            <p:nvPr/>
          </p:nvSpPr>
          <p:spPr>
            <a:xfrm>
              <a:off x="4038959" y="3610517"/>
              <a:ext cx="3456249" cy="1642143"/>
            </a:xfrm>
            <a:prstGeom prst="rect">
              <a:avLst/>
            </a:pr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91440" tIns="91440" rIns="91440" bIns="91440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000" b="1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  <a:ea typeface="新細明體" pitchFamily="18"/>
                </a:rPr>
                <a:t>現有競爭者</a:t>
              </a:r>
            </a:p>
          </p:txBody>
        </p:sp>
      </p:grpSp>
      <p:sp>
        <p:nvSpPr>
          <p:cNvPr id="36" name="圓角化單一角落矩形 93"/>
          <p:cNvSpPr/>
          <p:nvPr/>
        </p:nvSpPr>
        <p:spPr>
          <a:xfrm rot="16200004">
            <a:off x="2473228" y="1444062"/>
            <a:ext cx="1736125" cy="4138976"/>
          </a:xfrm>
          <a:custGeom>
            <a:avLst>
              <a:gd name="f7" fmla="val 16667"/>
            </a:avLst>
            <a:gdLst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val f6"/>
              <a:gd name="f12" fmla="val f7"/>
              <a:gd name="f13" fmla="?: f8 f3 1"/>
              <a:gd name="f14" fmla="?: f9 f4 1"/>
              <a:gd name="f15" fmla="?: f10 f5 1"/>
              <a:gd name="f16" fmla="*/ f13 1 21600"/>
              <a:gd name="f17" fmla="*/ f14 1 21600"/>
              <a:gd name="f18" fmla="*/ 21600 f13 1"/>
              <a:gd name="f19" fmla="*/ 21600 f14 1"/>
              <a:gd name="f20" fmla="min f17 f16"/>
              <a:gd name="f21" fmla="*/ f18 1 f15"/>
              <a:gd name="f22" fmla="*/ f19 1 f15"/>
              <a:gd name="f23" fmla="val f21"/>
              <a:gd name="f24" fmla="val f22"/>
              <a:gd name="f25" fmla="*/ f11 f20 1"/>
              <a:gd name="f26" fmla="+- f24 0 f11"/>
              <a:gd name="f27" fmla="+- f23 0 f11"/>
              <a:gd name="f28" fmla="*/ f24 f20 1"/>
              <a:gd name="f29" fmla="*/ f23 f20 1"/>
              <a:gd name="f30" fmla="min f27 f26"/>
              <a:gd name="f31" fmla="*/ f30 f12 1"/>
              <a:gd name="f32" fmla="*/ f31 1 100000"/>
              <a:gd name="f33" fmla="+- f23 0 f32"/>
              <a:gd name="f34" fmla="*/ f32 29289 1"/>
              <a:gd name="f35" fmla="*/ f32 f20 1"/>
              <a:gd name="f36" fmla="*/ f34 1 100000"/>
              <a:gd name="f37" fmla="*/ f33 f20 1"/>
              <a:gd name="f38" fmla="+- f23 0 f36"/>
              <a:gd name="f39" fmla="*/ f3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5" r="f39" b="f28"/>
            <a:pathLst>
              <a:path>
                <a:moveTo>
                  <a:pt x="f25" y="f25"/>
                </a:moveTo>
                <a:lnTo>
                  <a:pt x="f37" y="f25"/>
                </a:lnTo>
                <a:arcTo wR="f35" hR="f35" stAng="f2" swAng="f1"/>
                <a:lnTo>
                  <a:pt x="f29" y="f28"/>
                </a:lnTo>
                <a:lnTo>
                  <a:pt x="f25" y="f28"/>
                </a:lnTo>
                <a:close/>
              </a:path>
            </a:pathLst>
          </a:custGeom>
          <a:solidFill>
            <a:srgbClr val="D99694"/>
          </a:solidFill>
          <a:ln w="25402">
            <a:solidFill>
              <a:srgbClr val="FFFFFF"/>
            </a:solidFill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7" name="圓角化單一角落矩形 94"/>
          <p:cNvSpPr/>
          <p:nvPr/>
        </p:nvSpPr>
        <p:spPr>
          <a:xfrm>
            <a:off x="5935845" y="2644097"/>
            <a:ext cx="4355689" cy="1736125"/>
          </a:xfrm>
          <a:custGeom>
            <a:avLst>
              <a:gd name="f7" fmla="val 16667"/>
            </a:avLst>
            <a:gdLst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val f6"/>
              <a:gd name="f12" fmla="val f7"/>
              <a:gd name="f13" fmla="?: f8 f3 1"/>
              <a:gd name="f14" fmla="?: f9 f4 1"/>
              <a:gd name="f15" fmla="?: f10 f5 1"/>
              <a:gd name="f16" fmla="*/ f13 1 21600"/>
              <a:gd name="f17" fmla="*/ f14 1 21600"/>
              <a:gd name="f18" fmla="*/ 21600 f13 1"/>
              <a:gd name="f19" fmla="*/ 21600 f14 1"/>
              <a:gd name="f20" fmla="min f17 f16"/>
              <a:gd name="f21" fmla="*/ f18 1 f15"/>
              <a:gd name="f22" fmla="*/ f19 1 f15"/>
              <a:gd name="f23" fmla="val f21"/>
              <a:gd name="f24" fmla="val f22"/>
              <a:gd name="f25" fmla="*/ f11 f20 1"/>
              <a:gd name="f26" fmla="+- f24 0 f11"/>
              <a:gd name="f27" fmla="+- f23 0 f11"/>
              <a:gd name="f28" fmla="*/ f24 f20 1"/>
              <a:gd name="f29" fmla="*/ f23 f20 1"/>
              <a:gd name="f30" fmla="min f27 f26"/>
              <a:gd name="f31" fmla="*/ f30 f12 1"/>
              <a:gd name="f32" fmla="*/ f31 1 100000"/>
              <a:gd name="f33" fmla="+- f23 0 f32"/>
              <a:gd name="f34" fmla="*/ f32 29289 1"/>
              <a:gd name="f35" fmla="*/ f32 f20 1"/>
              <a:gd name="f36" fmla="*/ f34 1 100000"/>
              <a:gd name="f37" fmla="*/ f33 f20 1"/>
              <a:gd name="f38" fmla="+- f23 0 f36"/>
              <a:gd name="f39" fmla="*/ f3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5" r="f39" b="f28"/>
            <a:pathLst>
              <a:path>
                <a:moveTo>
                  <a:pt x="f25" y="f25"/>
                </a:moveTo>
                <a:lnTo>
                  <a:pt x="f37" y="f25"/>
                </a:lnTo>
                <a:arcTo wR="f35" hR="f35" stAng="f2" swAng="f1"/>
                <a:lnTo>
                  <a:pt x="f29" y="f28"/>
                </a:lnTo>
                <a:lnTo>
                  <a:pt x="f25" y="f28"/>
                </a:lnTo>
                <a:close/>
              </a:path>
            </a:pathLst>
          </a:custGeom>
          <a:solidFill>
            <a:srgbClr val="FF9933"/>
          </a:solidFill>
          <a:ln w="25402">
            <a:solidFill>
              <a:srgbClr val="FFFFFF"/>
            </a:solidFill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8" name="圓角化單一角落矩形 95"/>
          <p:cNvSpPr/>
          <p:nvPr/>
        </p:nvSpPr>
        <p:spPr>
          <a:xfrm rot="5400013">
            <a:off x="7271304" y="3220393"/>
            <a:ext cx="1736125" cy="4352580"/>
          </a:xfrm>
          <a:custGeom>
            <a:avLst>
              <a:gd name="f7" fmla="val 16667"/>
            </a:avLst>
            <a:gdLst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val f6"/>
              <a:gd name="f12" fmla="val f7"/>
              <a:gd name="f13" fmla="?: f8 f3 1"/>
              <a:gd name="f14" fmla="?: f9 f4 1"/>
              <a:gd name="f15" fmla="?: f10 f5 1"/>
              <a:gd name="f16" fmla="*/ f13 1 21600"/>
              <a:gd name="f17" fmla="*/ f14 1 21600"/>
              <a:gd name="f18" fmla="*/ 21600 f13 1"/>
              <a:gd name="f19" fmla="*/ 21600 f14 1"/>
              <a:gd name="f20" fmla="min f17 f16"/>
              <a:gd name="f21" fmla="*/ f18 1 f15"/>
              <a:gd name="f22" fmla="*/ f19 1 f15"/>
              <a:gd name="f23" fmla="val f21"/>
              <a:gd name="f24" fmla="val f22"/>
              <a:gd name="f25" fmla="*/ f11 f20 1"/>
              <a:gd name="f26" fmla="+- f24 0 f11"/>
              <a:gd name="f27" fmla="+- f23 0 f11"/>
              <a:gd name="f28" fmla="*/ f24 f20 1"/>
              <a:gd name="f29" fmla="*/ f23 f20 1"/>
              <a:gd name="f30" fmla="min f27 f26"/>
              <a:gd name="f31" fmla="*/ f30 f12 1"/>
              <a:gd name="f32" fmla="*/ f31 1 100000"/>
              <a:gd name="f33" fmla="+- f23 0 f32"/>
              <a:gd name="f34" fmla="*/ f32 29289 1"/>
              <a:gd name="f35" fmla="*/ f32 f20 1"/>
              <a:gd name="f36" fmla="*/ f34 1 100000"/>
              <a:gd name="f37" fmla="*/ f33 f20 1"/>
              <a:gd name="f38" fmla="+- f23 0 f36"/>
              <a:gd name="f39" fmla="*/ f3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5" r="f39" b="f28"/>
            <a:pathLst>
              <a:path>
                <a:moveTo>
                  <a:pt x="f25" y="f25"/>
                </a:moveTo>
                <a:lnTo>
                  <a:pt x="f37" y="f25"/>
                </a:lnTo>
                <a:arcTo wR="f35" hR="f35" stAng="f2" swAng="f1"/>
                <a:lnTo>
                  <a:pt x="f29" y="f28"/>
                </a:lnTo>
                <a:lnTo>
                  <a:pt x="f25" y="f28"/>
                </a:lnTo>
                <a:close/>
              </a:path>
            </a:pathLst>
          </a:custGeom>
          <a:solidFill>
            <a:srgbClr val="00B0F0"/>
          </a:solidFill>
          <a:ln w="25402">
            <a:solidFill>
              <a:srgbClr val="FFFFFF"/>
            </a:solidFill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9" name="圓角矩形 96"/>
          <p:cNvSpPr/>
          <p:nvPr/>
        </p:nvSpPr>
        <p:spPr>
          <a:xfrm>
            <a:off x="3939253" y="3539806"/>
            <a:ext cx="3723701" cy="18198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00000"/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0" name="矩形 97"/>
          <p:cNvSpPr/>
          <p:nvPr/>
        </p:nvSpPr>
        <p:spPr>
          <a:xfrm>
            <a:off x="4260838" y="3886200"/>
            <a:ext cx="3625303" cy="9541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i="0" u="none" strike="noStrike" kern="1200" cap="none" spc="0" baseline="0">
              <a:solidFill>
                <a:srgbClr val="FF66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標楷體" pitchFamily="65"/>
              <a:ea typeface="標楷體" pitchFamily="65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1" name="文字方塊 46"/>
          <p:cNvSpPr txBox="1"/>
          <p:nvPr/>
        </p:nvSpPr>
        <p:spPr>
          <a:xfrm>
            <a:off x="2304653" y="1700143"/>
            <a:ext cx="5629275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SWOT</a:t>
            </a:r>
            <a:r>
              <a:rPr lang="zh-TW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分析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五力分析</a:t>
            </a:r>
          </a:p>
        </p:txBody>
      </p:sp>
      <p:sp>
        <p:nvSpPr>
          <p:cNvPr id="42" name="矩形 47"/>
          <p:cNvSpPr/>
          <p:nvPr/>
        </p:nvSpPr>
        <p:spPr>
          <a:xfrm>
            <a:off x="2317446" y="1705392"/>
            <a:ext cx="4968950" cy="394856"/>
          </a:xfrm>
          <a:prstGeom prst="rect">
            <a:avLst/>
          </a:prstGeom>
          <a:gradFill>
            <a:gsLst>
              <a:gs pos="0">
                <a:srgbClr val="FF0066">
                  <a:alpha val="39000"/>
                </a:srgbClr>
              </a:gs>
              <a:gs pos="100000">
                <a:srgbClr val="FF9999">
                  <a:alpha val="6000"/>
                </a:srgbClr>
              </a:gs>
            </a:gsLst>
            <a:lin ang="36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3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矩形 23"/>
          <p:cNvSpPr/>
          <p:nvPr/>
        </p:nvSpPr>
        <p:spPr>
          <a:xfrm>
            <a:off x="0" y="2736351"/>
            <a:ext cx="11522080" cy="2448269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文字方塊 21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17</a:t>
            </a:r>
          </a:p>
        </p:txBody>
      </p:sp>
      <p:sp>
        <p:nvSpPr>
          <p:cNvPr id="6" name="文字方塊 22"/>
          <p:cNvSpPr txBox="1"/>
          <p:nvPr/>
        </p:nvSpPr>
        <p:spPr>
          <a:xfrm>
            <a:off x="260311" y="2736351"/>
            <a:ext cx="11144332" cy="2554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劃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流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程</a:t>
            </a:r>
            <a:endParaRPr lang="en-US" sz="80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(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一週店長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)</a:t>
            </a:r>
          </a:p>
        </p:txBody>
      </p:sp>
      <p:sp>
        <p:nvSpPr>
          <p:cNvPr id="7" name="矩形 24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25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26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E46C0A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矩形 27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矩形 28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29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3" name="文字方塊 30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4" name="文字方塊 31"/>
          <p:cNvSpPr txBox="1"/>
          <p:nvPr/>
        </p:nvSpPr>
        <p:spPr>
          <a:xfrm>
            <a:off x="4760905" y="957239"/>
            <a:ext cx="200026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5" name="文字方塊 32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6" name="文字方塊 33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7" name="圖片 34" descr="4608657_21470731500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35" descr="17b1OOOPIC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36" descr="21b1OOOPICa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37" descr="8879-1203092002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38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18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E46C0A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1" descr="4608657_21470731500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22" descr="17b1OOOPIC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21b1OOOPICa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8879-120309200210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1"/>
          <p:cNvSpPr/>
          <p:nvPr/>
        </p:nvSpPr>
        <p:spPr>
          <a:xfrm>
            <a:off x="0" y="2432925"/>
            <a:ext cx="11522070" cy="346248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80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預定執行日期</a:t>
            </a:r>
            <a:endParaRPr lang="en-US" sz="8000" b="1" i="0" u="none" strike="noStrike" kern="120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</a:endParaRP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6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1" name="頁尾版面配置區 2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64" y="1916106"/>
            <a:ext cx="3781775" cy="37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695" y="4353001"/>
            <a:ext cx="1140009" cy="132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4" y="9043"/>
            <a:ext cx="11489445" cy="68775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32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6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7" name="文字方塊 34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19</a:t>
            </a:r>
          </a:p>
        </p:txBody>
      </p:sp>
      <p:sp>
        <p:nvSpPr>
          <p:cNvPr id="8" name="頁尾版面配置區 2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224381" y="733284"/>
            <a:ext cx="9074816" cy="1369057"/>
          </a:xfrm>
        </p:spPr>
        <p:txBody>
          <a:bodyPr/>
          <a:lstStyle/>
          <a:p>
            <a:pPr lvl="0"/>
            <a:r>
              <a:rPr lang="zh-TW" sz="8800" b="1">
                <a:solidFill>
                  <a:srgbClr val="FF9933"/>
                </a:solidFill>
                <a:latin typeface="微軟正黑體" pitchFamily="34"/>
                <a:ea typeface="微軟正黑體" pitchFamily="34"/>
              </a:rPr>
              <a:t>組員介紹</a:t>
            </a:r>
          </a:p>
        </p:txBody>
      </p:sp>
      <p:sp>
        <p:nvSpPr>
          <p:cNvPr id="3" name="淚滴形 4"/>
          <p:cNvSpPr/>
          <p:nvPr/>
        </p:nvSpPr>
        <p:spPr>
          <a:xfrm>
            <a:off x="1367594" y="2764697"/>
            <a:ext cx="1452972" cy="1655859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57150">
            <a:solidFill>
              <a:srgbClr val="FF33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矩形 5"/>
          <p:cNvSpPr/>
          <p:nvPr/>
        </p:nvSpPr>
        <p:spPr>
          <a:xfrm>
            <a:off x="1367594" y="4710604"/>
            <a:ext cx="1452972" cy="516571"/>
          </a:xfrm>
          <a:prstGeom prst="rect">
            <a:avLst/>
          </a:prstGeom>
          <a:solidFill>
            <a:srgbClr val="6699FF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5" name="淚滴形 6"/>
          <p:cNvSpPr/>
          <p:nvPr/>
        </p:nvSpPr>
        <p:spPr>
          <a:xfrm>
            <a:off x="3198187" y="2764697"/>
            <a:ext cx="1478027" cy="1655859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w="57150">
            <a:solidFill>
              <a:srgbClr val="FF33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7"/>
          <p:cNvSpPr/>
          <p:nvPr/>
        </p:nvSpPr>
        <p:spPr>
          <a:xfrm>
            <a:off x="3223241" y="4712305"/>
            <a:ext cx="1452972" cy="514862"/>
          </a:xfrm>
          <a:prstGeom prst="rect">
            <a:avLst/>
          </a:prstGeom>
          <a:solidFill>
            <a:srgbClr val="6699FF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淚滴形 8"/>
          <p:cNvSpPr/>
          <p:nvPr/>
        </p:nvSpPr>
        <p:spPr>
          <a:xfrm>
            <a:off x="5022780" y="2763088"/>
            <a:ext cx="1478027" cy="1655859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w="57150">
            <a:solidFill>
              <a:srgbClr val="FF33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9"/>
          <p:cNvSpPr/>
          <p:nvPr/>
        </p:nvSpPr>
        <p:spPr>
          <a:xfrm>
            <a:off x="5078879" y="4714298"/>
            <a:ext cx="1452972" cy="507903"/>
          </a:xfrm>
          <a:prstGeom prst="rect">
            <a:avLst/>
          </a:prstGeom>
          <a:solidFill>
            <a:srgbClr val="6699FF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淚滴形 10"/>
          <p:cNvSpPr/>
          <p:nvPr/>
        </p:nvSpPr>
        <p:spPr>
          <a:xfrm>
            <a:off x="6966127" y="2763088"/>
            <a:ext cx="1478027" cy="1655859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w="57150">
            <a:solidFill>
              <a:srgbClr val="FF33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矩形 11"/>
          <p:cNvSpPr/>
          <p:nvPr/>
        </p:nvSpPr>
        <p:spPr>
          <a:xfrm>
            <a:off x="6934516" y="4700006"/>
            <a:ext cx="1452972" cy="514862"/>
          </a:xfrm>
          <a:prstGeom prst="rect">
            <a:avLst/>
          </a:prstGeom>
          <a:solidFill>
            <a:srgbClr val="6699FF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淚滴形 12"/>
          <p:cNvSpPr/>
          <p:nvPr/>
        </p:nvSpPr>
        <p:spPr>
          <a:xfrm>
            <a:off x="8796116" y="2718547"/>
            <a:ext cx="1478027" cy="1663202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 w="57150">
            <a:solidFill>
              <a:srgbClr val="FF339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矩形 13"/>
          <p:cNvSpPr/>
          <p:nvPr/>
        </p:nvSpPr>
        <p:spPr>
          <a:xfrm>
            <a:off x="8821171" y="4686098"/>
            <a:ext cx="1452972" cy="528779"/>
          </a:xfrm>
          <a:prstGeom prst="rect">
            <a:avLst/>
          </a:prstGeom>
          <a:solidFill>
            <a:srgbClr val="6699FF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文字方塊 14"/>
          <p:cNvSpPr txBox="1"/>
          <p:nvPr/>
        </p:nvSpPr>
        <p:spPr>
          <a:xfrm>
            <a:off x="2758662" y="5701988"/>
            <a:ext cx="6006245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Wingdings"/>
                <a:ea typeface="微軟正黑體" pitchFamily="34"/>
              </a:rPr>
              <a:t></a:t>
            </a:r>
            <a:r>
              <a:rPr lang="zh-TW" sz="40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指導老師</a:t>
            </a: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:</a:t>
            </a:r>
            <a:r>
              <a:rPr lang="zh-TW" sz="40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　</a:t>
            </a:r>
          </a:p>
        </p:txBody>
      </p:sp>
      <p:sp>
        <p:nvSpPr>
          <p:cNvPr id="14" name="矩形 15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15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16" name="文字方塊 17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</a:t>
            </a:r>
          </a:p>
        </p:txBody>
      </p:sp>
      <p:sp>
        <p:nvSpPr>
          <p:cNvPr id="17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矩形 3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矩形 4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7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文字方塊 8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文字方塊 9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0"/>
          <p:cNvSpPr txBox="1"/>
          <p:nvPr/>
        </p:nvSpPr>
        <p:spPr>
          <a:xfrm>
            <a:off x="4760905" y="957239"/>
            <a:ext cx="200026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1" name="文字方塊 11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2" name="文字方塊 12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3" name="圖片 13" descr="4608657_21470731500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4" descr="17b1OOOPIC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5" descr="21b1OOOPICa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6" descr="8879-120309200210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17" descr="68b1OOOPIC8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字方塊 18"/>
          <p:cNvSpPr txBox="1"/>
          <p:nvPr/>
        </p:nvSpPr>
        <p:spPr>
          <a:xfrm>
            <a:off x="-863696" y="2016270"/>
            <a:ext cx="6885450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新細明體" pitchFamily="18"/>
              </a:rPr>
              <a:t>第一天</a:t>
            </a:r>
          </a:p>
        </p:txBody>
      </p:sp>
      <p:sp>
        <p:nvSpPr>
          <p:cNvPr id="19" name="文字方塊 19"/>
          <p:cNvSpPr txBox="1"/>
          <p:nvPr/>
        </p:nvSpPr>
        <p:spPr>
          <a:xfrm>
            <a:off x="1154978" y="3600450"/>
            <a:ext cx="9190808" cy="156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96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　</a:t>
            </a:r>
          </a:p>
        </p:txBody>
      </p:sp>
      <p:pic>
        <p:nvPicPr>
          <p:cNvPr id="20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424" y="4400047"/>
            <a:ext cx="2871773" cy="23443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22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-1084350" y="4034241"/>
            <a:ext cx="6885450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第一步</a:t>
            </a:r>
          </a:p>
        </p:txBody>
      </p:sp>
      <p:sp>
        <p:nvSpPr>
          <p:cNvPr id="25" name="頁尾版面配置區 24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21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1" descr="4608657_21470731500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22" descr="17b1OOOPIC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21b1OOOPICa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8879-120309200210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21563">
            <a:off x="8975741" y="4450476"/>
            <a:ext cx="2114467" cy="216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字方塊 2"/>
          <p:cNvSpPr txBox="1"/>
          <p:nvPr/>
        </p:nvSpPr>
        <p:spPr>
          <a:xfrm>
            <a:off x="-863696" y="2016270"/>
            <a:ext cx="6885450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新細明體" pitchFamily="18"/>
              </a:rPr>
              <a:t>第一天</a:t>
            </a:r>
          </a:p>
        </p:txBody>
      </p:sp>
      <p:sp>
        <p:nvSpPr>
          <p:cNvPr id="22" name="文字方塊 26"/>
          <p:cNvSpPr txBox="1"/>
          <p:nvPr/>
        </p:nvSpPr>
        <p:spPr>
          <a:xfrm>
            <a:off x="-1084350" y="4034241"/>
            <a:ext cx="6885450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第二步</a:t>
            </a:r>
          </a:p>
        </p:txBody>
      </p:sp>
      <p:sp>
        <p:nvSpPr>
          <p:cNvPr id="23" name="頁尾版面配置區 7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264" y="3885879"/>
            <a:ext cx="3929414" cy="3929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4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5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22</a:t>
            </a:r>
          </a:p>
        </p:txBody>
      </p:sp>
      <p:sp>
        <p:nvSpPr>
          <p:cNvPr id="6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7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3" name="文字方塊 18"/>
          <p:cNvSpPr txBox="1"/>
          <p:nvPr/>
        </p:nvSpPr>
        <p:spPr>
          <a:xfrm>
            <a:off x="4760905" y="957239"/>
            <a:ext cx="200026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4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5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6" name="圖片 22" descr="4608657_214707315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1" descr="17b1OOOPIC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3" descr="21b1OOOPICa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4" descr="8879-1203092002109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25" descr="68b1OOOPIC8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字方塊 27"/>
          <p:cNvSpPr txBox="1"/>
          <p:nvPr/>
        </p:nvSpPr>
        <p:spPr>
          <a:xfrm>
            <a:off x="-863696" y="2016270"/>
            <a:ext cx="6885450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新細明體" pitchFamily="18"/>
              </a:rPr>
              <a:t>第二天</a:t>
            </a:r>
          </a:p>
        </p:txBody>
      </p:sp>
      <p:sp>
        <p:nvSpPr>
          <p:cNvPr id="22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37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770" y="1451536"/>
            <a:ext cx="4996373" cy="52647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4"/>
          <p:cNvSpPr txBox="1"/>
          <p:nvPr/>
        </p:nvSpPr>
        <p:spPr>
          <a:xfrm>
            <a:off x="8209309" y="4752575"/>
            <a:ext cx="3672404" cy="1015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6000" b="1" i="0" u="none" strike="noStrike" kern="1200" cap="none" spc="0" baseline="0">
                <a:solidFill>
                  <a:srgbClr val="FF006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先進先出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288429" y="1436586"/>
            <a:ext cx="3672404" cy="1015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6000" b="1" i="0" u="none" strike="noStrike" kern="1200" cap="none" spc="0" baseline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正面朝前</a:t>
            </a:r>
          </a:p>
        </p:txBody>
      </p:sp>
      <p:sp>
        <p:nvSpPr>
          <p:cNvPr id="5" name="矩形 7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6" name="矩形 8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7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8" name="文字方塊 10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23</a:t>
            </a:r>
          </a:p>
        </p:txBody>
      </p:sp>
      <p:sp>
        <p:nvSpPr>
          <p:cNvPr id="9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24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2" descr="4608657_21470731500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21" descr="17b1OOOPIC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21b1OOOPICa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8879-120309200210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45447">
            <a:off x="8416054" y="3497463"/>
            <a:ext cx="3859472" cy="303705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字方塊 27"/>
          <p:cNvSpPr txBox="1"/>
          <p:nvPr/>
        </p:nvSpPr>
        <p:spPr>
          <a:xfrm>
            <a:off x="-863696" y="2016270"/>
            <a:ext cx="6885450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新細明體" pitchFamily="18"/>
              </a:rPr>
              <a:t>第三天</a:t>
            </a:r>
          </a:p>
        </p:txBody>
      </p:sp>
      <p:sp>
        <p:nvSpPr>
          <p:cNvPr id="22" name="頁尾版面配置區 2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5"/>
          <p:cNvSpPr txBox="1"/>
          <p:nvPr/>
        </p:nvSpPr>
        <p:spPr>
          <a:xfrm>
            <a:off x="1440554" y="5229334"/>
            <a:ext cx="8640961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8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注意顧客動向</a:t>
            </a:r>
          </a:p>
        </p:txBody>
      </p:sp>
      <p:pic>
        <p:nvPicPr>
          <p:cNvPr id="3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716" y="1087495"/>
            <a:ext cx="5062246" cy="379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120" y="1114333"/>
            <a:ext cx="3111401" cy="379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74" y="449226"/>
            <a:ext cx="2952323" cy="3723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12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7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8" name="文字方塊 14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25</a:t>
            </a:r>
          </a:p>
        </p:txBody>
      </p:sp>
      <p:sp>
        <p:nvSpPr>
          <p:cNvPr id="9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26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2" descr="4608657_21470731500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21" descr="17b1OOOPIC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21b1OOOPICa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8879-120309200210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1000" y="3482766"/>
            <a:ext cx="2145813" cy="35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字方塊 27"/>
          <p:cNvSpPr txBox="1"/>
          <p:nvPr/>
        </p:nvSpPr>
        <p:spPr>
          <a:xfrm>
            <a:off x="-863696" y="2016270"/>
            <a:ext cx="6885450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新細明體" pitchFamily="18"/>
              </a:rPr>
              <a:t>第四天</a:t>
            </a:r>
          </a:p>
        </p:txBody>
      </p:sp>
      <p:sp>
        <p:nvSpPr>
          <p:cNvPr id="22" name="頁尾版面配置區 2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文字方塊 17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文字方塊 18"/>
          <p:cNvSpPr txBox="1"/>
          <p:nvPr/>
        </p:nvSpPr>
        <p:spPr>
          <a:xfrm>
            <a:off x="4760905" y="957239"/>
            <a:ext cx="200026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0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1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2" name="圖片 22" descr="4608657_21470731500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21" descr="17b1OOOPIC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23" descr="21b1OOOPICa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24" descr="8879-120309200210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25" descr="68b1OOOPIC8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27"/>
          <p:cNvSpPr/>
          <p:nvPr/>
        </p:nvSpPr>
        <p:spPr>
          <a:xfrm>
            <a:off x="393" y="6886547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18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19" name="文字方塊 29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27</a:t>
            </a:r>
          </a:p>
        </p:txBody>
      </p:sp>
      <p:sp>
        <p:nvSpPr>
          <p:cNvPr id="20" name="文字方塊 30"/>
          <p:cNvSpPr txBox="1"/>
          <p:nvPr/>
        </p:nvSpPr>
        <p:spPr>
          <a:xfrm>
            <a:off x="-863696" y="2016270"/>
            <a:ext cx="6885450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7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新細明體" pitchFamily="18"/>
              </a:rPr>
              <a:t>第五天</a:t>
            </a:r>
          </a:p>
        </p:txBody>
      </p:sp>
      <p:sp>
        <p:nvSpPr>
          <p:cNvPr id="21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心形 3"/>
          <p:cNvSpPr/>
          <p:nvPr/>
        </p:nvSpPr>
        <p:spPr>
          <a:xfrm>
            <a:off x="4562225" y="2016270"/>
            <a:ext cx="2458437" cy="2010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+- f26 0 f11"/>
              <a:gd name="f28" fmla="+- f25 0 f11"/>
              <a:gd name="f29" fmla="*/ f26 f22 1"/>
              <a:gd name="f30" fmla="*/ f27 1 3"/>
              <a:gd name="f31" fmla="*/ f27 1 4"/>
              <a:gd name="f32" fmla="*/ f28 1 2"/>
              <a:gd name="f33" fmla="*/ f28 1 6"/>
              <a:gd name="f34" fmla="*/ f28 49 1"/>
              <a:gd name="f35" fmla="*/ f28 10 1"/>
              <a:gd name="f36" fmla="*/ f28 5 1"/>
              <a:gd name="f37" fmla="*/ f27 2 1"/>
              <a:gd name="f38" fmla="+- f11 f32 0"/>
              <a:gd name="f39" fmla="*/ f34 1 48"/>
              <a:gd name="f40" fmla="*/ f35 1 48"/>
              <a:gd name="f41" fmla="+- f11 0 f30"/>
              <a:gd name="f42" fmla="*/ f36 1 6"/>
              <a:gd name="f43" fmla="*/ f37 1 3"/>
              <a:gd name="f44" fmla="*/ f33 f22 1"/>
              <a:gd name="f45" fmla="*/ f31 f22 1"/>
              <a:gd name="f46" fmla="+- f38 0 f39"/>
              <a:gd name="f47" fmla="+- f38 0 f40"/>
              <a:gd name="f48" fmla="+- f38 f40 0"/>
              <a:gd name="f49" fmla="+- f38 f39 0"/>
              <a:gd name="f50" fmla="*/ f42 f22 1"/>
              <a:gd name="f51" fmla="*/ f43 f22 1"/>
              <a:gd name="f52" fmla="*/ f38 f22 1"/>
              <a:gd name="f53" fmla="*/ f41 f22 1"/>
              <a:gd name="f54" fmla="*/ f48 f22 1"/>
              <a:gd name="f55" fmla="*/ f49 f22 1"/>
              <a:gd name="f56" fmla="*/ f46 f22 1"/>
              <a:gd name="f57" fmla="*/ f47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52" y="f45"/>
              </a:cxn>
            </a:cxnLst>
            <a:rect l="f44" t="f45" r="f50" b="f51"/>
            <a:pathLst>
              <a:path>
                <a:moveTo>
                  <a:pt x="f52" y="f45"/>
                </a:moveTo>
                <a:cubicBezTo>
                  <a:pt x="f54" y="f53"/>
                  <a:pt x="f55" y="f45"/>
                  <a:pt x="f52" y="f29"/>
                </a:cubicBezTo>
                <a:cubicBezTo>
                  <a:pt x="f56" y="f45"/>
                  <a:pt x="f57" y="f53"/>
                  <a:pt x="f52" y="f45"/>
                </a:cubicBezTo>
                <a:close/>
              </a:path>
            </a:pathLst>
          </a:custGeom>
          <a:solidFill>
            <a:srgbClr val="92D050"/>
          </a:solidFill>
          <a:ln w="25402">
            <a:solidFill>
              <a:srgbClr val="1DD31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居家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心形 4"/>
          <p:cNvSpPr/>
          <p:nvPr/>
        </p:nvSpPr>
        <p:spPr>
          <a:xfrm rot="16200004">
            <a:off x="3410607" y="3258752"/>
            <a:ext cx="2270720" cy="20189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+- f26 0 f11"/>
              <a:gd name="f28" fmla="+- f25 0 f11"/>
              <a:gd name="f29" fmla="*/ f26 f22 1"/>
              <a:gd name="f30" fmla="*/ f27 1 3"/>
              <a:gd name="f31" fmla="*/ f27 1 4"/>
              <a:gd name="f32" fmla="*/ f28 1 2"/>
              <a:gd name="f33" fmla="*/ f28 1 6"/>
              <a:gd name="f34" fmla="*/ f28 49 1"/>
              <a:gd name="f35" fmla="*/ f28 10 1"/>
              <a:gd name="f36" fmla="*/ f28 5 1"/>
              <a:gd name="f37" fmla="*/ f27 2 1"/>
              <a:gd name="f38" fmla="+- f11 f32 0"/>
              <a:gd name="f39" fmla="*/ f34 1 48"/>
              <a:gd name="f40" fmla="*/ f35 1 48"/>
              <a:gd name="f41" fmla="+- f11 0 f30"/>
              <a:gd name="f42" fmla="*/ f36 1 6"/>
              <a:gd name="f43" fmla="*/ f37 1 3"/>
              <a:gd name="f44" fmla="*/ f33 f22 1"/>
              <a:gd name="f45" fmla="*/ f31 f22 1"/>
              <a:gd name="f46" fmla="+- f38 0 f39"/>
              <a:gd name="f47" fmla="+- f38 0 f40"/>
              <a:gd name="f48" fmla="+- f38 f40 0"/>
              <a:gd name="f49" fmla="+- f38 f39 0"/>
              <a:gd name="f50" fmla="*/ f42 f22 1"/>
              <a:gd name="f51" fmla="*/ f43 f22 1"/>
              <a:gd name="f52" fmla="*/ f38 f22 1"/>
              <a:gd name="f53" fmla="*/ f41 f22 1"/>
              <a:gd name="f54" fmla="*/ f48 f22 1"/>
              <a:gd name="f55" fmla="*/ f49 f22 1"/>
              <a:gd name="f56" fmla="*/ f46 f22 1"/>
              <a:gd name="f57" fmla="*/ f47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52" y="f45"/>
              </a:cxn>
            </a:cxnLst>
            <a:rect l="f44" t="f45" r="f50" b="f51"/>
            <a:pathLst>
              <a:path>
                <a:moveTo>
                  <a:pt x="f52" y="f45"/>
                </a:moveTo>
                <a:cubicBezTo>
                  <a:pt x="f54" y="f53"/>
                  <a:pt x="f55" y="f45"/>
                  <a:pt x="f52" y="f29"/>
                </a:cubicBezTo>
                <a:cubicBezTo>
                  <a:pt x="f56" y="f45"/>
                  <a:pt x="f57" y="f53"/>
                  <a:pt x="f52" y="f45"/>
                </a:cubicBezTo>
                <a:close/>
              </a:path>
            </a:pathLst>
          </a:custGeom>
          <a:solidFill>
            <a:srgbClr val="92D050"/>
          </a:solidFill>
          <a:ln w="25402">
            <a:solidFill>
              <a:srgbClr val="1DD31D"/>
            </a:solidFill>
            <a:prstDash val="solid"/>
          </a:ln>
        </p:spPr>
        <p:txBody>
          <a:bodyPr vert="eaVert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旅遊</a:t>
            </a:r>
            <a:endParaRPr lang="en-US" sz="20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4" name="心形 5"/>
          <p:cNvSpPr/>
          <p:nvPr/>
        </p:nvSpPr>
        <p:spPr>
          <a:xfrm rot="5399996" flipH="1">
            <a:off x="5941021" y="3180220"/>
            <a:ext cx="2249625" cy="21470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+- f26 0 f11"/>
              <a:gd name="f28" fmla="+- f25 0 f11"/>
              <a:gd name="f29" fmla="*/ f26 f22 1"/>
              <a:gd name="f30" fmla="*/ f27 1 3"/>
              <a:gd name="f31" fmla="*/ f27 1 4"/>
              <a:gd name="f32" fmla="*/ f28 1 2"/>
              <a:gd name="f33" fmla="*/ f28 1 6"/>
              <a:gd name="f34" fmla="*/ f28 49 1"/>
              <a:gd name="f35" fmla="*/ f28 10 1"/>
              <a:gd name="f36" fmla="*/ f28 5 1"/>
              <a:gd name="f37" fmla="*/ f27 2 1"/>
              <a:gd name="f38" fmla="+- f11 f32 0"/>
              <a:gd name="f39" fmla="*/ f34 1 48"/>
              <a:gd name="f40" fmla="*/ f35 1 48"/>
              <a:gd name="f41" fmla="+- f11 0 f30"/>
              <a:gd name="f42" fmla="*/ f36 1 6"/>
              <a:gd name="f43" fmla="*/ f37 1 3"/>
              <a:gd name="f44" fmla="*/ f33 f22 1"/>
              <a:gd name="f45" fmla="*/ f31 f22 1"/>
              <a:gd name="f46" fmla="+- f38 0 f39"/>
              <a:gd name="f47" fmla="+- f38 0 f40"/>
              <a:gd name="f48" fmla="+- f38 f40 0"/>
              <a:gd name="f49" fmla="+- f38 f39 0"/>
              <a:gd name="f50" fmla="*/ f42 f22 1"/>
              <a:gd name="f51" fmla="*/ f43 f22 1"/>
              <a:gd name="f52" fmla="*/ f38 f22 1"/>
              <a:gd name="f53" fmla="*/ f41 f22 1"/>
              <a:gd name="f54" fmla="*/ f48 f22 1"/>
              <a:gd name="f55" fmla="*/ f49 f22 1"/>
              <a:gd name="f56" fmla="*/ f46 f22 1"/>
              <a:gd name="f57" fmla="*/ f47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52" y="f45"/>
              </a:cxn>
            </a:cxnLst>
            <a:rect l="f44" t="f45" r="f50" b="f51"/>
            <a:pathLst>
              <a:path>
                <a:moveTo>
                  <a:pt x="f52" y="f45"/>
                </a:moveTo>
                <a:cubicBezTo>
                  <a:pt x="f54" y="f53"/>
                  <a:pt x="f55" y="f45"/>
                  <a:pt x="f52" y="f29"/>
                </a:cubicBezTo>
                <a:cubicBezTo>
                  <a:pt x="f56" y="f45"/>
                  <a:pt x="f57" y="f53"/>
                  <a:pt x="f52" y="f45"/>
                </a:cubicBezTo>
                <a:close/>
              </a:path>
            </a:pathLst>
          </a:custGeom>
          <a:solidFill>
            <a:srgbClr val="92D050"/>
          </a:solidFill>
          <a:ln w="25402">
            <a:solidFill>
              <a:srgbClr val="1DD31D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工作</a:t>
            </a:r>
            <a:endParaRPr lang="en-US" sz="20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5" name="心形 6"/>
          <p:cNvSpPr/>
          <p:nvPr/>
        </p:nvSpPr>
        <p:spPr>
          <a:xfrm flipV="1">
            <a:off x="4608905" y="4464164"/>
            <a:ext cx="2330833" cy="20181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+- f26 0 f11"/>
              <a:gd name="f28" fmla="+- f25 0 f11"/>
              <a:gd name="f29" fmla="*/ f26 f22 1"/>
              <a:gd name="f30" fmla="*/ f27 1 3"/>
              <a:gd name="f31" fmla="*/ f27 1 4"/>
              <a:gd name="f32" fmla="*/ f28 1 2"/>
              <a:gd name="f33" fmla="*/ f28 1 6"/>
              <a:gd name="f34" fmla="*/ f28 49 1"/>
              <a:gd name="f35" fmla="*/ f28 10 1"/>
              <a:gd name="f36" fmla="*/ f28 5 1"/>
              <a:gd name="f37" fmla="*/ f27 2 1"/>
              <a:gd name="f38" fmla="+- f11 f32 0"/>
              <a:gd name="f39" fmla="*/ f34 1 48"/>
              <a:gd name="f40" fmla="*/ f35 1 48"/>
              <a:gd name="f41" fmla="+- f11 0 f30"/>
              <a:gd name="f42" fmla="*/ f36 1 6"/>
              <a:gd name="f43" fmla="*/ f37 1 3"/>
              <a:gd name="f44" fmla="*/ f33 f22 1"/>
              <a:gd name="f45" fmla="*/ f31 f22 1"/>
              <a:gd name="f46" fmla="+- f38 0 f39"/>
              <a:gd name="f47" fmla="+- f38 0 f40"/>
              <a:gd name="f48" fmla="+- f38 f40 0"/>
              <a:gd name="f49" fmla="+- f38 f39 0"/>
              <a:gd name="f50" fmla="*/ f42 f22 1"/>
              <a:gd name="f51" fmla="*/ f43 f22 1"/>
              <a:gd name="f52" fmla="*/ f38 f22 1"/>
              <a:gd name="f53" fmla="*/ f41 f22 1"/>
              <a:gd name="f54" fmla="*/ f48 f22 1"/>
              <a:gd name="f55" fmla="*/ f49 f22 1"/>
              <a:gd name="f56" fmla="*/ f46 f22 1"/>
              <a:gd name="f57" fmla="*/ f47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52" y="f45"/>
              </a:cxn>
            </a:cxnLst>
            <a:rect l="f44" t="f45" r="f50" b="f51"/>
            <a:pathLst>
              <a:path>
                <a:moveTo>
                  <a:pt x="f52" y="f45"/>
                </a:moveTo>
                <a:cubicBezTo>
                  <a:pt x="f54" y="f53"/>
                  <a:pt x="f55" y="f45"/>
                  <a:pt x="f52" y="f29"/>
                </a:cubicBezTo>
                <a:cubicBezTo>
                  <a:pt x="f56" y="f45"/>
                  <a:pt x="f57" y="f53"/>
                  <a:pt x="f52" y="f45"/>
                </a:cubicBezTo>
                <a:close/>
              </a:path>
            </a:pathLst>
          </a:custGeom>
          <a:solidFill>
            <a:srgbClr val="92D050"/>
          </a:solidFill>
          <a:ln w="25402">
            <a:solidFill>
              <a:srgbClr val="1DD31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7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9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0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矩形 11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2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3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3" name="文字方塊 14"/>
          <p:cNvSpPr txBox="1"/>
          <p:nvPr/>
        </p:nvSpPr>
        <p:spPr>
          <a:xfrm>
            <a:off x="4760905" y="957239"/>
            <a:ext cx="200026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4" name="文字方塊 15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5" name="文字方塊 16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6" name="圖片 17" descr="4608657_21470731500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18" descr="17b1OOOPIC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19" descr="21b1OOOPICa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0" descr="8879-120309200210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21" descr="68b1OOOPIC8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字方塊 22"/>
          <p:cNvSpPr txBox="1"/>
          <p:nvPr/>
        </p:nvSpPr>
        <p:spPr>
          <a:xfrm>
            <a:off x="4946501" y="4847463"/>
            <a:ext cx="1714500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休閒</a:t>
            </a:r>
            <a:endParaRPr lang="en-US" sz="44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22" name="手繪多邊形 23"/>
          <p:cNvSpPr/>
          <p:nvPr/>
        </p:nvSpPr>
        <p:spPr>
          <a:xfrm>
            <a:off x="2520680" y="5158038"/>
            <a:ext cx="2614617" cy="11787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14613"/>
              <a:gd name="f7" fmla="val 1178719"/>
              <a:gd name="f8" fmla="val 1085850"/>
              <a:gd name="f9" fmla="val 435769"/>
              <a:gd name="f10" fmla="val 1132284"/>
              <a:gd name="f11" fmla="val 871538"/>
              <a:gd name="f12" fmla="val 1271588"/>
              <a:gd name="f13" fmla="val 1028700"/>
              <a:gd name="f14" fmla="val 1671638"/>
              <a:gd name="f15" fmla="val 878681"/>
              <a:gd name="f16" fmla="val 2185988"/>
              <a:gd name="f17" fmla="val 357188"/>
              <a:gd name="f18" fmla="val 2400300"/>
              <a:gd name="f19" fmla="val 185738"/>
              <a:gd name="f20" fmla="val 14288"/>
              <a:gd name="f21" fmla="val 2586038"/>
              <a:gd name="f22" fmla="val 7144"/>
              <a:gd name="f23" fmla="val 2557463"/>
              <a:gd name="f24" fmla="+- 0 0 -90"/>
              <a:gd name="f25" fmla="*/ f3 1 2614613"/>
              <a:gd name="f26" fmla="*/ f4 1 1178719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614613"/>
              <a:gd name="f35" fmla="*/ f31 1 1178719"/>
              <a:gd name="f36" fmla="*/ 0 f32 1"/>
              <a:gd name="f37" fmla="*/ 1085850 f31 1"/>
              <a:gd name="f38" fmla="*/ 1271588 f32 1"/>
              <a:gd name="f39" fmla="*/ 1028700 f31 1"/>
              <a:gd name="f40" fmla="*/ 2400300 f32 1"/>
              <a:gd name="f41" fmla="*/ 185738 f31 1"/>
              <a:gd name="f42" fmla="*/ 2557463 f32 1"/>
              <a:gd name="f43" fmla="*/ 0 f31 1"/>
              <a:gd name="f44" fmla="+- f33 0 f1"/>
              <a:gd name="f45" fmla="*/ f36 1 2614613"/>
              <a:gd name="f46" fmla="*/ f37 1 1178719"/>
              <a:gd name="f47" fmla="*/ f38 1 2614613"/>
              <a:gd name="f48" fmla="*/ f39 1 1178719"/>
              <a:gd name="f49" fmla="*/ f40 1 2614613"/>
              <a:gd name="f50" fmla="*/ f41 1 1178719"/>
              <a:gd name="f51" fmla="*/ f42 1 2614613"/>
              <a:gd name="f52" fmla="*/ f43 1 1178719"/>
              <a:gd name="f53" fmla="*/ f27 1 f34"/>
              <a:gd name="f54" fmla="*/ f28 1 f34"/>
              <a:gd name="f55" fmla="*/ f27 1 f35"/>
              <a:gd name="f56" fmla="*/ f29 1 f35"/>
              <a:gd name="f57" fmla="*/ f45 1 f34"/>
              <a:gd name="f58" fmla="*/ f46 1 f35"/>
              <a:gd name="f59" fmla="*/ f47 1 f34"/>
              <a:gd name="f60" fmla="*/ f48 1 f35"/>
              <a:gd name="f61" fmla="*/ f49 1 f34"/>
              <a:gd name="f62" fmla="*/ f50 1 f35"/>
              <a:gd name="f63" fmla="*/ f51 1 f34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6 1"/>
              <a:gd name="f73" fmla="*/ f61 f25 1"/>
              <a:gd name="f74" fmla="*/ f62 f26 1"/>
              <a:gd name="f75" fmla="*/ f63 f25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2"/>
              </a:cxn>
              <a:cxn ang="f44">
                <a:pos x="f73" y="f74"/>
              </a:cxn>
              <a:cxn ang="f44">
                <a:pos x="f75" y="f76"/>
              </a:cxn>
            </a:cxnLst>
            <a:rect l="f65" t="f68" r="f66" b="f67"/>
            <a:pathLst>
              <a:path w="2614613" h="1178719">
                <a:moveTo>
                  <a:pt x="f5" y="f8"/>
                </a:moveTo>
                <a:cubicBezTo>
                  <a:pt x="f9" y="f10"/>
                  <a:pt x="f11" y="f7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6" y="f20"/>
                  <a:pt x="f21" y="f22"/>
                  <a:pt x="f23" y="f5"/>
                </a:cubicBezTo>
              </a:path>
            </a:pathLst>
          </a:custGeom>
          <a:noFill/>
          <a:ln w="28575">
            <a:solidFill>
              <a:srgbClr val="1DD31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3" name="文字方塊 24"/>
          <p:cNvSpPr txBox="1"/>
          <p:nvPr/>
        </p:nvSpPr>
        <p:spPr>
          <a:xfrm>
            <a:off x="145279" y="2160288"/>
            <a:ext cx="4802090" cy="1785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生活工場商品類型</a:t>
            </a:r>
            <a:endParaRPr lang="en-US" sz="40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600" b="1" i="0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24" name="矩形 26"/>
          <p:cNvSpPr/>
          <p:nvPr/>
        </p:nvSpPr>
        <p:spPr>
          <a:xfrm>
            <a:off x="393" y="6886547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25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26" name="文字方塊 28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28</a:t>
            </a:r>
          </a:p>
        </p:txBody>
      </p:sp>
      <p:sp>
        <p:nvSpPr>
          <p:cNvPr id="27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1" grpId="0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7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8"/>
          <p:cNvSpPr txBox="1"/>
          <p:nvPr/>
        </p:nvSpPr>
        <p:spPr>
          <a:xfrm>
            <a:off x="4760905" y="957239"/>
            <a:ext cx="2000268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2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3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4" name="圖片 22" descr="4608657_21470731500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21" descr="17b1OOOPIC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23" descr="21b1OOOPICa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4" descr="8879-120309200210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5" descr="68b1OOOPIC8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摺角紙張 34"/>
          <p:cNvSpPr/>
          <p:nvPr/>
        </p:nvSpPr>
        <p:spPr>
          <a:xfrm>
            <a:off x="7625547" y="3609868"/>
            <a:ext cx="3500432" cy="3158941"/>
          </a:xfrm>
          <a:custGeom>
            <a:avLst>
              <a:gd name="f5" fmla="val 16667"/>
            </a:avLst>
            <a:gdLst>
              <a:gd name="f1" fmla="val w"/>
              <a:gd name="f2" fmla="val h"/>
              <a:gd name="f3" fmla="val ss"/>
              <a:gd name="f4" fmla="val 0"/>
              <a:gd name="f5" fmla="val 16667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*/ f30 1 5"/>
              <a:gd name="f32" fmla="+- f21 0 f30"/>
              <a:gd name="f33" fmla="+- f22 0 f30"/>
              <a:gd name="f34" fmla="+- f32 f31 0"/>
              <a:gd name="f35" fmla="+- f33 f31 0"/>
              <a:gd name="f36" fmla="*/ f33 f18 1"/>
              <a:gd name="f37" fmla="*/ f32 f18 1"/>
              <a:gd name="f38" fmla="*/ f34 f18 1"/>
              <a:gd name="f39" fmla="*/ f35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3" r="f26" b="f36"/>
            <a:pathLst>
              <a:path stroke="0">
                <a:moveTo>
                  <a:pt x="f23" y="f23"/>
                </a:moveTo>
                <a:lnTo>
                  <a:pt x="f26" y="f23"/>
                </a:lnTo>
                <a:lnTo>
                  <a:pt x="f26" y="f36"/>
                </a:lnTo>
                <a:lnTo>
                  <a:pt x="f37" y="f27"/>
                </a:lnTo>
                <a:lnTo>
                  <a:pt x="f23" y="f27"/>
                </a:lnTo>
                <a:close/>
              </a:path>
              <a:path stroke="0">
                <a:moveTo>
                  <a:pt x="f37" y="f27"/>
                </a:moveTo>
                <a:lnTo>
                  <a:pt x="f38" y="f39"/>
                </a:lnTo>
                <a:lnTo>
                  <a:pt x="f26" y="f36"/>
                </a:lnTo>
                <a:close/>
              </a:path>
              <a:path fill="none">
                <a:moveTo>
                  <a:pt x="f37" y="f27"/>
                </a:moveTo>
                <a:lnTo>
                  <a:pt x="f38" y="f39"/>
                </a:lnTo>
                <a:lnTo>
                  <a:pt x="f26" y="f36"/>
                </a:lnTo>
                <a:lnTo>
                  <a:pt x="f37" y="f27"/>
                </a:lnTo>
                <a:lnTo>
                  <a:pt x="f23" y="f27"/>
                </a:lnTo>
                <a:lnTo>
                  <a:pt x="f23" y="f23"/>
                </a:lnTo>
                <a:lnTo>
                  <a:pt x="f26" y="f23"/>
                </a:lnTo>
                <a:lnTo>
                  <a:pt x="f26" y="f36"/>
                </a:lnTo>
              </a:path>
            </a:pathLst>
          </a:custGeom>
          <a:solidFill>
            <a:srgbClr val="F9E27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0" name="矩形 35"/>
          <p:cNvSpPr/>
          <p:nvPr/>
        </p:nvSpPr>
        <p:spPr>
          <a:xfrm>
            <a:off x="7739847" y="3886154"/>
            <a:ext cx="528632" cy="528642"/>
          </a:xfrm>
          <a:prstGeom prst="rect">
            <a:avLst/>
          </a:prstGeom>
          <a:noFill/>
          <a:ln w="28575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1" name="矩形 36"/>
          <p:cNvSpPr/>
          <p:nvPr/>
        </p:nvSpPr>
        <p:spPr>
          <a:xfrm>
            <a:off x="7735083" y="4638623"/>
            <a:ext cx="528632" cy="528642"/>
          </a:xfrm>
          <a:prstGeom prst="rect">
            <a:avLst/>
          </a:prstGeom>
          <a:noFill/>
          <a:ln w="28575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2" name="矩形 37"/>
          <p:cNvSpPr/>
          <p:nvPr/>
        </p:nvSpPr>
        <p:spPr>
          <a:xfrm>
            <a:off x="7735083" y="5367290"/>
            <a:ext cx="528632" cy="528642"/>
          </a:xfrm>
          <a:prstGeom prst="rect">
            <a:avLst/>
          </a:prstGeom>
          <a:noFill/>
          <a:ln w="28575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3" name="文字方塊 38"/>
          <p:cNvSpPr txBox="1"/>
          <p:nvPr/>
        </p:nvSpPr>
        <p:spPr>
          <a:xfrm rot="16200004">
            <a:off x="10211246" y="1969000"/>
            <a:ext cx="553998" cy="4313928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顧客反應是否熱烈</a:t>
            </a:r>
          </a:p>
        </p:txBody>
      </p:sp>
      <p:sp>
        <p:nvSpPr>
          <p:cNvPr id="24" name="文字方塊 39"/>
          <p:cNvSpPr txBox="1"/>
          <p:nvPr/>
        </p:nvSpPr>
        <p:spPr>
          <a:xfrm rot="16200004">
            <a:off x="10239821" y="2678611"/>
            <a:ext cx="553998" cy="4313928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每日業績是否成長</a:t>
            </a:r>
          </a:p>
        </p:txBody>
      </p:sp>
      <p:sp>
        <p:nvSpPr>
          <p:cNvPr id="25" name="文字方塊 40"/>
          <p:cNvSpPr txBox="1"/>
          <p:nvPr/>
        </p:nvSpPr>
        <p:spPr>
          <a:xfrm rot="16200004">
            <a:off x="10239830" y="3388222"/>
            <a:ext cx="553998" cy="4313928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事前準備是否完善</a:t>
            </a:r>
          </a:p>
        </p:txBody>
      </p:sp>
      <p:sp>
        <p:nvSpPr>
          <p:cNvPr id="26" name="矩形 41"/>
          <p:cNvSpPr/>
          <p:nvPr/>
        </p:nvSpPr>
        <p:spPr>
          <a:xfrm>
            <a:off x="7654122" y="3600450"/>
            <a:ext cx="871542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✔</a:t>
            </a:r>
          </a:p>
        </p:txBody>
      </p:sp>
      <p:sp>
        <p:nvSpPr>
          <p:cNvPr id="27" name="矩形 42"/>
          <p:cNvSpPr/>
          <p:nvPr/>
        </p:nvSpPr>
        <p:spPr>
          <a:xfrm>
            <a:off x="7635066" y="4324353"/>
            <a:ext cx="871542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✔</a:t>
            </a:r>
          </a:p>
        </p:txBody>
      </p:sp>
      <p:sp>
        <p:nvSpPr>
          <p:cNvPr id="28" name="矩形 43"/>
          <p:cNvSpPr/>
          <p:nvPr/>
        </p:nvSpPr>
        <p:spPr>
          <a:xfrm>
            <a:off x="7635066" y="5067303"/>
            <a:ext cx="871542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✔</a:t>
            </a:r>
          </a:p>
        </p:txBody>
      </p:sp>
      <p:sp>
        <p:nvSpPr>
          <p:cNvPr id="29" name="矩形 2"/>
          <p:cNvSpPr/>
          <p:nvPr/>
        </p:nvSpPr>
        <p:spPr>
          <a:xfrm>
            <a:off x="342762" y="1774118"/>
            <a:ext cx="10890888" cy="175432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FF33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活動後小組會議</a:t>
            </a:r>
            <a:r>
              <a:rPr lang="en-US" sz="3600" b="1" i="0" u="none" strike="noStrike" kern="1200" cap="none" spc="0" baseline="0">
                <a:solidFill>
                  <a:srgbClr val="FF33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: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FF33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檢討此次活動不足之地方，下次辦理活動時加以改進。</a:t>
            </a:r>
          </a:p>
        </p:txBody>
      </p:sp>
      <p:sp>
        <p:nvSpPr>
          <p:cNvPr id="30" name="文字方塊 44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29</a:t>
            </a:r>
          </a:p>
        </p:txBody>
      </p:sp>
      <p:sp>
        <p:nvSpPr>
          <p:cNvPr id="31" name="矩形 30"/>
          <p:cNvSpPr/>
          <p:nvPr/>
        </p:nvSpPr>
        <p:spPr>
          <a:xfrm>
            <a:off x="7663302" y="5798237"/>
            <a:ext cx="871542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✔</a:t>
            </a:r>
          </a:p>
        </p:txBody>
      </p:sp>
      <p:sp>
        <p:nvSpPr>
          <p:cNvPr id="32" name="矩形 31"/>
          <p:cNvSpPr/>
          <p:nvPr/>
        </p:nvSpPr>
        <p:spPr>
          <a:xfrm>
            <a:off x="7752676" y="6096149"/>
            <a:ext cx="528632" cy="528642"/>
          </a:xfrm>
          <a:prstGeom prst="rect">
            <a:avLst/>
          </a:prstGeom>
          <a:noFill/>
          <a:ln w="28575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3" name="文字方塊 32"/>
          <p:cNvSpPr txBox="1"/>
          <p:nvPr/>
        </p:nvSpPr>
        <p:spPr>
          <a:xfrm rot="16200004">
            <a:off x="10233283" y="4096800"/>
            <a:ext cx="553998" cy="4313928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店長年齡是否太小</a:t>
            </a:r>
          </a:p>
        </p:txBody>
      </p:sp>
      <p:sp>
        <p:nvSpPr>
          <p:cNvPr id="34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5">
    <p:bg>
      <p:bgPr>
        <a:blipFill>
          <a:blip r:embed="rId3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16"/>
          <p:cNvSpPr/>
          <p:nvPr/>
        </p:nvSpPr>
        <p:spPr>
          <a:xfrm>
            <a:off x="403186" y="814364"/>
            <a:ext cx="10787140" cy="56436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92D050">
                  <a:alpha val="56000"/>
                </a:srgbClr>
              </a:gs>
              <a:gs pos="100000">
                <a:srgbClr val="D5F6C0"/>
              </a:gs>
            </a:gsLst>
            <a:lin ang="189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矩形 51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4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5" name="文字方塊 53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3</a:t>
            </a:r>
          </a:p>
        </p:txBody>
      </p:sp>
      <p:sp>
        <p:nvSpPr>
          <p:cNvPr id="6" name="圓角矩形 68"/>
          <p:cNvSpPr/>
          <p:nvPr/>
        </p:nvSpPr>
        <p:spPr>
          <a:xfrm>
            <a:off x="974695" y="1600200"/>
            <a:ext cx="1714509" cy="428625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7" name="圓角矩形 90"/>
          <p:cNvSpPr/>
          <p:nvPr/>
        </p:nvSpPr>
        <p:spPr>
          <a:xfrm>
            <a:off x="2974954" y="1600181"/>
            <a:ext cx="1714509" cy="428625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8" name="圓角矩形 92"/>
          <p:cNvSpPr/>
          <p:nvPr/>
        </p:nvSpPr>
        <p:spPr>
          <a:xfrm>
            <a:off x="4975222" y="1600181"/>
            <a:ext cx="1714509" cy="428625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9" name="圓角矩形 94"/>
          <p:cNvSpPr/>
          <p:nvPr/>
        </p:nvSpPr>
        <p:spPr>
          <a:xfrm>
            <a:off x="6975482" y="1600181"/>
            <a:ext cx="1714509" cy="428625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圓角矩形 96"/>
          <p:cNvSpPr/>
          <p:nvPr/>
        </p:nvSpPr>
        <p:spPr>
          <a:xfrm>
            <a:off x="8975750" y="1600181"/>
            <a:ext cx="1714509" cy="428625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圓角矩形 99"/>
          <p:cNvSpPr/>
          <p:nvPr/>
        </p:nvSpPr>
        <p:spPr>
          <a:xfrm>
            <a:off x="974695" y="1600181"/>
            <a:ext cx="1714509" cy="121444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圓角矩形 100"/>
          <p:cNvSpPr/>
          <p:nvPr/>
        </p:nvSpPr>
        <p:spPr>
          <a:xfrm>
            <a:off x="2974954" y="1600181"/>
            <a:ext cx="1714509" cy="121444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68AA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3" name="圓角矩形 101"/>
          <p:cNvSpPr/>
          <p:nvPr/>
        </p:nvSpPr>
        <p:spPr>
          <a:xfrm>
            <a:off x="4975222" y="1600181"/>
            <a:ext cx="1714509" cy="121444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46C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4" name="圓角矩形 102"/>
          <p:cNvSpPr/>
          <p:nvPr/>
        </p:nvSpPr>
        <p:spPr>
          <a:xfrm>
            <a:off x="6975482" y="1600181"/>
            <a:ext cx="1714509" cy="121444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58ED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5" name="圓角矩形 103"/>
          <p:cNvSpPr/>
          <p:nvPr/>
        </p:nvSpPr>
        <p:spPr>
          <a:xfrm>
            <a:off x="8975750" y="1600181"/>
            <a:ext cx="1714509" cy="121444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7609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pic>
        <p:nvPicPr>
          <p:cNvPr id="16" name="圖片 110" descr="21b1OOOPICa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70" y="3171825"/>
            <a:ext cx="1457306" cy="135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111" descr="17b1OOOPIC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29" y="3171825"/>
            <a:ext cx="1428759" cy="135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113" descr="4608657_214707315000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402" y="3457575"/>
            <a:ext cx="150888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114" descr="8879-1203092002109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729" y="3314700"/>
            <a:ext cx="1681261" cy="131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115" descr="68b1OOOPIC8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1500" y="3314700"/>
            <a:ext cx="1242998" cy="1242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橢圓 118"/>
          <p:cNvSpPr/>
          <p:nvPr/>
        </p:nvSpPr>
        <p:spPr>
          <a:xfrm>
            <a:off x="1403320" y="2243123"/>
            <a:ext cx="928692" cy="9286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  <p:sp>
        <p:nvSpPr>
          <p:cNvPr id="22" name="橢圓 119"/>
          <p:cNvSpPr/>
          <p:nvPr/>
        </p:nvSpPr>
        <p:spPr>
          <a:xfrm>
            <a:off x="9404375" y="2243123"/>
            <a:ext cx="928692" cy="9286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5</a:t>
            </a:r>
          </a:p>
        </p:txBody>
      </p:sp>
      <p:sp>
        <p:nvSpPr>
          <p:cNvPr id="23" name="橢圓 120"/>
          <p:cNvSpPr/>
          <p:nvPr/>
        </p:nvSpPr>
        <p:spPr>
          <a:xfrm>
            <a:off x="7404107" y="2243123"/>
            <a:ext cx="928692" cy="9286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4</a:t>
            </a:r>
          </a:p>
        </p:txBody>
      </p:sp>
      <p:sp>
        <p:nvSpPr>
          <p:cNvPr id="24" name="橢圓 121"/>
          <p:cNvSpPr/>
          <p:nvPr/>
        </p:nvSpPr>
        <p:spPr>
          <a:xfrm>
            <a:off x="5332405" y="2243123"/>
            <a:ext cx="928692" cy="9286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3</a:t>
            </a:r>
          </a:p>
        </p:txBody>
      </p:sp>
      <p:sp>
        <p:nvSpPr>
          <p:cNvPr id="25" name="橢圓 122"/>
          <p:cNvSpPr/>
          <p:nvPr/>
        </p:nvSpPr>
        <p:spPr>
          <a:xfrm>
            <a:off x="3403579" y="2243123"/>
            <a:ext cx="928692" cy="9286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2</a:t>
            </a:r>
          </a:p>
        </p:txBody>
      </p:sp>
      <p:sp>
        <p:nvSpPr>
          <p:cNvPr id="26" name="文字方塊 123"/>
          <p:cNvSpPr txBox="1"/>
          <p:nvPr/>
        </p:nvSpPr>
        <p:spPr>
          <a:xfrm>
            <a:off x="1238856" y="4500557"/>
            <a:ext cx="1285884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企劃</a:t>
            </a:r>
            <a:endParaRPr lang="en-US" sz="4000" b="1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緣起</a:t>
            </a:r>
          </a:p>
        </p:txBody>
      </p:sp>
      <p:sp>
        <p:nvSpPr>
          <p:cNvPr id="27" name="文字方塊 124"/>
          <p:cNvSpPr txBox="1"/>
          <p:nvPr/>
        </p:nvSpPr>
        <p:spPr>
          <a:xfrm>
            <a:off x="3189271" y="4491587"/>
            <a:ext cx="1285884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執行內容</a:t>
            </a:r>
            <a:endParaRPr lang="en-US" sz="4000" b="1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28" name="文字方塊 125"/>
          <p:cNvSpPr txBox="1"/>
          <p:nvPr/>
        </p:nvSpPr>
        <p:spPr>
          <a:xfrm>
            <a:off x="5189530" y="4491587"/>
            <a:ext cx="1285884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企劃</a:t>
            </a:r>
            <a:endParaRPr lang="en-US" sz="4000" b="1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流程</a:t>
            </a:r>
          </a:p>
        </p:txBody>
      </p:sp>
      <p:sp>
        <p:nvSpPr>
          <p:cNvPr id="29" name="文字方塊 126"/>
          <p:cNvSpPr txBox="1"/>
          <p:nvPr/>
        </p:nvSpPr>
        <p:spPr>
          <a:xfrm>
            <a:off x="7189799" y="4491587"/>
            <a:ext cx="1285884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預期效益</a:t>
            </a:r>
            <a:endParaRPr lang="en-US" sz="4000" b="1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30" name="文字方塊 127"/>
          <p:cNvSpPr txBox="1"/>
          <p:nvPr/>
        </p:nvSpPr>
        <p:spPr>
          <a:xfrm>
            <a:off x="9261500" y="4491587"/>
            <a:ext cx="1285884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結論建議</a:t>
            </a:r>
            <a:endParaRPr lang="en-US" sz="4000" b="1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31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"/>
                            </p:stCondLst>
                            <p:childTnLst>
                              <p:par>
                                <p:cTn id="1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"/>
                            </p:stCondLst>
                            <p:childTnLst>
                              <p:par>
                                <p:cTn id="14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558ED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矩形 23"/>
          <p:cNvSpPr/>
          <p:nvPr/>
        </p:nvSpPr>
        <p:spPr>
          <a:xfrm>
            <a:off x="0" y="2736351"/>
            <a:ext cx="11522080" cy="2448269"/>
          </a:xfrm>
          <a:prstGeom prst="rect">
            <a:avLst/>
          </a:prstGeom>
          <a:solidFill>
            <a:srgbClr val="558ED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文字方塊 21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30</a:t>
            </a:r>
          </a:p>
        </p:txBody>
      </p:sp>
      <p:sp>
        <p:nvSpPr>
          <p:cNvPr id="6" name="文字方塊 22"/>
          <p:cNvSpPr txBox="1"/>
          <p:nvPr/>
        </p:nvSpPr>
        <p:spPr>
          <a:xfrm>
            <a:off x="260311" y="3168405"/>
            <a:ext cx="11144332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預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期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效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益</a:t>
            </a:r>
          </a:p>
        </p:txBody>
      </p:sp>
      <p:sp>
        <p:nvSpPr>
          <p:cNvPr id="7" name="矩形 34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35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36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矩形 37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558ED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矩形 38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39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3" name="文字方塊 40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4" name="文字方塊 41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5" name="文字方塊 42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sp>
        <p:nvSpPr>
          <p:cNvPr id="16" name="文字方塊 43"/>
          <p:cNvSpPr txBox="1"/>
          <p:nvPr/>
        </p:nvSpPr>
        <p:spPr>
          <a:xfrm>
            <a:off x="7145825" y="964280"/>
            <a:ext cx="1857384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pic>
        <p:nvPicPr>
          <p:cNvPr id="17" name="圖片 44" descr="8879-12030920021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45" descr="17b1OOOPIC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46" descr="21b1OOOPICa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47" descr="4608657_214707315000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48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558ED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31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558ED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sp>
        <p:nvSpPr>
          <p:cNvPr id="14" name="文字方塊 22"/>
          <p:cNvSpPr txBox="1"/>
          <p:nvPr/>
        </p:nvSpPr>
        <p:spPr>
          <a:xfrm>
            <a:off x="7145825" y="964280"/>
            <a:ext cx="1857384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pic>
        <p:nvPicPr>
          <p:cNvPr id="15" name="圖片 23" descr="8879-12030920021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9" descr="17b1OOOPIC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1" descr="21b1OOOPICa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4608657_214707315000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27"/>
          <p:cNvSpPr/>
          <p:nvPr/>
        </p:nvSpPr>
        <p:spPr>
          <a:xfrm>
            <a:off x="6908904" y="1728243"/>
            <a:ext cx="4613175" cy="443447"/>
          </a:xfrm>
          <a:prstGeom prst="rect">
            <a:avLst/>
          </a:prstGeom>
          <a:gradFill>
            <a:gsLst>
              <a:gs pos="0">
                <a:srgbClr val="00B0F0">
                  <a:alpha val="35000"/>
                </a:srgbClr>
              </a:gs>
              <a:gs pos="100000">
                <a:srgbClr val="E1E8F5">
                  <a:alpha val="19000"/>
                </a:srgbClr>
              </a:gs>
            </a:gsLst>
            <a:lin ang="36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1" name="文字方塊 28"/>
          <p:cNvSpPr txBox="1"/>
          <p:nvPr/>
        </p:nvSpPr>
        <p:spPr>
          <a:xfrm>
            <a:off x="6900510" y="1728243"/>
            <a:ext cx="5629275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質化表示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量化表示</a:t>
            </a:r>
            <a:endParaRPr lang="en-US" sz="2000" b="1" i="0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grpSp>
        <p:nvGrpSpPr>
          <p:cNvPr id="22" name="資料庫圖表 29"/>
          <p:cNvGrpSpPr/>
          <p:nvPr/>
        </p:nvGrpSpPr>
        <p:grpSpPr>
          <a:xfrm>
            <a:off x="851187" y="2592342"/>
            <a:ext cx="9555498" cy="3507830"/>
            <a:chOff x="851187" y="2592342"/>
            <a:chExt cx="9555498" cy="3507830"/>
          </a:xfrm>
        </p:grpSpPr>
        <p:sp>
          <p:nvSpPr>
            <p:cNvPr id="23" name="手繪多邊形 22"/>
            <p:cNvSpPr/>
            <p:nvPr/>
          </p:nvSpPr>
          <p:spPr>
            <a:xfrm>
              <a:off x="851187" y="2592342"/>
              <a:ext cx="3507830" cy="3507830"/>
            </a:xfrm>
            <a:custGeom>
              <a:avLst>
                <a:gd name="f11" fmla="val 0"/>
                <a:gd name="f12" fmla="val 18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0"/>
                <a:gd name="f12" fmla="val 180"/>
                <a:gd name="f13" fmla="abs f5"/>
                <a:gd name="f14" fmla="abs f6"/>
                <a:gd name="f15" fmla="abs f7"/>
                <a:gd name="f16" fmla="val f8"/>
                <a:gd name="f17" fmla="+- 2700000 f3 0"/>
                <a:gd name="f18" fmla="+- 0 0 f11"/>
                <a:gd name="f19" fmla="+- 0 0 f12"/>
                <a:gd name="f20" fmla="?: f13 f5 1"/>
                <a:gd name="f21" fmla="?: f14 f6 1"/>
                <a:gd name="f22" fmla="?: f15 f7 1"/>
                <a:gd name="f23" fmla="*/ f17 f9 1"/>
                <a:gd name="f24" fmla="*/ f18 f2 1"/>
                <a:gd name="f25" fmla="*/ f19 f2 1"/>
                <a:gd name="f26" fmla="*/ f20 1 21600"/>
                <a:gd name="f27" fmla="*/ f21 1 21600"/>
                <a:gd name="f28" fmla="*/ 21600 f20 1"/>
                <a:gd name="f29" fmla="*/ 21600 f21 1"/>
                <a:gd name="f30" fmla="*/ f23 1 f2"/>
                <a:gd name="f31" fmla="*/ f24 1 f4"/>
                <a:gd name="f32" fmla="*/ f25 1 f4"/>
                <a:gd name="f33" fmla="min f27 f26"/>
                <a:gd name="f34" fmla="*/ f28 1 f22"/>
                <a:gd name="f35" fmla="*/ f29 1 f22"/>
                <a:gd name="f36" fmla="+- 0 0 f30"/>
                <a:gd name="f37" fmla="+- f31 0 f3"/>
                <a:gd name="f38" fmla="+- f32 0 f3"/>
                <a:gd name="f39" fmla="val f34"/>
                <a:gd name="f40" fmla="val f35"/>
                <a:gd name="f41" fmla="+- 0 0 f36"/>
                <a:gd name="f42" fmla="+- 0 0 f37"/>
                <a:gd name="f43" fmla="+- 0 0 f38"/>
                <a:gd name="f44" fmla="+- f40 0 f16"/>
                <a:gd name="f45" fmla="+- f39 0 f16"/>
                <a:gd name="f46" fmla="val f42"/>
                <a:gd name="f47" fmla="val f43"/>
                <a:gd name="f48" fmla="*/ f41 f2 1"/>
                <a:gd name="f49" fmla="*/ f44 1 2"/>
                <a:gd name="f50" fmla="*/ f45 1 2"/>
                <a:gd name="f51" fmla="+- f47 0 f46"/>
                <a:gd name="f52" fmla="+- f46 f3 0"/>
                <a:gd name="f53" fmla="*/ f48 1 f9"/>
                <a:gd name="f54" fmla="+- f16 f49 0"/>
                <a:gd name="f55" fmla="+- f16 f50 0"/>
                <a:gd name="f56" fmla="+- f51 21600000 0"/>
                <a:gd name="f57" fmla="*/ f52 f9 1"/>
                <a:gd name="f58" fmla="+- f53 0 f3"/>
                <a:gd name="f59" fmla="*/ f50 f33 1"/>
                <a:gd name="f60" fmla="*/ f49 f33 1"/>
                <a:gd name="f61" fmla="?: f51 f51 f56"/>
                <a:gd name="f62" fmla="*/ f57 1 f2"/>
                <a:gd name="f63" fmla="cos 1 f58"/>
                <a:gd name="f64" fmla="sin 1 f58"/>
                <a:gd name="f65" fmla="*/ f55 f33 1"/>
                <a:gd name="f66" fmla="*/ f54 f33 1"/>
                <a:gd name="f67" fmla="+- 0 0 f62"/>
                <a:gd name="f68" fmla="+- 0 0 f63"/>
                <a:gd name="f69" fmla="+- 0 0 f64"/>
                <a:gd name="f70" fmla="+- 0 0 f67"/>
                <a:gd name="f71" fmla="+- 0 0 f68"/>
                <a:gd name="f72" fmla="+- 0 0 f69"/>
                <a:gd name="f73" fmla="*/ f70 f2 1"/>
                <a:gd name="f74" fmla="*/ f71 f50 1"/>
                <a:gd name="f75" fmla="*/ f72 f49 1"/>
                <a:gd name="f76" fmla="*/ f73 1 f9"/>
                <a:gd name="f77" fmla="+- f55 0 f74"/>
                <a:gd name="f78" fmla="+- f55 f74 0"/>
                <a:gd name="f79" fmla="+- f54 0 f75"/>
                <a:gd name="f80" fmla="+- f54 f75 0"/>
                <a:gd name="f81" fmla="+- f76 0 f3"/>
                <a:gd name="f82" fmla="*/ f77 f33 1"/>
                <a:gd name="f83" fmla="*/ f79 f33 1"/>
                <a:gd name="f84" fmla="*/ f78 f33 1"/>
                <a:gd name="f85" fmla="*/ f80 f33 1"/>
                <a:gd name="f86" fmla="sin 1 f81"/>
                <a:gd name="f87" fmla="cos 1 f81"/>
                <a:gd name="f88" fmla="+- 0 0 f86"/>
                <a:gd name="f89" fmla="+- 0 0 f87"/>
                <a:gd name="f90" fmla="+- 0 0 f88"/>
                <a:gd name="f91" fmla="+- 0 0 f89"/>
                <a:gd name="f92" fmla="*/ f90 f50 1"/>
                <a:gd name="f93" fmla="*/ f91 f49 1"/>
                <a:gd name="f94" fmla="+- 0 0 f93"/>
                <a:gd name="f95" fmla="+- 0 0 f92"/>
                <a:gd name="f96" fmla="+- 0 0 f94"/>
                <a:gd name="f97" fmla="+- 0 0 f95"/>
                <a:gd name="f98" fmla="at2 f96 f97"/>
                <a:gd name="f99" fmla="+- f98 f3 0"/>
                <a:gd name="f100" fmla="*/ f99 f9 1"/>
                <a:gd name="f101" fmla="*/ f100 1 f2"/>
                <a:gd name="f102" fmla="+- 0 0 f101"/>
                <a:gd name="f103" fmla="val f102"/>
                <a:gd name="f104" fmla="+- 0 0 f103"/>
                <a:gd name="f105" fmla="*/ f104 f2 1"/>
                <a:gd name="f106" fmla="*/ f105 1 f9"/>
                <a:gd name="f107" fmla="+- f106 0 f3"/>
                <a:gd name="f108" fmla="cos 1 f107"/>
                <a:gd name="f109" fmla="sin 1 f107"/>
                <a:gd name="f110" fmla="+- 0 0 f108"/>
                <a:gd name="f111" fmla="+- 0 0 f109"/>
                <a:gd name="f112" fmla="*/ f10 f110 1"/>
                <a:gd name="f113" fmla="*/ f10 f111 1"/>
                <a:gd name="f114" fmla="*/ f112 f50 1"/>
                <a:gd name="f115" fmla="*/ f113 f49 1"/>
                <a:gd name="f116" fmla="+- f55 f114 0"/>
                <a:gd name="f117" fmla="+- f54 f115 0"/>
                <a:gd name="f118" fmla="*/ f116 f33 1"/>
                <a:gd name="f119" fmla="*/ f11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3" r="f84" b="f85"/>
              <a:pathLst>
                <a:path>
                  <a:moveTo>
                    <a:pt x="f118" y="f119"/>
                  </a:moveTo>
                  <a:arcTo wR="f59" hR="f60" stAng="f46" swAng="f61"/>
                  <a:lnTo>
                    <a:pt x="f65" y="f66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2605107" y="2592342"/>
              <a:ext cx="7801578" cy="35078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01577"/>
                <a:gd name="f7" fmla="val 3507829"/>
                <a:gd name="f8" fmla="+- 0 0 -90"/>
                <a:gd name="f9" fmla="*/ f3 1 7801577"/>
                <a:gd name="f10" fmla="*/ f4 1 350782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801577"/>
                <a:gd name="f19" fmla="*/ f15 1 3507829"/>
                <a:gd name="f20" fmla="*/ 0 f16 1"/>
                <a:gd name="f21" fmla="*/ 0 f15 1"/>
                <a:gd name="f22" fmla="*/ 7801577 f16 1"/>
                <a:gd name="f23" fmla="*/ 3507829 f15 1"/>
                <a:gd name="f24" fmla="+- f17 0 f1"/>
                <a:gd name="f25" fmla="*/ f20 1 7801577"/>
                <a:gd name="f26" fmla="*/ f21 1 3507829"/>
                <a:gd name="f27" fmla="*/ f22 1 7801577"/>
                <a:gd name="f28" fmla="*/ f23 1 3507829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7801577" h="350782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BF1DE"/>
            </a:solidFill>
            <a:ln>
              <a:noFill/>
              <a:prstDash val="solid"/>
            </a:ln>
          </p:spPr>
          <p:txBody>
            <a:bodyPr vert="horz" wrap="square" lIns="167636" tIns="167636" rIns="167636" bIns="2009247" anchor="ctr" anchorCtr="0" compatLnSpc="1"/>
            <a:lstStyle/>
            <a:p>
              <a:pPr marL="0" marR="0" lvl="0" indent="0" algn="l" defTabSz="19558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新細明體" pitchFamily="18"/>
                <a:ea typeface="新細明體" pitchFamily="18"/>
              </a:endParaRPr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1771997" y="4258552"/>
              <a:ext cx="1666219" cy="1666219"/>
            </a:xfrm>
            <a:custGeom>
              <a:avLst>
                <a:gd name="f11" fmla="val 0"/>
                <a:gd name="f12" fmla="val 18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0"/>
                <a:gd name="f12" fmla="val 180"/>
                <a:gd name="f13" fmla="abs f5"/>
                <a:gd name="f14" fmla="abs f6"/>
                <a:gd name="f15" fmla="abs f7"/>
                <a:gd name="f16" fmla="val f8"/>
                <a:gd name="f17" fmla="+- 2700000 f3 0"/>
                <a:gd name="f18" fmla="+- 0 0 f11"/>
                <a:gd name="f19" fmla="+- 0 0 f12"/>
                <a:gd name="f20" fmla="?: f13 f5 1"/>
                <a:gd name="f21" fmla="?: f14 f6 1"/>
                <a:gd name="f22" fmla="?: f15 f7 1"/>
                <a:gd name="f23" fmla="*/ f17 f9 1"/>
                <a:gd name="f24" fmla="*/ f18 f2 1"/>
                <a:gd name="f25" fmla="*/ f19 f2 1"/>
                <a:gd name="f26" fmla="*/ f20 1 21600"/>
                <a:gd name="f27" fmla="*/ f21 1 21600"/>
                <a:gd name="f28" fmla="*/ 21600 f20 1"/>
                <a:gd name="f29" fmla="*/ 21600 f21 1"/>
                <a:gd name="f30" fmla="*/ f23 1 f2"/>
                <a:gd name="f31" fmla="*/ f24 1 f4"/>
                <a:gd name="f32" fmla="*/ f25 1 f4"/>
                <a:gd name="f33" fmla="min f27 f26"/>
                <a:gd name="f34" fmla="*/ f28 1 f22"/>
                <a:gd name="f35" fmla="*/ f29 1 f22"/>
                <a:gd name="f36" fmla="+- 0 0 f30"/>
                <a:gd name="f37" fmla="+- f31 0 f3"/>
                <a:gd name="f38" fmla="+- f32 0 f3"/>
                <a:gd name="f39" fmla="val f34"/>
                <a:gd name="f40" fmla="val f35"/>
                <a:gd name="f41" fmla="+- 0 0 f36"/>
                <a:gd name="f42" fmla="+- 0 0 f37"/>
                <a:gd name="f43" fmla="+- 0 0 f38"/>
                <a:gd name="f44" fmla="+- f40 0 f16"/>
                <a:gd name="f45" fmla="+- f39 0 f16"/>
                <a:gd name="f46" fmla="val f42"/>
                <a:gd name="f47" fmla="val f43"/>
                <a:gd name="f48" fmla="*/ f41 f2 1"/>
                <a:gd name="f49" fmla="*/ f44 1 2"/>
                <a:gd name="f50" fmla="*/ f45 1 2"/>
                <a:gd name="f51" fmla="+- f47 0 f46"/>
                <a:gd name="f52" fmla="+- f46 f3 0"/>
                <a:gd name="f53" fmla="*/ f48 1 f9"/>
                <a:gd name="f54" fmla="+- f16 f49 0"/>
                <a:gd name="f55" fmla="+- f16 f50 0"/>
                <a:gd name="f56" fmla="+- f51 21600000 0"/>
                <a:gd name="f57" fmla="*/ f52 f9 1"/>
                <a:gd name="f58" fmla="+- f53 0 f3"/>
                <a:gd name="f59" fmla="*/ f50 f33 1"/>
                <a:gd name="f60" fmla="*/ f49 f33 1"/>
                <a:gd name="f61" fmla="?: f51 f51 f56"/>
                <a:gd name="f62" fmla="*/ f57 1 f2"/>
                <a:gd name="f63" fmla="cos 1 f58"/>
                <a:gd name="f64" fmla="sin 1 f58"/>
                <a:gd name="f65" fmla="*/ f55 f33 1"/>
                <a:gd name="f66" fmla="*/ f54 f33 1"/>
                <a:gd name="f67" fmla="+- 0 0 f62"/>
                <a:gd name="f68" fmla="+- 0 0 f63"/>
                <a:gd name="f69" fmla="+- 0 0 f64"/>
                <a:gd name="f70" fmla="+- 0 0 f67"/>
                <a:gd name="f71" fmla="+- 0 0 f68"/>
                <a:gd name="f72" fmla="+- 0 0 f69"/>
                <a:gd name="f73" fmla="*/ f70 f2 1"/>
                <a:gd name="f74" fmla="*/ f71 f50 1"/>
                <a:gd name="f75" fmla="*/ f72 f49 1"/>
                <a:gd name="f76" fmla="*/ f73 1 f9"/>
                <a:gd name="f77" fmla="+- f55 0 f74"/>
                <a:gd name="f78" fmla="+- f55 f74 0"/>
                <a:gd name="f79" fmla="+- f54 0 f75"/>
                <a:gd name="f80" fmla="+- f54 f75 0"/>
                <a:gd name="f81" fmla="+- f76 0 f3"/>
                <a:gd name="f82" fmla="*/ f77 f33 1"/>
                <a:gd name="f83" fmla="*/ f79 f33 1"/>
                <a:gd name="f84" fmla="*/ f78 f33 1"/>
                <a:gd name="f85" fmla="*/ f80 f33 1"/>
                <a:gd name="f86" fmla="sin 1 f81"/>
                <a:gd name="f87" fmla="cos 1 f81"/>
                <a:gd name="f88" fmla="+- 0 0 f86"/>
                <a:gd name="f89" fmla="+- 0 0 f87"/>
                <a:gd name="f90" fmla="+- 0 0 f88"/>
                <a:gd name="f91" fmla="+- 0 0 f89"/>
                <a:gd name="f92" fmla="*/ f90 f50 1"/>
                <a:gd name="f93" fmla="*/ f91 f49 1"/>
                <a:gd name="f94" fmla="+- 0 0 f93"/>
                <a:gd name="f95" fmla="+- 0 0 f92"/>
                <a:gd name="f96" fmla="+- 0 0 f94"/>
                <a:gd name="f97" fmla="+- 0 0 f95"/>
                <a:gd name="f98" fmla="at2 f96 f97"/>
                <a:gd name="f99" fmla="+- f98 f3 0"/>
                <a:gd name="f100" fmla="*/ f99 f9 1"/>
                <a:gd name="f101" fmla="*/ f100 1 f2"/>
                <a:gd name="f102" fmla="+- 0 0 f101"/>
                <a:gd name="f103" fmla="val f102"/>
                <a:gd name="f104" fmla="+- 0 0 f103"/>
                <a:gd name="f105" fmla="*/ f104 f2 1"/>
                <a:gd name="f106" fmla="*/ f105 1 f9"/>
                <a:gd name="f107" fmla="+- f106 0 f3"/>
                <a:gd name="f108" fmla="cos 1 f107"/>
                <a:gd name="f109" fmla="sin 1 f107"/>
                <a:gd name="f110" fmla="+- 0 0 f108"/>
                <a:gd name="f111" fmla="+- 0 0 f109"/>
                <a:gd name="f112" fmla="*/ f10 f110 1"/>
                <a:gd name="f113" fmla="*/ f10 f111 1"/>
                <a:gd name="f114" fmla="*/ f112 f50 1"/>
                <a:gd name="f115" fmla="*/ f113 f49 1"/>
                <a:gd name="f116" fmla="+- f55 f114 0"/>
                <a:gd name="f117" fmla="+- f54 f115 0"/>
                <a:gd name="f118" fmla="*/ f116 f33 1"/>
                <a:gd name="f119" fmla="*/ f11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3" r="f84" b="f85"/>
              <a:pathLst>
                <a:path>
                  <a:moveTo>
                    <a:pt x="f118" y="f119"/>
                  </a:moveTo>
                  <a:arcTo wR="f59" hR="f60" stAng="f46" swAng="f61"/>
                  <a:lnTo>
                    <a:pt x="f65" y="f6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2602921" y="4248521"/>
              <a:ext cx="7801578" cy="16662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01577"/>
                <a:gd name="f7" fmla="val 1666218"/>
                <a:gd name="f8" fmla="+- 0 0 -90"/>
                <a:gd name="f9" fmla="*/ f3 1 7801577"/>
                <a:gd name="f10" fmla="*/ f4 1 1666218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801577"/>
                <a:gd name="f19" fmla="*/ f15 1 1666218"/>
                <a:gd name="f20" fmla="*/ 0 f16 1"/>
                <a:gd name="f21" fmla="*/ 0 f15 1"/>
                <a:gd name="f22" fmla="*/ 7801577 f16 1"/>
                <a:gd name="f23" fmla="*/ 1666218 f15 1"/>
                <a:gd name="f24" fmla="+- f17 0 f1"/>
                <a:gd name="f25" fmla="*/ f20 1 7801577"/>
                <a:gd name="f26" fmla="*/ f21 1 1666218"/>
                <a:gd name="f27" fmla="*/ f22 1 7801577"/>
                <a:gd name="f28" fmla="*/ f23 1 1666218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7801577" h="166621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BF1DE"/>
            </a:solidFill>
            <a:ln>
              <a:noFill/>
              <a:prstDash val="solid"/>
            </a:ln>
          </p:spPr>
          <p:txBody>
            <a:bodyPr vert="horz" wrap="square" lIns="247646" tIns="247646" rIns="247646" bIns="247646" anchor="ctr" anchorCtr="0" compatLnSpc="1"/>
            <a:lstStyle/>
            <a:p>
              <a:pPr marL="0" marR="0" lvl="0" indent="0" algn="l" defTabSz="28892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6500" b="0" i="0" u="none" strike="noStrike" kern="1200" cap="none" spc="0" baseline="0">
                <a:solidFill>
                  <a:srgbClr val="000000"/>
                </a:solidFill>
                <a:uFillTx/>
                <a:latin typeface="新細明體" pitchFamily="18"/>
                <a:ea typeface="新細明體" pitchFamily="18"/>
              </a:endParaRPr>
            </a:p>
          </p:txBody>
        </p:sp>
      </p:grpSp>
      <p:sp>
        <p:nvSpPr>
          <p:cNvPr id="27" name="文字方塊 1"/>
          <p:cNvSpPr txBox="1"/>
          <p:nvPr/>
        </p:nvSpPr>
        <p:spPr>
          <a:xfrm>
            <a:off x="2675406" y="2664342"/>
            <a:ext cx="7474525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8" name="頁尾版面配置區 8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558ED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32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558ED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45825" y="964280"/>
            <a:ext cx="1857384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2" descr="8879-12030920021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21" descr="17b1OOOPIC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21b1OOOPICa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4608657_214707315000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表格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528" y="2484196"/>
            <a:ext cx="9226058" cy="3708870"/>
          </a:xfrm>
          <a:prstGeom prst="rect">
            <a:avLst/>
          </a:prstGeom>
        </p:spPr>
      </p:pic>
      <p:sp>
        <p:nvSpPr>
          <p:cNvPr id="21" name="矩形 27"/>
          <p:cNvSpPr/>
          <p:nvPr/>
        </p:nvSpPr>
        <p:spPr>
          <a:xfrm>
            <a:off x="5761040" y="2514600"/>
            <a:ext cx="2300292" cy="3678137"/>
          </a:xfrm>
          <a:prstGeom prst="rect">
            <a:avLst/>
          </a:prstGeom>
          <a:noFill/>
          <a:ln w="76196">
            <a:solidFill>
              <a:srgbClr val="FF505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2" name="燕尾形向右箭號 28"/>
          <p:cNvSpPr/>
          <p:nvPr/>
        </p:nvSpPr>
        <p:spPr>
          <a:xfrm rot="16200004">
            <a:off x="7475564" y="3714745"/>
            <a:ext cx="2571749" cy="1157292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+- 0 0 -360"/>
              <a:gd name="f12" fmla="+- 0 0 -27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9"/>
              <a:gd name="f19" fmla="val f10"/>
              <a:gd name="f20" fmla="*/ f11 f2 1"/>
              <a:gd name="f21" fmla="*/ f12 f2 1"/>
              <a:gd name="f22" fmla="*/ f13 f2 1"/>
              <a:gd name="f23" fmla="?: f14 f5 1"/>
              <a:gd name="f24" fmla="?: f15 f6 1"/>
              <a:gd name="f25" fmla="?: f16 f7 1"/>
              <a:gd name="f26" fmla="*/ f20 1 f4"/>
              <a:gd name="f27" fmla="*/ f21 1 f4"/>
              <a:gd name="f28" fmla="*/ f22 1 f4"/>
              <a:gd name="f29" fmla="*/ f23 1 21600"/>
              <a:gd name="f30" fmla="*/ f24 1 21600"/>
              <a:gd name="f31" fmla="*/ 21600 f23 1"/>
              <a:gd name="f32" fmla="*/ 21600 f24 1"/>
              <a:gd name="f33" fmla="+- f26 0 f3"/>
              <a:gd name="f34" fmla="+- f27 0 f3"/>
              <a:gd name="f35" fmla="+- f28 0 f3"/>
              <a:gd name="f36" fmla="min f30 f29"/>
              <a:gd name="f37" fmla="*/ f31 1 f25"/>
              <a:gd name="f38" fmla="*/ f32 1 f25"/>
              <a:gd name="f39" fmla="val f37"/>
              <a:gd name="f40" fmla="val f38"/>
              <a:gd name="f41" fmla="*/ f17 f36 1"/>
              <a:gd name="f42" fmla="+- f40 0 f17"/>
              <a:gd name="f43" fmla="+- f39 0 f17"/>
              <a:gd name="f44" fmla="*/ f39 f36 1"/>
              <a:gd name="f45" fmla="*/ f40 f36 1"/>
              <a:gd name="f46" fmla="*/ f42 1 2"/>
              <a:gd name="f47" fmla="min f43 f42"/>
              <a:gd name="f48" fmla="*/ f42 f18 1"/>
              <a:gd name="f49" fmla="+- f17 f46 0"/>
              <a:gd name="f50" fmla="*/ f47 f19 1"/>
              <a:gd name="f51" fmla="*/ f48 1 200000"/>
              <a:gd name="f52" fmla="*/ f50 1 100000"/>
              <a:gd name="f53" fmla="+- f49 0 f51"/>
              <a:gd name="f54" fmla="+- f49 f51 0"/>
              <a:gd name="f55" fmla="*/ f49 f36 1"/>
              <a:gd name="f56" fmla="+- f39 0 f52"/>
              <a:gd name="f57" fmla="*/ f51 f52 1"/>
              <a:gd name="f58" fmla="*/ f53 f36 1"/>
              <a:gd name="f59" fmla="*/ f54 f36 1"/>
              <a:gd name="f60" fmla="*/ f57 1 f46"/>
              <a:gd name="f61" fmla="*/ f56 f36 1"/>
              <a:gd name="f62" fmla="+- f39 0 f60"/>
              <a:gd name="f63" fmla="*/ f60 f36 1"/>
              <a:gd name="f64" fmla="*/ f62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1" y="f41"/>
              </a:cxn>
              <a:cxn ang="f34">
                <a:pos x="f63" y="f55"/>
              </a:cxn>
              <a:cxn ang="f35">
                <a:pos x="f61" y="f45"/>
              </a:cxn>
            </a:cxnLst>
            <a:rect l="f63" t="f58" r="f64" b="f59"/>
            <a:pathLst>
              <a:path>
                <a:moveTo>
                  <a:pt x="f41" y="f58"/>
                </a:moveTo>
                <a:lnTo>
                  <a:pt x="f61" y="f58"/>
                </a:lnTo>
                <a:lnTo>
                  <a:pt x="f61" y="f41"/>
                </a:lnTo>
                <a:lnTo>
                  <a:pt x="f44" y="f55"/>
                </a:lnTo>
                <a:lnTo>
                  <a:pt x="f61" y="f45"/>
                </a:lnTo>
                <a:lnTo>
                  <a:pt x="f61" y="f59"/>
                </a:lnTo>
                <a:lnTo>
                  <a:pt x="f41" y="f59"/>
                </a:lnTo>
                <a:lnTo>
                  <a:pt x="f63" y="f55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FF505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3" name="文字方塊 29"/>
          <p:cNvSpPr txBox="1"/>
          <p:nvPr/>
        </p:nvSpPr>
        <p:spPr>
          <a:xfrm>
            <a:off x="6900510" y="1742636"/>
            <a:ext cx="5629275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質化表示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t>/</a:t>
            </a:r>
            <a:r>
              <a:rPr lang="zh-TW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量化表示</a:t>
            </a:r>
          </a:p>
        </p:txBody>
      </p:sp>
      <p:sp>
        <p:nvSpPr>
          <p:cNvPr id="24" name="矩形 30"/>
          <p:cNvSpPr/>
          <p:nvPr/>
        </p:nvSpPr>
        <p:spPr>
          <a:xfrm>
            <a:off x="6900510" y="1725207"/>
            <a:ext cx="4621560" cy="446483"/>
          </a:xfrm>
          <a:prstGeom prst="rect">
            <a:avLst/>
          </a:prstGeom>
          <a:gradFill>
            <a:gsLst>
              <a:gs pos="0">
                <a:srgbClr val="00B0F0">
                  <a:alpha val="35000"/>
                </a:srgbClr>
              </a:gs>
              <a:gs pos="100000">
                <a:srgbClr val="E1E8F5">
                  <a:alpha val="19000"/>
                </a:srgbClr>
              </a:gs>
            </a:gsLst>
            <a:lin ang="36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5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37609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矩形 23"/>
          <p:cNvSpPr/>
          <p:nvPr/>
        </p:nvSpPr>
        <p:spPr>
          <a:xfrm>
            <a:off x="0" y="2736351"/>
            <a:ext cx="11522080" cy="2448269"/>
          </a:xfrm>
          <a:prstGeom prst="rect">
            <a:avLst/>
          </a:prstGeom>
          <a:solidFill>
            <a:srgbClr val="37609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文字方塊 21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33</a:t>
            </a:r>
          </a:p>
        </p:txBody>
      </p:sp>
      <p:sp>
        <p:nvSpPr>
          <p:cNvPr id="6" name="文字方塊 22"/>
          <p:cNvSpPr txBox="1"/>
          <p:nvPr/>
        </p:nvSpPr>
        <p:spPr>
          <a:xfrm>
            <a:off x="260311" y="3168405"/>
            <a:ext cx="11144332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結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論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及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建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議</a:t>
            </a:r>
          </a:p>
        </p:txBody>
      </p:sp>
      <p:sp>
        <p:nvSpPr>
          <p:cNvPr id="7" name="矩形 24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25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26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矩形 27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矩形 28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37609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29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3" name="文字方塊 30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4" name="文字方塊 31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5" name="文字方塊 32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6" name="文字方塊 33"/>
          <p:cNvSpPr txBox="1"/>
          <p:nvPr/>
        </p:nvSpPr>
        <p:spPr>
          <a:xfrm>
            <a:off x="9286939" y="957239"/>
            <a:ext cx="2235131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7" name="圖片 34" descr="68b1OOOPIC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35" descr="17b1OOOPIC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36" descr="21b1OOOPICa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37" descr="4608657_214707315000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38" descr="8879-120309200210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37609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34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37609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企劃緣起</a:t>
            </a:r>
            <a:endParaRPr lang="en-US" sz="28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235131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1" descr="68b1OOOPIC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22" descr="17b1OOOPIC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21b1OOOPICa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4608657_214707315000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8879-120309200210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1059" y="2651284"/>
            <a:ext cx="3626876" cy="3626876"/>
          </a:xfrm>
          <a:prstGeom prst="rect">
            <a:avLst/>
          </a:prstGeom>
          <a:solidFill>
            <a:srgbClr val="EDEDED"/>
          </a:solidFill>
          <a:ln w="88897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21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061" y="2878037"/>
            <a:ext cx="5589580" cy="317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224381" y="733284"/>
            <a:ext cx="9074816" cy="1369057"/>
          </a:xfrm>
        </p:spPr>
        <p:txBody>
          <a:bodyPr/>
          <a:lstStyle/>
          <a:p>
            <a:pPr lvl="0"/>
            <a:r>
              <a:rPr lang="zh-TW" sz="8800" b="1">
                <a:solidFill>
                  <a:srgbClr val="FF9933"/>
                </a:solidFill>
                <a:latin typeface="微軟正黑體" pitchFamily="34"/>
                <a:ea typeface="微軟正黑體" pitchFamily="34"/>
              </a:rPr>
              <a:t>參考資料</a:t>
            </a:r>
          </a:p>
        </p:txBody>
      </p:sp>
      <p:sp>
        <p:nvSpPr>
          <p:cNvPr id="3" name="日期版面配置區 1"/>
          <p:cNvSpPr txBox="1"/>
          <p:nvPr/>
        </p:nvSpPr>
        <p:spPr>
          <a:xfrm>
            <a:off x="576108" y="6674187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頁尾版面配置區 2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/>
          <p:nvPr/>
        </p:nvSpPr>
        <p:spPr>
          <a:xfrm>
            <a:off x="1038868" y="1703134"/>
            <a:ext cx="9437074" cy="30469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9600" b="1" i="0" u="none" strike="noStrike" kern="1200" cap="none" spc="0" baseline="0">
                <a:solidFill>
                  <a:srgbClr val="7030A0"/>
                </a:solidFill>
                <a:uFillTx/>
                <a:latin typeface="標楷體" pitchFamily="65"/>
                <a:ea typeface="標楷體" pitchFamily="65"/>
              </a:rPr>
              <a:t>報告完畢</a:t>
            </a:r>
            <a:endParaRPr lang="en-US" sz="9600" b="1" i="0" u="none" strike="noStrike" kern="1200" cap="none" spc="0" baseline="0">
              <a:solidFill>
                <a:srgbClr val="7030A0"/>
              </a:solidFill>
              <a:uFillTx/>
              <a:latin typeface="標楷體" pitchFamily="65"/>
              <a:ea typeface="標楷體" pitchFamily="65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9600" b="1" i="0" u="none" strike="noStrike" kern="1200" cap="none" spc="0" baseline="0">
                <a:solidFill>
                  <a:srgbClr val="7030A0"/>
                </a:solidFill>
                <a:uFillTx/>
                <a:latin typeface="標楷體" pitchFamily="65"/>
                <a:ea typeface="標楷體" pitchFamily="65"/>
              </a:rPr>
              <a:t>謝謝觀賞</a:t>
            </a:r>
          </a:p>
        </p:txBody>
      </p:sp>
      <p:pic>
        <p:nvPicPr>
          <p:cNvPr id="3" name="圖片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692" y="5162574"/>
            <a:ext cx="1295403" cy="12954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6"/>
          <p:cNvSpPr/>
          <p:nvPr/>
        </p:nvSpPr>
        <p:spPr>
          <a:xfrm>
            <a:off x="7761299" y="5457834"/>
            <a:ext cx="2006449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ln w="0">
                  <a:solidFill>
                    <a:srgbClr val="D73A36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REPLAY</a:t>
            </a:r>
          </a:p>
        </p:txBody>
      </p:sp>
      <p:sp>
        <p:nvSpPr>
          <p:cNvPr id="5" name="日期版面配置區 1"/>
          <p:cNvSpPr txBox="1"/>
          <p:nvPr/>
        </p:nvSpPr>
        <p:spPr>
          <a:xfrm>
            <a:off x="576108" y="6674187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6" name="頁尾版面配置區 2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矩形 3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矩形 4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7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文字方塊 8"/>
          <p:cNvSpPr txBox="1"/>
          <p:nvPr/>
        </p:nvSpPr>
        <p:spPr>
          <a:xfrm>
            <a:off x="260311" y="957239"/>
            <a:ext cx="1857384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企劃緣起</a:t>
            </a:r>
            <a:endParaRPr lang="en-US" sz="32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9" name="文字方塊 9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0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1" name="文字方塊 11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2" name="文字方塊 12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3" name="圖片 13" descr="21b1OOOPIC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4" descr="17b1OOOPIC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5" descr="4608657_214707315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6" descr="8879-1203092002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17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矩形 19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19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20" name="矩形 23"/>
          <p:cNvSpPr/>
          <p:nvPr/>
        </p:nvSpPr>
        <p:spPr>
          <a:xfrm>
            <a:off x="0" y="2736351"/>
            <a:ext cx="11522080" cy="2448269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1" name="文字方塊 21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4</a:t>
            </a:r>
          </a:p>
        </p:txBody>
      </p:sp>
      <p:sp>
        <p:nvSpPr>
          <p:cNvPr id="22" name="文字方塊 22"/>
          <p:cNvSpPr txBox="1"/>
          <p:nvPr/>
        </p:nvSpPr>
        <p:spPr>
          <a:xfrm>
            <a:off x="260311" y="3168405"/>
            <a:ext cx="11144332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劃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緣 </a:t>
            </a:r>
            <a:r>
              <a:rPr lang="en-US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    </a:t>
            </a:r>
            <a:r>
              <a:rPr lang="zh-TW" sz="8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起</a:t>
            </a:r>
          </a:p>
        </p:txBody>
      </p:sp>
      <p:sp>
        <p:nvSpPr>
          <p:cNvPr id="23" name="頁尾版面配置區 2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5</a:t>
            </a:r>
          </a:p>
        </p:txBody>
      </p:sp>
      <p:sp>
        <p:nvSpPr>
          <p:cNvPr id="5" name="矩形 6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7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9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0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1"/>
          <p:cNvSpPr txBox="1"/>
          <p:nvPr/>
        </p:nvSpPr>
        <p:spPr>
          <a:xfrm>
            <a:off x="260311" y="957239"/>
            <a:ext cx="1857384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企劃緣起</a:t>
            </a:r>
            <a:endParaRPr lang="en-US" sz="32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2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3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4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15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19" descr="21b1OOOPIC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6" descr="17b1OOOPIC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17" descr="4608657_214707315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18" descr="8879-1203092002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0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21"/>
          <p:cNvSpPr/>
          <p:nvPr/>
        </p:nvSpPr>
        <p:spPr>
          <a:xfrm>
            <a:off x="-20080" y="1700143"/>
            <a:ext cx="4673077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商圈環境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客層分析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企劃動機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企劃目的</a:t>
            </a: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232644" y="2148099"/>
            <a:ext cx="6994602" cy="45847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6"/>
          <p:cNvSpPr/>
          <p:nvPr/>
        </p:nvSpPr>
        <p:spPr>
          <a:xfrm>
            <a:off x="4392887" y="3205090"/>
            <a:ext cx="692347" cy="539377"/>
          </a:xfrm>
          <a:prstGeom prst="rect">
            <a:avLst/>
          </a:prstGeom>
          <a:solidFill>
            <a:srgbClr val="00CC99"/>
          </a:solidFill>
          <a:ln w="38103">
            <a:solidFill>
              <a:srgbClr val="FFFF00"/>
            </a:solidFill>
            <a:prstDash val="solid"/>
            <a:miter/>
          </a:ln>
          <a:effectLst>
            <a:outerShdw dist="28400" dir="3806097" algn="tl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ea typeface="新細明體" pitchFamily="18"/>
                <a:cs typeface="新細明體" pitchFamily="18"/>
              </a:rPr>
              <a:t>生活工場</a:t>
            </a:r>
            <a:endParaRPr lang="zh-TW" sz="1600" b="1" i="0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Arial" pitchFamily="34"/>
              <a:ea typeface="新細明體" pitchFamily="18"/>
              <a:cs typeface="新細明體" pitchFamily="18"/>
            </a:endParaRPr>
          </a:p>
        </p:txBody>
      </p:sp>
      <p:sp>
        <p:nvSpPr>
          <p:cNvPr id="23" name="矩形 26"/>
          <p:cNvSpPr/>
          <p:nvPr/>
        </p:nvSpPr>
        <p:spPr>
          <a:xfrm>
            <a:off x="0" y="1705392"/>
            <a:ext cx="4968950" cy="394856"/>
          </a:xfrm>
          <a:prstGeom prst="rect">
            <a:avLst/>
          </a:prstGeom>
          <a:gradFill>
            <a:gsLst>
              <a:gs pos="0">
                <a:srgbClr val="FF0066">
                  <a:alpha val="39000"/>
                </a:srgbClr>
              </a:gs>
              <a:gs pos="100000">
                <a:srgbClr val="FF9999">
                  <a:alpha val="6000"/>
                </a:srgbClr>
              </a:gs>
            </a:gsLst>
            <a:lin ang="36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pic>
        <p:nvPicPr>
          <p:cNvPr id="24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6329" y="4924985"/>
            <a:ext cx="1539904" cy="117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9060" y="5490213"/>
            <a:ext cx="1085584" cy="108558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橢圓 29"/>
          <p:cNvSpPr/>
          <p:nvPr/>
        </p:nvSpPr>
        <p:spPr>
          <a:xfrm>
            <a:off x="2743200" y="2100248"/>
            <a:ext cx="3809920" cy="12121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38103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7" name="圓角矩形 27"/>
          <p:cNvSpPr/>
          <p:nvPr/>
        </p:nvSpPr>
        <p:spPr>
          <a:xfrm>
            <a:off x="5833049" y="4896593"/>
            <a:ext cx="1283031" cy="10988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10">
              <a:alphaModFix/>
            </a:blip>
            <a:stretch>
              <a:fillRect/>
            </a:stretch>
          </a:blip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8" name="頁尾版面配置區 23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6</a:t>
            </a:r>
          </a:p>
        </p:txBody>
      </p:sp>
      <p:sp>
        <p:nvSpPr>
          <p:cNvPr id="5" name="矩形 16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7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8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9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20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24"/>
          <p:cNvSpPr txBox="1"/>
          <p:nvPr/>
        </p:nvSpPr>
        <p:spPr>
          <a:xfrm>
            <a:off x="260311" y="957239"/>
            <a:ext cx="1857384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企劃緣起</a:t>
            </a:r>
            <a:endParaRPr lang="en-US" sz="32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25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26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27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8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9" descr="21b1OOOPIC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 descr="17b1OOOPIC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1" descr="4608657_214707315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2" descr="8879-1203092002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橢圓 2"/>
          <p:cNvSpPr/>
          <p:nvPr/>
        </p:nvSpPr>
        <p:spPr>
          <a:xfrm>
            <a:off x="792483" y="2448324"/>
            <a:ext cx="9937104" cy="36004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pic>
        <p:nvPicPr>
          <p:cNvPr id="20" name="圖片 23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1"/>
          <p:cNvSpPr/>
          <p:nvPr/>
        </p:nvSpPr>
        <p:spPr>
          <a:xfrm>
            <a:off x="-20080" y="1700143"/>
            <a:ext cx="4673077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商圈環境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客層分析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企劃動機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企劃目的</a:t>
            </a:r>
          </a:p>
        </p:txBody>
      </p:sp>
      <p:sp>
        <p:nvSpPr>
          <p:cNvPr id="22" name="圓角矩形 46"/>
          <p:cNvSpPr/>
          <p:nvPr/>
        </p:nvSpPr>
        <p:spPr>
          <a:xfrm>
            <a:off x="1512563" y="2952378"/>
            <a:ext cx="8611892" cy="2413037"/>
          </a:xfrm>
          <a:custGeom>
            <a:avLst>
              <a:gd name="f0" fmla="val 79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主要客層集中在　　　歲</a:t>
            </a:r>
          </a:p>
        </p:txBody>
      </p:sp>
      <p:sp>
        <p:nvSpPr>
          <p:cNvPr id="23" name="矩形 47"/>
          <p:cNvSpPr/>
          <p:nvPr/>
        </p:nvSpPr>
        <p:spPr>
          <a:xfrm>
            <a:off x="0" y="1700143"/>
            <a:ext cx="4968950" cy="394856"/>
          </a:xfrm>
          <a:prstGeom prst="rect">
            <a:avLst/>
          </a:prstGeom>
          <a:gradFill>
            <a:gsLst>
              <a:gs pos="0">
                <a:srgbClr val="FF0066">
                  <a:alpha val="39000"/>
                </a:srgbClr>
              </a:gs>
              <a:gs pos="100000">
                <a:srgbClr val="FF9999">
                  <a:alpha val="6000"/>
                </a:srgbClr>
              </a:gs>
            </a:gsLst>
            <a:lin ang="36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4" name="頁尾版面配置區 6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7</a:t>
            </a:r>
          </a:p>
        </p:txBody>
      </p:sp>
      <p:sp>
        <p:nvSpPr>
          <p:cNvPr id="5" name="矩形 16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7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8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9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20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24"/>
          <p:cNvSpPr txBox="1"/>
          <p:nvPr/>
        </p:nvSpPr>
        <p:spPr>
          <a:xfrm>
            <a:off x="260311" y="957239"/>
            <a:ext cx="1857384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企劃緣起</a:t>
            </a:r>
            <a:endParaRPr lang="en-US" sz="32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25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26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27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8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9" descr="21b1OOOPIC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 descr="17b1OOOPIC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1" descr="4608657_214707315000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2" descr="8879-120309200210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3" descr="68b1OOOPIC8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1"/>
          <p:cNvSpPr/>
          <p:nvPr/>
        </p:nvSpPr>
        <p:spPr>
          <a:xfrm>
            <a:off x="-20080" y="1700143"/>
            <a:ext cx="4673077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商圈環境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客層分析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企劃動機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企劃目的</a:t>
            </a:r>
          </a:p>
        </p:txBody>
      </p:sp>
      <p:graphicFrame>
        <p:nvGraphicFramePr>
          <p:cNvPr id="21" name="Object 2"/>
          <p:cNvGraphicFramePr/>
          <p:nvPr/>
        </p:nvGraphicFramePr>
        <p:xfrm>
          <a:off x="720474" y="3154963"/>
          <a:ext cx="6629564" cy="3685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工作表" r:id="rId8" imgW="7354912" imgH="4103110" progId="Excel.Sheet.8">
                  <p:embed/>
                </p:oleObj>
              </mc:Choice>
              <mc:Fallback>
                <p:oleObj name="工作表" r:id="rId8" imgW="7354912" imgH="41031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0474" y="3154963"/>
                        <a:ext cx="6629564" cy="3685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線單箭頭接點 32"/>
          <p:cNvCxnSpPr/>
          <p:nvPr/>
        </p:nvCxnSpPr>
        <p:spPr>
          <a:xfrm>
            <a:off x="2232644" y="3682819"/>
            <a:ext cx="4643470" cy="1861846"/>
          </a:xfrm>
          <a:prstGeom prst="straightConnector1">
            <a:avLst/>
          </a:prstGeom>
          <a:noFill/>
          <a:ln w="76196">
            <a:solidFill>
              <a:srgbClr val="FF0000"/>
            </a:solidFill>
            <a:custDash>
              <a:ds d="100000" sp="100000"/>
            </a:custDash>
            <a:bevel/>
            <a:tailEnd type="arrow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23" name="爆炸 1 34"/>
          <p:cNvSpPr/>
          <p:nvPr/>
        </p:nvSpPr>
        <p:spPr>
          <a:xfrm rot="334940">
            <a:off x="7801698" y="4247278"/>
            <a:ext cx="3052184" cy="23980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5800"/>
              <a:gd name="f9" fmla="val 14522"/>
              <a:gd name="f10" fmla="val 14155"/>
              <a:gd name="f11" fmla="val 5325"/>
              <a:gd name="f12" fmla="val 18380"/>
              <a:gd name="f13" fmla="val 4457"/>
              <a:gd name="f14" fmla="val 16702"/>
              <a:gd name="f15" fmla="val 7315"/>
              <a:gd name="f16" fmla="val 21097"/>
              <a:gd name="f17" fmla="val 8137"/>
              <a:gd name="f18" fmla="val 17607"/>
              <a:gd name="f19" fmla="val 10475"/>
              <a:gd name="f20" fmla="val 13290"/>
              <a:gd name="f21" fmla="val 16837"/>
              <a:gd name="f22" fmla="val 12942"/>
              <a:gd name="f23" fmla="val 18145"/>
              <a:gd name="f24" fmla="val 18095"/>
              <a:gd name="f25" fmla="val 14020"/>
              <a:gd name="f26" fmla="val 14457"/>
              <a:gd name="f27" fmla="val 13247"/>
              <a:gd name="f28" fmla="val 19737"/>
              <a:gd name="f29" fmla="val 10532"/>
              <a:gd name="f30" fmla="val 14935"/>
              <a:gd name="f31" fmla="val 8485"/>
              <a:gd name="f32" fmla="val 7715"/>
              <a:gd name="f33" fmla="val 15627"/>
              <a:gd name="f34" fmla="val 4762"/>
              <a:gd name="f35" fmla="val 17617"/>
              <a:gd name="f36" fmla="val 5667"/>
              <a:gd name="f37" fmla="val 13937"/>
              <a:gd name="f38" fmla="val 135"/>
              <a:gd name="f39" fmla="val 14587"/>
              <a:gd name="f40" fmla="val 3722"/>
              <a:gd name="f41" fmla="val 11775"/>
              <a:gd name="f42" fmla="val 8615"/>
              <a:gd name="f43" fmla="val 4627"/>
              <a:gd name="f44" fmla="val 7617"/>
              <a:gd name="f45" fmla="val 370"/>
              <a:gd name="f46" fmla="val 2295"/>
              <a:gd name="f47" fmla="val 7312"/>
              <a:gd name="f48" fmla="val 6320"/>
              <a:gd name="f49" fmla="val 8352"/>
              <a:gd name="f50" fmla="+- 0 0 -360"/>
              <a:gd name="f51" fmla="+- 0 0 -270"/>
              <a:gd name="f52" fmla="+- 0 0 -180"/>
              <a:gd name="f53" fmla="+- 0 0 -90"/>
              <a:gd name="f54" fmla="*/ f3 1 21600"/>
              <a:gd name="f55" fmla="*/ f4 1 21600"/>
              <a:gd name="f56" fmla="val f5"/>
              <a:gd name="f57" fmla="val f6"/>
              <a:gd name="f58" fmla="*/ f50 f0 1"/>
              <a:gd name="f59" fmla="*/ f51 f0 1"/>
              <a:gd name="f60" fmla="*/ f52 f0 1"/>
              <a:gd name="f61" fmla="*/ f53 f0 1"/>
              <a:gd name="f62" fmla="+- f57 0 f56"/>
              <a:gd name="f63" fmla="*/ f58 1 f2"/>
              <a:gd name="f64" fmla="*/ f59 1 f2"/>
              <a:gd name="f65" fmla="*/ f60 1 f2"/>
              <a:gd name="f66" fmla="*/ f61 1 f2"/>
              <a:gd name="f67" fmla="*/ f62 1 21600"/>
              <a:gd name="f68" fmla="*/ f62 4627 1"/>
              <a:gd name="f69" fmla="*/ f62 8485 1"/>
              <a:gd name="f70" fmla="*/ f62 16702 1"/>
              <a:gd name="f71" fmla="*/ f62 14522 1"/>
              <a:gd name="f72" fmla="*/ f62 6320 1"/>
              <a:gd name="f73" fmla="*/ f62 8615 1"/>
              <a:gd name="f74" fmla="*/ f62 13937 1"/>
              <a:gd name="f75" fmla="*/ f62 13290 1"/>
              <a:gd name="f76" fmla="+- f63 0 f1"/>
              <a:gd name="f77" fmla="+- f64 0 f1"/>
              <a:gd name="f78" fmla="+- f65 0 f1"/>
              <a:gd name="f79" fmla="+- f66 0 f1"/>
              <a:gd name="f80" fmla="*/ f68 1 21600"/>
              <a:gd name="f81" fmla="*/ f69 1 21600"/>
              <a:gd name="f82" fmla="*/ f70 1 21600"/>
              <a:gd name="f83" fmla="*/ f71 1 21600"/>
              <a:gd name="f84" fmla="*/ f72 1 21600"/>
              <a:gd name="f85" fmla="*/ f73 1 21600"/>
              <a:gd name="f86" fmla="*/ f74 1 21600"/>
              <a:gd name="f87" fmla="*/ f75 1 21600"/>
              <a:gd name="f88" fmla="*/ f56 1 f67"/>
              <a:gd name="f89" fmla="*/ f57 1 f67"/>
              <a:gd name="f90" fmla="*/ f83 1 f67"/>
              <a:gd name="f91" fmla="*/ f85 1 f67"/>
              <a:gd name="f92" fmla="*/ f81 1 f67"/>
              <a:gd name="f93" fmla="*/ f87 1 f67"/>
              <a:gd name="f94" fmla="*/ f80 1 f67"/>
              <a:gd name="f95" fmla="*/ f82 1 f67"/>
              <a:gd name="f96" fmla="*/ f84 1 f67"/>
              <a:gd name="f97" fmla="*/ f86 1 f67"/>
              <a:gd name="f98" fmla="*/ f88 f55 1"/>
              <a:gd name="f99" fmla="*/ f88 f54 1"/>
              <a:gd name="f100" fmla="*/ f89 f55 1"/>
              <a:gd name="f101" fmla="*/ f89 f54 1"/>
              <a:gd name="f102" fmla="*/ f94 f54 1"/>
              <a:gd name="f103" fmla="*/ f95 f54 1"/>
              <a:gd name="f104" fmla="*/ f97 f55 1"/>
              <a:gd name="f105" fmla="*/ f96 f55 1"/>
              <a:gd name="f106" fmla="*/ f90 f54 1"/>
              <a:gd name="f107" fmla="*/ f91 f55 1"/>
              <a:gd name="f108" fmla="*/ f92 f54 1"/>
              <a:gd name="f109" fmla="*/ f93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06" y="f98"/>
              </a:cxn>
              <a:cxn ang="f77">
                <a:pos x="f99" y="f107"/>
              </a:cxn>
              <a:cxn ang="f78">
                <a:pos x="f108" y="f100"/>
              </a:cxn>
              <a:cxn ang="f79">
                <a:pos x="f101" y="f109"/>
              </a:cxn>
            </a:cxnLst>
            <a:rect l="f102" t="f105" r="f103" b="f104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6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6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5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46"/>
                </a:lnTo>
                <a:close/>
              </a:path>
            </a:pathLst>
          </a:custGeom>
          <a:solidFill>
            <a:srgbClr val="FFFFFF"/>
          </a:solidFill>
          <a:ln w="38103">
            <a:solidFill>
              <a:srgbClr val="7030A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新細明體" pitchFamily="18"/>
              </a:rPr>
              <a:t>營業額</a:t>
            </a:r>
            <a:endParaRPr lang="en-US" sz="2000" b="1" i="0" u="none" strike="noStrike" kern="1200" cap="none" spc="0" baseline="0">
              <a:solidFill>
                <a:srgbClr val="FF0000"/>
              </a:solidFill>
              <a:uFillTx/>
              <a:latin typeface="Calibri"/>
              <a:ea typeface="新細明體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下降</a:t>
            </a:r>
            <a:r>
              <a:rPr lang="en-US" sz="3200" b="1" i="0" u="none" strike="noStrike" kern="1200" cap="none" spc="0" baseline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!!</a:t>
            </a:r>
          </a:p>
        </p:txBody>
      </p:sp>
      <p:sp>
        <p:nvSpPr>
          <p:cNvPr id="24" name="標題 1"/>
          <p:cNvSpPr txBox="1">
            <a:spLocks noGrp="1"/>
          </p:cNvSpPr>
          <p:nvPr>
            <p:ph type="title"/>
          </p:nvPr>
        </p:nvSpPr>
        <p:spPr>
          <a:xfrm>
            <a:off x="-575669" y="1953295"/>
            <a:ext cx="9074816" cy="1369057"/>
          </a:xfrm>
        </p:spPr>
        <p:txBody>
          <a:bodyPr/>
          <a:lstStyle/>
          <a:p>
            <a:pPr lvl="0"/>
            <a:r>
              <a:rPr lang="zh-TW" sz="8000" b="1">
                <a:solidFill>
                  <a:srgbClr val="FF9933"/>
                </a:solidFill>
                <a:latin typeface="微軟正黑體" pitchFamily="34"/>
                <a:ea typeface="微軟正黑體" pitchFamily="34"/>
              </a:rPr>
              <a:t>經濟成長率</a:t>
            </a:r>
          </a:p>
        </p:txBody>
      </p:sp>
      <p:sp>
        <p:nvSpPr>
          <p:cNvPr id="25" name="矩形 36"/>
          <p:cNvSpPr/>
          <p:nvPr/>
        </p:nvSpPr>
        <p:spPr>
          <a:xfrm>
            <a:off x="0" y="1700143"/>
            <a:ext cx="4968950" cy="394856"/>
          </a:xfrm>
          <a:prstGeom prst="rect">
            <a:avLst/>
          </a:prstGeom>
          <a:gradFill>
            <a:gsLst>
              <a:gs pos="0">
                <a:srgbClr val="FF0066">
                  <a:alpha val="39000"/>
                </a:srgbClr>
              </a:gs>
              <a:gs pos="100000">
                <a:srgbClr val="FF9999">
                  <a:alpha val="6000"/>
                </a:srgbClr>
              </a:gs>
            </a:gsLst>
            <a:lin ang="36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6" name="頁尾版面配置區 2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6886602"/>
            <a:ext cx="11522070" cy="314297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6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生活工場一週店長企劃書</a:t>
            </a:r>
          </a:p>
        </p:txBody>
      </p:sp>
      <p:sp>
        <p:nvSpPr>
          <p:cNvPr id="3" name="日期版面配置區 16"/>
          <p:cNvSpPr txBox="1"/>
          <p:nvPr/>
        </p:nvSpPr>
        <p:spPr>
          <a:xfrm>
            <a:off x="572222" y="6860404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4" name="文字方塊 5"/>
          <p:cNvSpPr txBox="1"/>
          <p:nvPr/>
        </p:nvSpPr>
        <p:spPr>
          <a:xfrm>
            <a:off x="10404509" y="6893122"/>
            <a:ext cx="111757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rPr>
              <a:t>8</a:t>
            </a:r>
          </a:p>
        </p:txBody>
      </p:sp>
      <p:sp>
        <p:nvSpPr>
          <p:cNvPr id="5" name="矩形 11"/>
          <p:cNvSpPr/>
          <p:nvPr/>
        </p:nvSpPr>
        <p:spPr>
          <a:xfrm>
            <a:off x="0" y="0"/>
            <a:ext cx="2309948" cy="1725198"/>
          </a:xfrm>
          <a:prstGeom prst="rect">
            <a:avLst/>
          </a:prstGeom>
          <a:solidFill>
            <a:srgbClr val="FF006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2317446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613175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6908904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9212122" y="0"/>
            <a:ext cx="2309948" cy="1725198"/>
          </a:xfrm>
          <a:prstGeom prst="rect">
            <a:avLst/>
          </a:prstGeom>
          <a:solidFill>
            <a:srgbClr val="BFBF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260311" y="957239"/>
            <a:ext cx="1857384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企劃緣起</a:t>
            </a:r>
            <a:endParaRPr lang="en-US" sz="32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2546329" y="957239"/>
            <a:ext cx="192882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策略規劃</a:t>
            </a:r>
            <a:endParaRPr lang="en-US" sz="3200" b="0" i="0" u="none" strike="noStrike" kern="1200" cap="none" spc="0" baseline="0">
              <a:solidFill>
                <a:srgbClr val="7F7F7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文字方塊 18"/>
          <p:cNvSpPr txBox="1"/>
          <p:nvPr/>
        </p:nvSpPr>
        <p:spPr>
          <a:xfrm>
            <a:off x="4760905" y="957239"/>
            <a:ext cx="200026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企劃流程</a:t>
            </a:r>
          </a:p>
        </p:txBody>
      </p:sp>
      <p:sp>
        <p:nvSpPr>
          <p:cNvPr id="13" name="文字方塊 19"/>
          <p:cNvSpPr txBox="1"/>
          <p:nvPr/>
        </p:nvSpPr>
        <p:spPr>
          <a:xfrm>
            <a:off x="7189799" y="957239"/>
            <a:ext cx="178595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預期效益</a:t>
            </a:r>
          </a:p>
        </p:txBody>
      </p:sp>
      <p:sp>
        <p:nvSpPr>
          <p:cNvPr id="14" name="文字方塊 20"/>
          <p:cNvSpPr txBox="1"/>
          <p:nvPr/>
        </p:nvSpPr>
        <p:spPr>
          <a:xfrm>
            <a:off x="9286939" y="957239"/>
            <a:ext cx="211769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新細明體" pitchFamily="18"/>
              </a:rPr>
              <a:t>結論與建議</a:t>
            </a:r>
          </a:p>
        </p:txBody>
      </p:sp>
      <p:pic>
        <p:nvPicPr>
          <p:cNvPr id="15" name="圖片 21" descr="21b1OOOPIC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1" y="0"/>
            <a:ext cx="1242998" cy="11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22" descr="17b1OOOPIC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70" y="-12801"/>
            <a:ext cx="1246692" cy="118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 descr="4608657_214707315000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30" y="0"/>
            <a:ext cx="1223138" cy="110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4" descr="8879-12030920021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7" y="-43141"/>
            <a:ext cx="1357326" cy="11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5" descr="68b1OOOPIC8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721" y="-22795"/>
            <a:ext cx="1290730" cy="11229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26"/>
          <p:cNvSpPr/>
          <p:nvPr/>
        </p:nvSpPr>
        <p:spPr>
          <a:xfrm>
            <a:off x="-20080" y="1700143"/>
            <a:ext cx="4673077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商圈環境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客層分析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企劃動機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/</a:t>
            </a:r>
            <a:r>
              <a:rPr lang="zh-TW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企劃目的</a:t>
            </a:r>
          </a:p>
        </p:txBody>
      </p:sp>
      <p:sp>
        <p:nvSpPr>
          <p:cNvPr id="21" name="矩形 27"/>
          <p:cNvSpPr/>
          <p:nvPr/>
        </p:nvSpPr>
        <p:spPr>
          <a:xfrm>
            <a:off x="0" y="1700143"/>
            <a:ext cx="4968950" cy="394856"/>
          </a:xfrm>
          <a:prstGeom prst="rect">
            <a:avLst/>
          </a:prstGeom>
          <a:gradFill>
            <a:gsLst>
              <a:gs pos="0">
                <a:srgbClr val="FF0066">
                  <a:alpha val="39000"/>
                </a:srgbClr>
              </a:gs>
              <a:gs pos="100000">
                <a:srgbClr val="FF9999">
                  <a:alpha val="6000"/>
                </a:srgbClr>
              </a:gs>
            </a:gsLst>
            <a:lin ang="36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pic>
        <p:nvPicPr>
          <p:cNvPr id="22" name="圖片 28" descr="illust384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7889" y="2510156"/>
            <a:ext cx="2961339" cy="39706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橢圓 30"/>
          <p:cNvSpPr/>
          <p:nvPr/>
        </p:nvSpPr>
        <p:spPr>
          <a:xfrm>
            <a:off x="7546991" y="2886065"/>
            <a:ext cx="3071835" cy="23574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 w="25402">
            <a:solidFill>
              <a:srgbClr val="00CC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4" name="橢圓 31"/>
          <p:cNvSpPr/>
          <p:nvPr/>
        </p:nvSpPr>
        <p:spPr>
          <a:xfrm>
            <a:off x="974695" y="2886065"/>
            <a:ext cx="3071835" cy="23574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 w="25402">
            <a:solidFill>
              <a:srgbClr val="92D05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5" name="矩形 7"/>
          <p:cNvSpPr/>
          <p:nvPr/>
        </p:nvSpPr>
        <p:spPr>
          <a:xfrm>
            <a:off x="4046521" y="4968602"/>
            <a:ext cx="3442706" cy="1584179"/>
          </a:xfrm>
          <a:prstGeom prst="rect">
            <a:avLst/>
          </a:prstGeom>
          <a:solidFill>
            <a:srgbClr val="00B0F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6" name="文字方塊 8"/>
          <p:cNvSpPr txBox="1"/>
          <p:nvPr/>
        </p:nvSpPr>
        <p:spPr>
          <a:xfrm>
            <a:off x="4475155" y="5085325"/>
            <a:ext cx="2433748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8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新細明體" pitchFamily="18"/>
              </a:rPr>
              <a:t>店長</a:t>
            </a:r>
          </a:p>
        </p:txBody>
      </p:sp>
      <p:sp>
        <p:nvSpPr>
          <p:cNvPr id="27" name="頁尾版面配置區 1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6"/>
          <p:cNvSpPr/>
          <p:nvPr/>
        </p:nvSpPr>
        <p:spPr>
          <a:xfrm>
            <a:off x="2929682" y="1483275"/>
            <a:ext cx="5573423" cy="19355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2C2C2">
              <a:alpha val="40000"/>
            </a:srgbClr>
          </a:solidFill>
          <a:ln>
            <a:noFill/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" name="向下箭號 7"/>
          <p:cNvSpPr/>
          <p:nvPr/>
        </p:nvSpPr>
        <p:spPr>
          <a:xfrm>
            <a:off x="5184977" y="6222857"/>
            <a:ext cx="1080116" cy="691277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DEE7D1"/>
          </a:solidFill>
          <a:ln w="25402">
            <a:solidFill>
              <a:srgbClr val="FFFFFF"/>
            </a:solidFill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" name="手繪多邊形 8"/>
          <p:cNvSpPr/>
          <p:nvPr/>
        </p:nvSpPr>
        <p:spPr>
          <a:xfrm>
            <a:off x="5256967" y="6099029"/>
            <a:ext cx="5184574" cy="12961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84576"/>
              <a:gd name="f7" fmla="val 1296144"/>
              <a:gd name="f8" fmla="+- 0 0 -90"/>
              <a:gd name="f9" fmla="*/ f3 1 5184576"/>
              <a:gd name="f10" fmla="*/ f4 1 1296144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5184576"/>
              <a:gd name="f19" fmla="*/ f15 1 1296144"/>
              <a:gd name="f20" fmla="*/ 0 f16 1"/>
              <a:gd name="f21" fmla="*/ 0 f15 1"/>
              <a:gd name="f22" fmla="*/ 5184576 f16 1"/>
              <a:gd name="f23" fmla="*/ 1296144 f15 1"/>
              <a:gd name="f24" fmla="+- f17 0 f1"/>
              <a:gd name="f25" fmla="*/ f20 1 5184576"/>
              <a:gd name="f26" fmla="*/ f21 1 1296144"/>
              <a:gd name="f27" fmla="*/ f22 1 5184576"/>
              <a:gd name="f28" fmla="*/ f23 1 1296144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5184576" h="1296144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320040" tIns="320040" rIns="320040" bIns="320040" anchor="ctr" anchorCtr="1" compatLnSpc="1"/>
          <a:lstStyle/>
          <a:p>
            <a:pPr marL="0" marR="0" lvl="0" indent="0" algn="ctr" defTabSz="2000250" rtl="0" fontAlgn="auto" hangingPunct="1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5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手繪多邊形 9"/>
          <p:cNvSpPr/>
          <p:nvPr/>
        </p:nvSpPr>
        <p:spPr>
          <a:xfrm>
            <a:off x="4955983" y="3568409"/>
            <a:ext cx="1944215" cy="19442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44216"/>
              <a:gd name="f7" fmla="val 972108"/>
              <a:gd name="f8" fmla="val 435228"/>
              <a:gd name="f9" fmla="val 1508988"/>
              <a:gd name="f10" fmla="+- 0 0 -90"/>
              <a:gd name="f11" fmla="*/ f3 1 1944216"/>
              <a:gd name="f12" fmla="*/ f4 1 1944216"/>
              <a:gd name="f13" fmla="val f5"/>
              <a:gd name="f14" fmla="val f6"/>
              <a:gd name="f15" fmla="*/ f10 f0 1"/>
              <a:gd name="f16" fmla="+- f14 0 f13"/>
              <a:gd name="f17" fmla="*/ f15 1 f2"/>
              <a:gd name="f18" fmla="*/ f16 1 1944216"/>
              <a:gd name="f19" fmla="*/ 0 f16 1"/>
              <a:gd name="f20" fmla="*/ 972108 f16 1"/>
              <a:gd name="f21" fmla="*/ 1944216 f16 1"/>
              <a:gd name="f22" fmla="+- f17 0 f1"/>
              <a:gd name="f23" fmla="*/ f19 1 1944216"/>
              <a:gd name="f24" fmla="*/ f20 1 1944216"/>
              <a:gd name="f25" fmla="*/ f21 1 1944216"/>
              <a:gd name="f26" fmla="*/ f13 1 f18"/>
              <a:gd name="f27" fmla="*/ f14 1 f18"/>
              <a:gd name="f28" fmla="*/ f23 1 f18"/>
              <a:gd name="f29" fmla="*/ f24 1 f18"/>
              <a:gd name="f30" fmla="*/ f25 1 f18"/>
              <a:gd name="f31" fmla="*/ f26 f11 1"/>
              <a:gd name="f32" fmla="*/ f27 f11 1"/>
              <a:gd name="f33" fmla="*/ f27 f12 1"/>
              <a:gd name="f34" fmla="*/ f26 f12 1"/>
              <a:gd name="f35" fmla="*/ f28 f11 1"/>
              <a:gd name="f36" fmla="*/ f29 f12 1"/>
              <a:gd name="f37" fmla="*/ f29 f11 1"/>
              <a:gd name="f38" fmla="*/ f28 f12 1"/>
              <a:gd name="f39" fmla="*/ f30 f11 1"/>
              <a:gd name="f40" fmla="*/ f30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35" y="f36"/>
              </a:cxn>
              <a:cxn ang="f22">
                <a:pos x="f37" y="f38"/>
              </a:cxn>
              <a:cxn ang="f22">
                <a:pos x="f39" y="f36"/>
              </a:cxn>
              <a:cxn ang="f22">
                <a:pos x="f37" y="f40"/>
              </a:cxn>
              <a:cxn ang="f22">
                <a:pos x="f35" y="f36"/>
              </a:cxn>
            </a:cxnLst>
            <a:rect l="f31" t="f34" r="f32" b="f33"/>
            <a:pathLst>
              <a:path w="1944216" h="1944216">
                <a:moveTo>
                  <a:pt x="f5" y="f7"/>
                </a:moveTo>
                <a:cubicBezTo>
                  <a:pt x="f5" y="f8"/>
                  <a:pt x="f8" y="f5"/>
                  <a:pt x="f7" y="f5"/>
                </a:cubicBezTo>
                <a:cubicBezTo>
                  <a:pt x="f9" y="f5"/>
                  <a:pt x="f6" y="f8"/>
                  <a:pt x="f6" y="f7"/>
                </a:cubicBezTo>
                <a:cubicBezTo>
                  <a:pt x="f6" y="f9"/>
                  <a:pt x="f9" y="f6"/>
                  <a:pt x="f7" y="f6"/>
                </a:cubicBezTo>
                <a:cubicBezTo>
                  <a:pt x="f8" y="f6"/>
                  <a:pt x="f5" y="f9"/>
                  <a:pt x="f5" y="f7"/>
                </a:cubicBezTo>
                <a:close/>
              </a:path>
            </a:pathLst>
          </a:custGeom>
          <a:solidFill>
            <a:srgbClr val="9BBB59"/>
          </a:solidFill>
          <a:ln w="25402">
            <a:solidFill>
              <a:srgbClr val="FFFFFF"/>
            </a:solidFill>
            <a:prstDash val="solid"/>
          </a:ln>
        </p:spPr>
        <p:txBody>
          <a:bodyPr vert="horz" wrap="square" lIns="338062" tIns="338062" rIns="338062" bIns="338062" anchor="ctr" anchorCtr="1" compatLnSpc="1"/>
          <a:lstStyle/>
          <a:p>
            <a:pPr marL="0" marR="0" lvl="0" indent="0" algn="ctr" defTabSz="1866903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200" b="1" i="0" u="none" strike="noStrike" kern="1200" cap="none" spc="0" baseline="0">
              <a:solidFill>
                <a:srgbClr val="C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6" name="手繪多邊形 10"/>
          <p:cNvSpPr/>
          <p:nvPr/>
        </p:nvSpPr>
        <p:spPr>
          <a:xfrm>
            <a:off x="3564797" y="2109813"/>
            <a:ext cx="1944215" cy="19442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44216"/>
              <a:gd name="f7" fmla="val 972108"/>
              <a:gd name="f8" fmla="val 435228"/>
              <a:gd name="f9" fmla="val 1508988"/>
              <a:gd name="f10" fmla="+- 0 0 -90"/>
              <a:gd name="f11" fmla="*/ f3 1 1944216"/>
              <a:gd name="f12" fmla="*/ f4 1 1944216"/>
              <a:gd name="f13" fmla="val f5"/>
              <a:gd name="f14" fmla="val f6"/>
              <a:gd name="f15" fmla="*/ f10 f0 1"/>
              <a:gd name="f16" fmla="+- f14 0 f13"/>
              <a:gd name="f17" fmla="*/ f15 1 f2"/>
              <a:gd name="f18" fmla="*/ f16 1 1944216"/>
              <a:gd name="f19" fmla="*/ 0 f16 1"/>
              <a:gd name="f20" fmla="*/ 972108 f16 1"/>
              <a:gd name="f21" fmla="*/ 1944216 f16 1"/>
              <a:gd name="f22" fmla="+- f17 0 f1"/>
              <a:gd name="f23" fmla="*/ f19 1 1944216"/>
              <a:gd name="f24" fmla="*/ f20 1 1944216"/>
              <a:gd name="f25" fmla="*/ f21 1 1944216"/>
              <a:gd name="f26" fmla="*/ f13 1 f18"/>
              <a:gd name="f27" fmla="*/ f14 1 f18"/>
              <a:gd name="f28" fmla="*/ f23 1 f18"/>
              <a:gd name="f29" fmla="*/ f24 1 f18"/>
              <a:gd name="f30" fmla="*/ f25 1 f18"/>
              <a:gd name="f31" fmla="*/ f26 f11 1"/>
              <a:gd name="f32" fmla="*/ f27 f11 1"/>
              <a:gd name="f33" fmla="*/ f27 f12 1"/>
              <a:gd name="f34" fmla="*/ f26 f12 1"/>
              <a:gd name="f35" fmla="*/ f28 f11 1"/>
              <a:gd name="f36" fmla="*/ f29 f12 1"/>
              <a:gd name="f37" fmla="*/ f29 f11 1"/>
              <a:gd name="f38" fmla="*/ f28 f12 1"/>
              <a:gd name="f39" fmla="*/ f30 f11 1"/>
              <a:gd name="f40" fmla="*/ f30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35" y="f36"/>
              </a:cxn>
              <a:cxn ang="f22">
                <a:pos x="f37" y="f38"/>
              </a:cxn>
              <a:cxn ang="f22">
                <a:pos x="f39" y="f36"/>
              </a:cxn>
              <a:cxn ang="f22">
                <a:pos x="f37" y="f40"/>
              </a:cxn>
              <a:cxn ang="f22">
                <a:pos x="f35" y="f36"/>
              </a:cxn>
            </a:cxnLst>
            <a:rect l="f31" t="f34" r="f32" b="f33"/>
            <a:pathLst>
              <a:path w="1944216" h="1944216">
                <a:moveTo>
                  <a:pt x="f5" y="f7"/>
                </a:moveTo>
                <a:cubicBezTo>
                  <a:pt x="f5" y="f8"/>
                  <a:pt x="f8" y="f5"/>
                  <a:pt x="f7" y="f5"/>
                </a:cubicBezTo>
                <a:cubicBezTo>
                  <a:pt x="f9" y="f5"/>
                  <a:pt x="f6" y="f8"/>
                  <a:pt x="f6" y="f7"/>
                </a:cubicBezTo>
                <a:cubicBezTo>
                  <a:pt x="f6" y="f9"/>
                  <a:pt x="f9" y="f6"/>
                  <a:pt x="f7" y="f6"/>
                </a:cubicBezTo>
                <a:cubicBezTo>
                  <a:pt x="f8" y="f6"/>
                  <a:pt x="f5" y="f9"/>
                  <a:pt x="f5" y="f7"/>
                </a:cubicBezTo>
                <a:close/>
              </a:path>
            </a:pathLst>
          </a:custGeom>
          <a:solidFill>
            <a:srgbClr val="5EAFA6"/>
          </a:solidFill>
          <a:ln w="25402">
            <a:solidFill>
              <a:srgbClr val="FFFFFF"/>
            </a:solidFill>
            <a:prstDash val="solid"/>
          </a:ln>
        </p:spPr>
        <p:txBody>
          <a:bodyPr vert="horz" wrap="square" lIns="338062" tIns="338062" rIns="338062" bIns="338062" anchor="ctr" anchorCtr="1" compatLnSpc="1"/>
          <a:lstStyle/>
          <a:p>
            <a:pPr marL="0" marR="0" lvl="0" indent="0" algn="ctr" defTabSz="1866903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200" b="1" i="0" u="none" strike="noStrike" kern="1200" cap="none" spc="0" baseline="0">
              <a:solidFill>
                <a:srgbClr val="254061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7" name="手繪多邊形 11"/>
          <p:cNvSpPr/>
          <p:nvPr/>
        </p:nvSpPr>
        <p:spPr>
          <a:xfrm>
            <a:off x="5552209" y="1639738"/>
            <a:ext cx="1944215" cy="19442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44216"/>
              <a:gd name="f7" fmla="val 972108"/>
              <a:gd name="f8" fmla="val 435228"/>
              <a:gd name="f9" fmla="val 1508988"/>
              <a:gd name="f10" fmla="+- 0 0 -90"/>
              <a:gd name="f11" fmla="*/ f3 1 1944216"/>
              <a:gd name="f12" fmla="*/ f4 1 1944216"/>
              <a:gd name="f13" fmla="val f5"/>
              <a:gd name="f14" fmla="val f6"/>
              <a:gd name="f15" fmla="*/ f10 f0 1"/>
              <a:gd name="f16" fmla="+- f14 0 f13"/>
              <a:gd name="f17" fmla="*/ f15 1 f2"/>
              <a:gd name="f18" fmla="*/ f16 1 1944216"/>
              <a:gd name="f19" fmla="*/ 0 f16 1"/>
              <a:gd name="f20" fmla="*/ 972108 f16 1"/>
              <a:gd name="f21" fmla="*/ 1944216 f16 1"/>
              <a:gd name="f22" fmla="+- f17 0 f1"/>
              <a:gd name="f23" fmla="*/ f19 1 1944216"/>
              <a:gd name="f24" fmla="*/ f20 1 1944216"/>
              <a:gd name="f25" fmla="*/ f21 1 1944216"/>
              <a:gd name="f26" fmla="*/ f13 1 f18"/>
              <a:gd name="f27" fmla="*/ f14 1 f18"/>
              <a:gd name="f28" fmla="*/ f23 1 f18"/>
              <a:gd name="f29" fmla="*/ f24 1 f18"/>
              <a:gd name="f30" fmla="*/ f25 1 f18"/>
              <a:gd name="f31" fmla="*/ f26 f11 1"/>
              <a:gd name="f32" fmla="*/ f27 f11 1"/>
              <a:gd name="f33" fmla="*/ f27 f12 1"/>
              <a:gd name="f34" fmla="*/ f26 f12 1"/>
              <a:gd name="f35" fmla="*/ f28 f11 1"/>
              <a:gd name="f36" fmla="*/ f29 f12 1"/>
              <a:gd name="f37" fmla="*/ f29 f11 1"/>
              <a:gd name="f38" fmla="*/ f28 f12 1"/>
              <a:gd name="f39" fmla="*/ f30 f11 1"/>
              <a:gd name="f40" fmla="*/ f30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35" y="f36"/>
              </a:cxn>
              <a:cxn ang="f22">
                <a:pos x="f37" y="f38"/>
              </a:cxn>
              <a:cxn ang="f22">
                <a:pos x="f39" y="f36"/>
              </a:cxn>
              <a:cxn ang="f22">
                <a:pos x="f37" y="f40"/>
              </a:cxn>
              <a:cxn ang="f22">
                <a:pos x="f35" y="f36"/>
              </a:cxn>
            </a:cxnLst>
            <a:rect l="f31" t="f34" r="f32" b="f33"/>
            <a:pathLst>
              <a:path w="1944216" h="1944216">
                <a:moveTo>
                  <a:pt x="f5" y="f7"/>
                </a:moveTo>
                <a:cubicBezTo>
                  <a:pt x="f5" y="f8"/>
                  <a:pt x="f8" y="f5"/>
                  <a:pt x="f7" y="f5"/>
                </a:cubicBezTo>
                <a:cubicBezTo>
                  <a:pt x="f9" y="f5"/>
                  <a:pt x="f6" y="f8"/>
                  <a:pt x="f6" y="f7"/>
                </a:cubicBezTo>
                <a:cubicBezTo>
                  <a:pt x="f6" y="f9"/>
                  <a:pt x="f9" y="f6"/>
                  <a:pt x="f7" y="f6"/>
                </a:cubicBezTo>
                <a:cubicBezTo>
                  <a:pt x="f8" y="f6"/>
                  <a:pt x="f5" y="f9"/>
                  <a:pt x="f5" y="f7"/>
                </a:cubicBezTo>
                <a:close/>
              </a:path>
            </a:pathLst>
          </a:custGeom>
          <a:solidFill>
            <a:srgbClr val="8064A2"/>
          </a:solidFill>
          <a:ln w="25402">
            <a:solidFill>
              <a:srgbClr val="FFFFFF"/>
            </a:solidFill>
            <a:prstDash val="solid"/>
          </a:ln>
        </p:spPr>
        <p:txBody>
          <a:bodyPr vert="horz" wrap="square" lIns="338062" tIns="338062" rIns="338062" bIns="338062" anchor="ctr" anchorCtr="1" compatLnSpc="1"/>
          <a:lstStyle/>
          <a:p>
            <a:pPr marL="0" marR="0" lvl="0" indent="0" algn="ctr" defTabSz="1866903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200" b="1" i="0" u="none" strike="noStrike" kern="1200" cap="none" spc="0" baseline="0">
              <a:solidFill>
                <a:srgbClr val="FFC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  <a:ea typeface="新細明體" pitchFamily="18"/>
            </a:endParaRPr>
          </a:p>
        </p:txBody>
      </p:sp>
      <p:sp>
        <p:nvSpPr>
          <p:cNvPr id="8" name="圖案 12"/>
          <p:cNvSpPr/>
          <p:nvPr/>
        </p:nvSpPr>
        <p:spPr>
          <a:xfrm>
            <a:off x="2016617" y="1124693"/>
            <a:ext cx="7416817" cy="5443807"/>
          </a:xfrm>
          <a:custGeom>
            <a:avLst/>
            <a:gdLst>
              <a:gd name="f0" fmla="val 10800000"/>
              <a:gd name="f1" fmla="val 5400000"/>
              <a:gd name="f2" fmla="val w"/>
              <a:gd name="f3" fmla="val h"/>
              <a:gd name="f4" fmla="val ss"/>
              <a:gd name="f5" fmla="val 0"/>
              <a:gd name="f6" fmla="*/ 5419351 1 1725033"/>
              <a:gd name="f7" fmla="*/ 0 0 1"/>
              <a:gd name="f8" fmla="+- 0 0 21600000"/>
              <a:gd name="f9" fmla="abs f2"/>
              <a:gd name="f10" fmla="abs f3"/>
              <a:gd name="f11" fmla="abs f4"/>
              <a:gd name="f12" fmla="val f5"/>
              <a:gd name="f13" fmla="+- 480000 f1 0"/>
              <a:gd name="f14" fmla="?: f9 f2 1"/>
              <a:gd name="f15" fmla="?: f10 f3 1"/>
              <a:gd name="f16" fmla="?: f11 f4 1"/>
              <a:gd name="f17" fmla="*/ f13 f6 1"/>
              <a:gd name="f18" fmla="*/ f14 1 21600"/>
              <a:gd name="f19" fmla="*/ f15 1 21600"/>
              <a:gd name="f20" fmla="*/ 21600 f14 1"/>
              <a:gd name="f21" fmla="*/ 21600 f15 1"/>
              <a:gd name="f22" fmla="*/ f17 1 f0"/>
              <a:gd name="f23" fmla="min f19 f18"/>
              <a:gd name="f24" fmla="*/ f20 1 f16"/>
              <a:gd name="f25" fmla="*/ f21 1 f16"/>
              <a:gd name="f26" fmla="+- 0 0 f22"/>
              <a:gd name="f27" fmla="val f24"/>
              <a:gd name="f28" fmla="val f25"/>
              <a:gd name="f29" fmla="+- 0 0 f26"/>
              <a:gd name="f30" fmla="*/ f12 f23 1"/>
              <a:gd name="f31" fmla="+- f28 0 f12"/>
              <a:gd name="f32" fmla="+- f27 0 f12"/>
              <a:gd name="f33" fmla="*/ f29 f0 1"/>
              <a:gd name="f34" fmla="*/ f27 f23 1"/>
              <a:gd name="f35" fmla="*/ f28 f23 1"/>
              <a:gd name="f36" fmla="*/ f31 1 4"/>
              <a:gd name="f37" fmla="*/ f32 1 2"/>
              <a:gd name="f38" fmla="min f32 f31"/>
              <a:gd name="f39" fmla="*/ f33 1 f6"/>
              <a:gd name="f40" fmla="+- f12 f37 0"/>
              <a:gd name="f41" fmla="*/ f38 1 20"/>
              <a:gd name="f42" fmla="+- f39 0 f1"/>
              <a:gd name="f43" fmla="*/ f37 1 4"/>
              <a:gd name="f44" fmla="*/ f36 1 4"/>
              <a:gd name="f45" fmla="*/ f37 f36 1"/>
              <a:gd name="f46" fmla="*/ f37 f23 1"/>
              <a:gd name="f47" fmla="*/ f36 f23 1"/>
              <a:gd name="f48" fmla="+- f37 0 f41"/>
              <a:gd name="f49" fmla="+- f36 0 f41"/>
              <a:gd name="f50" fmla="cos 1 f42"/>
              <a:gd name="f51" fmla="sin 1 f42"/>
              <a:gd name="f52" fmla="*/ f43 f44 1"/>
              <a:gd name="f53" fmla="+- f28 0 f44"/>
              <a:gd name="f54" fmla="*/ f43 f23 1"/>
              <a:gd name="f55" fmla="*/ f44 f23 1"/>
              <a:gd name="f56" fmla="+- 0 0 f50"/>
              <a:gd name="f57" fmla="+- 0 0 f51"/>
              <a:gd name="f58" fmla="+- f37 0 f48"/>
              <a:gd name="f59" fmla="*/ f48 f23 1"/>
              <a:gd name="f60" fmla="*/ f49 f23 1"/>
              <a:gd name="f61" fmla="+- 0 0 f56"/>
              <a:gd name="f62" fmla="+- 0 0 f57"/>
              <a:gd name="f63" fmla="*/ f58 f23 1"/>
              <a:gd name="f64" fmla="*/ f61 f37 1"/>
              <a:gd name="f65" fmla="*/ f62 f36 1"/>
              <a:gd name="f66" fmla="+- 0 0 f64"/>
              <a:gd name="f67" fmla="+- 0 0 f65"/>
              <a:gd name="f68" fmla="+- 0 0 f66"/>
              <a:gd name="f69" fmla="+- 0 0 f67"/>
              <a:gd name="f70" fmla="at2 f68 f69"/>
              <a:gd name="f71" fmla="+- f70 f1 0"/>
              <a:gd name="f72" fmla="*/ f71 f6 1"/>
              <a:gd name="f73" fmla="*/ f72 1 f0"/>
              <a:gd name="f74" fmla="+- 0 0 f73"/>
              <a:gd name="f75" fmla="val f74"/>
              <a:gd name="f76" fmla="+- 0 0 f75"/>
              <a:gd name="f77" fmla="*/ f76 f0 1"/>
              <a:gd name="f78" fmla="*/ f77 1 f6"/>
              <a:gd name="f79" fmla="+- f78 0 f1"/>
              <a:gd name="f80" fmla="*/ f79 2 1"/>
              <a:gd name="f81" fmla="+- f0 0 f79"/>
              <a:gd name="f82" fmla="+- f79 f1 0"/>
              <a:gd name="f83" fmla="+- f0 f80 0"/>
              <a:gd name="f84" fmla="+- f0 0 f80"/>
              <a:gd name="f85" fmla="+- f81 f1 0"/>
              <a:gd name="f86" fmla="*/ f82 f6 1"/>
              <a:gd name="f87" fmla="*/ f85 f6 1"/>
              <a:gd name="f88" fmla="*/ f86 1 f0"/>
              <a:gd name="f89" fmla="*/ f87 1 f0"/>
              <a:gd name="f90" fmla="+- 0 0 f88"/>
              <a:gd name="f91" fmla="+- 0 0 f89"/>
              <a:gd name="f92" fmla="+- 0 0 f90"/>
              <a:gd name="f93" fmla="+- 0 0 f91"/>
              <a:gd name="f94" fmla="*/ f92 f0 1"/>
              <a:gd name="f95" fmla="*/ f93 f0 1"/>
              <a:gd name="f96" fmla="*/ f94 1 f6"/>
              <a:gd name="f97" fmla="*/ f95 1 f6"/>
              <a:gd name="f98" fmla="+- f96 0 f1"/>
              <a:gd name="f99" fmla="+- f97 0 f1"/>
              <a:gd name="f100" fmla="cos 1 f98"/>
              <a:gd name="f101" fmla="sin 1 f98"/>
              <a:gd name="f102" fmla="cos 1 f99"/>
              <a:gd name="f103" fmla="sin 1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+- 0 0 f105"/>
              <a:gd name="f110" fmla="+- 0 0 f106"/>
              <a:gd name="f111" fmla="+- 0 0 f107"/>
              <a:gd name="f112" fmla="*/ f108 f44 1"/>
              <a:gd name="f113" fmla="*/ f109 f43 1"/>
              <a:gd name="f114" fmla="*/ f110 f36 1"/>
              <a:gd name="f115" fmla="*/ f111 f37 1"/>
              <a:gd name="f116" fmla="*/ f112 f112 1"/>
              <a:gd name="f117" fmla="*/ f113 f113 1"/>
              <a:gd name="f118" fmla="*/ f114 f114 1"/>
              <a:gd name="f119" fmla="*/ f115 f115 1"/>
              <a:gd name="f120" fmla="+- f116 f117 0"/>
              <a:gd name="f121" fmla="+- f118 f119 0"/>
              <a:gd name="f122" fmla="+- f120 f7 0"/>
              <a:gd name="f123" fmla="+- f121 f7 0"/>
              <a:gd name="f124" fmla="sqrt f122"/>
              <a:gd name="f125" fmla="sqrt f123"/>
              <a:gd name="f126" fmla="*/ f52 1 f124"/>
              <a:gd name="f127" fmla="*/ f45 1 f125"/>
              <a:gd name="f128" fmla="*/ f108 f126 1"/>
              <a:gd name="f129" fmla="*/ f109 f126 1"/>
              <a:gd name="f130" fmla="*/ f110 f127 1"/>
              <a:gd name="f131" fmla="*/ f111 f127 1"/>
              <a:gd name="f132" fmla="+- f40 f128 0"/>
              <a:gd name="f133" fmla="+- f53 f129 0"/>
              <a:gd name="f134" fmla="+- f40 f130 0"/>
              <a:gd name="f135" fmla="+- f36 f131 0"/>
              <a:gd name="f136" fmla="*/ f132 f23 1"/>
              <a:gd name="f137" fmla="*/ f133 f23 1"/>
              <a:gd name="f138" fmla="*/ f134 f23 1"/>
              <a:gd name="f139" fmla="*/ f13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4" b="f35"/>
            <a:pathLst>
              <a:path>
                <a:moveTo>
                  <a:pt x="f138" y="f139"/>
                </a:moveTo>
                <a:arcTo wR="f46" hR="f47" stAng="f81" swAng="f83"/>
                <a:lnTo>
                  <a:pt x="f136" y="f137"/>
                </a:lnTo>
                <a:arcTo wR="f54" hR="f55" stAng="f79" swAng="f84"/>
                <a:close/>
                <a:moveTo>
                  <a:pt x="f63" y="f47"/>
                </a:moveTo>
                <a:arcTo wR="f59" hR="f60" stAng="f0" swAng="f8"/>
                <a:close/>
              </a:path>
            </a:pathLst>
          </a:custGeom>
          <a:solidFill>
            <a:srgbClr val="FFFFFF">
              <a:alpha val="40000"/>
            </a:srgbClr>
          </a:solidFill>
          <a:ln w="9528">
            <a:solidFill>
              <a:srgbClr val="BE4B48"/>
            </a:solidFill>
            <a:prstDash val="solid"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9" name="日期版面配置區 13"/>
          <p:cNvSpPr txBox="1"/>
          <p:nvPr/>
        </p:nvSpPr>
        <p:spPr>
          <a:xfrm>
            <a:off x="576108" y="6674187"/>
            <a:ext cx="2688482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2015/12/17</a:t>
            </a:r>
          </a:p>
        </p:txBody>
      </p:sp>
      <p:sp>
        <p:nvSpPr>
          <p:cNvPr id="10" name="頁尾版面配置區 14"/>
          <p:cNvSpPr txBox="1"/>
          <p:nvPr/>
        </p:nvSpPr>
        <p:spPr>
          <a:xfrm>
            <a:off x="3936711" y="6674187"/>
            <a:ext cx="3648657" cy="3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rPr>
              <a:t>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1350</TotalTime>
  <Words>885</Words>
  <Application>Microsoft Office PowerPoint</Application>
  <PresentationFormat>如螢幕大小 (4:3)</PresentationFormat>
  <Paragraphs>369</Paragraphs>
  <Slides>36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8" baseType="lpstr">
      <vt:lpstr>Office 佈景主題</vt:lpstr>
      <vt:lpstr>工作表</vt:lpstr>
      <vt:lpstr>PowerPoint 簡報</vt:lpstr>
      <vt:lpstr>組員介紹</vt:lpstr>
      <vt:lpstr>PowerPoint 簡報</vt:lpstr>
      <vt:lpstr>PowerPoint 簡報</vt:lpstr>
      <vt:lpstr>PowerPoint 簡報</vt:lpstr>
      <vt:lpstr>PowerPoint 簡報</vt:lpstr>
      <vt:lpstr>經濟成長率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參考資料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185</cp:revision>
  <dcterms:created xsi:type="dcterms:W3CDTF">2015-12-10T10:50:39Z</dcterms:created>
  <dcterms:modified xsi:type="dcterms:W3CDTF">2020-10-13T07:04:50Z</dcterms:modified>
</cp:coreProperties>
</file>