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65" r:id="rId2"/>
    <p:sldId id="275" r:id="rId3"/>
    <p:sldId id="276" r:id="rId4"/>
    <p:sldId id="277" r:id="rId5"/>
    <p:sldId id="318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319" r:id="rId14"/>
    <p:sldId id="285" r:id="rId15"/>
    <p:sldId id="286" r:id="rId16"/>
    <p:sldId id="287" r:id="rId17"/>
    <p:sldId id="288" r:id="rId18"/>
    <p:sldId id="289" r:id="rId19"/>
    <p:sldId id="291" r:id="rId20"/>
    <p:sldId id="292" r:id="rId21"/>
    <p:sldId id="268" r:id="rId22"/>
    <p:sldId id="293" r:id="rId23"/>
    <p:sldId id="294" r:id="rId24"/>
    <p:sldId id="295" r:id="rId25"/>
    <p:sldId id="296" r:id="rId26"/>
    <p:sldId id="297" r:id="rId27"/>
    <p:sldId id="298" r:id="rId28"/>
    <p:sldId id="313" r:id="rId29"/>
    <p:sldId id="299" r:id="rId30"/>
    <p:sldId id="314" r:id="rId31"/>
    <p:sldId id="315" r:id="rId32"/>
    <p:sldId id="300" r:id="rId33"/>
    <p:sldId id="316" r:id="rId34"/>
    <p:sldId id="317" r:id="rId35"/>
    <p:sldId id="320" r:id="rId36"/>
    <p:sldId id="321" r:id="rId37"/>
    <p:sldId id="322" r:id="rId38"/>
    <p:sldId id="290" r:id="rId39"/>
    <p:sldId id="336" r:id="rId40"/>
    <p:sldId id="323" r:id="rId41"/>
    <p:sldId id="324" r:id="rId42"/>
    <p:sldId id="341" r:id="rId43"/>
    <p:sldId id="325" r:id="rId44"/>
    <p:sldId id="326" r:id="rId45"/>
    <p:sldId id="339" r:id="rId46"/>
    <p:sldId id="327" r:id="rId47"/>
    <p:sldId id="328" r:id="rId48"/>
    <p:sldId id="329" r:id="rId49"/>
    <p:sldId id="330" r:id="rId50"/>
    <p:sldId id="331" r:id="rId51"/>
    <p:sldId id="338" r:id="rId52"/>
    <p:sldId id="332" r:id="rId53"/>
    <p:sldId id="337" r:id="rId54"/>
    <p:sldId id="333" r:id="rId55"/>
    <p:sldId id="335" r:id="rId56"/>
    <p:sldId id="334" r:id="rId57"/>
    <p:sldId id="340" r:id="rId58"/>
  </p:sldIdLst>
  <p:sldSz cx="18288000" cy="10287000"/>
  <p:notesSz cx="6858000" cy="9144000"/>
  <p:embeddedFontLst>
    <p:embeddedFont>
      <p:font typeface="宋体" panose="02010600030101010101" pitchFamily="2" charset="-122"/>
      <p:regular r:id="rId60"/>
    </p:embeddedFont>
    <p:embeddedFont>
      <p:font typeface="王漢宗特黑體" panose="02020500000000000000" charset="-12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Impact" panose="020B0806030902050204" pitchFamily="34" charset="0"/>
      <p:regular r:id="rId66"/>
    </p:embeddedFont>
    <p:embeddedFont>
      <p:font typeface="微軟正黑體" panose="020B0604030504040204" pitchFamily="34" charset="-120"/>
      <p:regular r:id="rId67"/>
      <p:bold r:id="rId68"/>
    </p:embeddedFont>
    <p:embeddedFont>
      <p:font typeface="微軟正黑體" panose="020B0604030504040204" pitchFamily="34" charset="-120"/>
      <p:regular r:id="rId67"/>
      <p:bold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F0"/>
    <a:srgbClr val="FF7979"/>
    <a:srgbClr val="FF9999"/>
    <a:srgbClr val="FFFFCC"/>
    <a:srgbClr val="EBD267"/>
    <a:srgbClr val="FFCCCC"/>
    <a:srgbClr val="FAEA76"/>
    <a:srgbClr val="FFCC9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042" y="3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179B7-DEF5-4BE1-80E9-1B331B8EBFE8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A5AE-B5D0-4FCF-9B6D-64C63C5534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07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BA5AE-B5D0-4FCF-9B6D-64C63C55348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913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44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791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5548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018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3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12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25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40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53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397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99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05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35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93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02BE-48EC-442F-9EF1-FF2B59476421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40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3.sv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jpg"/><Relationship Id="rId5" Type="http://schemas.openxmlformats.org/officeDocument/2006/relationships/image" Target="../media/image3.sv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jfif"/><Relationship Id="rId5" Type="http://schemas.openxmlformats.org/officeDocument/2006/relationships/image" Target="../media/image3.svg"/><Relationship Id="rId10" Type="http://schemas.openxmlformats.org/officeDocument/2006/relationships/image" Target="../media/image23.jpg"/><Relationship Id="rId4" Type="http://schemas.openxmlformats.org/officeDocument/2006/relationships/image" Target="../media/image2.png"/><Relationship Id="rId9" Type="http://schemas.openxmlformats.org/officeDocument/2006/relationships/image" Target="../media/image22.jf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8.jpg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openxmlformats.org/officeDocument/2006/relationships/image" Target="../media/image8.svg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1.jpeg"/><Relationship Id="rId5" Type="http://schemas.openxmlformats.org/officeDocument/2006/relationships/image" Target="../media/image2.png"/><Relationship Id="rId10" Type="http://schemas.openxmlformats.org/officeDocument/2006/relationships/image" Target="../media/image24.jfif"/><Relationship Id="rId4" Type="http://schemas.openxmlformats.org/officeDocument/2006/relationships/image" Target="../media/image8.svg"/><Relationship Id="rId9" Type="http://schemas.openxmlformats.org/officeDocument/2006/relationships/image" Target="../media/image22.jf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34.jpg"/><Relationship Id="rId4" Type="http://schemas.openxmlformats.org/officeDocument/2006/relationships/image" Target="../media/image8.sv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36.jpg"/><Relationship Id="rId4" Type="http://schemas.openxmlformats.org/officeDocument/2006/relationships/image" Target="../media/image8.svg"/><Relationship Id="rId9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38.jpg"/><Relationship Id="rId4" Type="http://schemas.openxmlformats.org/officeDocument/2006/relationships/image" Target="../media/image8.svg"/><Relationship Id="rId9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0.jpeg"/><Relationship Id="rId4" Type="http://schemas.openxmlformats.org/officeDocument/2006/relationships/image" Target="../media/image8.sv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3.jpeg"/><Relationship Id="rId4" Type="http://schemas.openxmlformats.org/officeDocument/2006/relationships/image" Target="../media/image8.svg"/><Relationship Id="rId9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../media/image8.svg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8.jpeg"/><Relationship Id="rId4" Type="http://schemas.openxmlformats.org/officeDocument/2006/relationships/image" Target="../media/image8.svg"/><Relationship Id="rId9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0.jpeg"/><Relationship Id="rId4" Type="http://schemas.openxmlformats.org/officeDocument/2006/relationships/image" Target="../media/image8.svg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2.jpeg"/><Relationship Id="rId4" Type="http://schemas.openxmlformats.org/officeDocument/2006/relationships/image" Target="../media/image8.svg"/><Relationship Id="rId9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4.jpg"/><Relationship Id="rId4" Type="http://schemas.openxmlformats.org/officeDocument/2006/relationships/image" Target="../media/image8.svg"/><Relationship Id="rId9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image" Target="../media/image8.sv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5" y="-248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57" b="-915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6188" y="4076700"/>
            <a:ext cx="16595624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zh-TW" altLang="en-US" sz="14000" b="1" spc="518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你的人生由你掌握</a:t>
            </a:r>
            <a:endParaRPr lang="en-US" sz="14000" b="1" spc="518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76800" y="7581900"/>
            <a:ext cx="8678812" cy="1688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4000" b="1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觀光管理學系</a:t>
            </a:r>
            <a:endParaRPr lang="en-US" altLang="zh-TW" sz="4000" b="1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7000"/>
              </a:lnSpc>
            </a:pPr>
            <a:r>
              <a:rPr lang="zh-TW" altLang="en-US" sz="4000" b="1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實踐大學入學服務中心</a:t>
            </a:r>
            <a:r>
              <a:rPr lang="en-US" altLang="zh-TW" sz="4000" b="1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4000" b="1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林信志主任</a:t>
            </a:r>
            <a:endParaRPr lang="en-US" sz="4000" b="1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07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482989"/>
            <a:ext cx="1493229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個志願志願太零散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如實踐日文、實踐家兒、實踐資管、實踐時尚、實踐餐管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如果你是選校 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選系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個志願序的分配可以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3+2+1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甚至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5+1+0 / 4+1+1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以實踐大學為例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我們可以選最多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個學系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EBBA6B-45C3-4E08-9E20-F205D681F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0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090083"/>
            <a:ext cx="14957941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個志願志願太零散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如實踐日文、實踐家兒、實踐資管、實踐時尚、實踐餐管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招生分組的意義在於讓你可以選擇自己有利的考科入學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實踐金融（高）數位金融組：英文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實踐金融（高）金融實務組：國文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實踐金融（高）金融商品組：社會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實踐金融（高）財務數理組：社會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入學後專業課程大二分流自己選！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DFDF21-F5E5-4D97-B34F-13E6A4C95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090083"/>
            <a:ext cx="13393410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：同一學校類似學系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如實踐服裝（北）、實踐服飾設計與經營（高）</a:t>
            </a: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在備審資料中可以針對那個學校的優點加以撰寫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優點來源：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學系網頁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優點素材：實習制度、交換制度、專業師資、課程內容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如果你單一學校填了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4+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你在面試的時候可以大方地說：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我以選校為目的，非實踐大學不念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如果實踐大學所有學系都給我機會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我最想要的是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OOO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學系，接下來是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OOO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學系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A56ED8A-7F7E-47B2-929C-1A67868F6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0554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Q. </a:t>
            </a:r>
            <a:r>
              <a:rPr lang="zh-TW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未來學習計畫與生涯規劃</a:t>
            </a:r>
            <a:endParaRPr lang="zh-CN" alt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124200" y="7978676"/>
            <a:ext cx="107949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順向寫：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我有什麼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想要什麼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要怎麼做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最終目標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CBC31BC-884A-447A-A0CF-B52573C651CE}"/>
              </a:ext>
            </a:extLst>
          </p:cNvPr>
          <p:cNvGrpSpPr/>
          <p:nvPr/>
        </p:nvGrpSpPr>
        <p:grpSpPr>
          <a:xfrm>
            <a:off x="3285393" y="2551577"/>
            <a:ext cx="11802208" cy="4573123"/>
            <a:chOff x="1392702" y="2028230"/>
            <a:chExt cx="9709296" cy="355919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3F589BE-F35E-4E9C-B819-08632DBB5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157"/>
            <a:stretch>
              <a:fillRect/>
            </a:stretch>
          </p:blipFill>
          <p:spPr>
            <a:xfrm>
              <a:off x="1392702" y="2640343"/>
              <a:ext cx="9709296" cy="2334970"/>
            </a:xfrm>
            <a:custGeom>
              <a:avLst/>
              <a:gdLst>
                <a:gd name="connsiteX0" fmla="*/ 0 w 9709296"/>
                <a:gd name="connsiteY0" fmla="*/ 0 h 2334970"/>
                <a:gd name="connsiteX1" fmla="*/ 9709296 w 9709296"/>
                <a:gd name="connsiteY1" fmla="*/ 0 h 2334970"/>
                <a:gd name="connsiteX2" fmla="*/ 9709296 w 9709296"/>
                <a:gd name="connsiteY2" fmla="*/ 2334970 h 2334970"/>
                <a:gd name="connsiteX3" fmla="*/ 0 w 9709296"/>
                <a:gd name="connsiteY3" fmla="*/ 2334970 h 233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9296" h="2334970">
                  <a:moveTo>
                    <a:pt x="0" y="0"/>
                  </a:moveTo>
                  <a:lnTo>
                    <a:pt x="9709296" y="0"/>
                  </a:lnTo>
                  <a:lnTo>
                    <a:pt x="9709296" y="2334970"/>
                  </a:lnTo>
                  <a:lnTo>
                    <a:pt x="0" y="2334970"/>
                  </a:lnTo>
                  <a:close/>
                </a:path>
              </a:pathLst>
            </a:custGeom>
          </p:spPr>
        </p:pic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E4F87B28-A3A0-4513-BAAB-0FDC070C73AD}"/>
                </a:ext>
              </a:extLst>
            </p:cNvPr>
            <p:cNvSpPr/>
            <p:nvPr/>
          </p:nvSpPr>
          <p:spPr>
            <a:xfrm>
              <a:off x="2124221" y="2033324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我有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什麼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" name="圆角矩形 6">
              <a:extLst>
                <a:ext uri="{FF2B5EF4-FFF2-40B4-BE49-F238E27FC236}">
                  <a16:creationId xmlns:a16="http://schemas.microsoft.com/office/drawing/2014/main" id="{5250D9D8-C0F0-4CE3-B2BF-AF165B5E240C}"/>
                </a:ext>
              </a:extLst>
            </p:cNvPr>
            <p:cNvSpPr/>
            <p:nvPr/>
          </p:nvSpPr>
          <p:spPr>
            <a:xfrm>
              <a:off x="7143157" y="202823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想要什麼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9" name="圆角矩形 6">
              <a:extLst>
                <a:ext uri="{FF2B5EF4-FFF2-40B4-BE49-F238E27FC236}">
                  <a16:creationId xmlns:a16="http://schemas.microsoft.com/office/drawing/2014/main" id="{D568560F-169B-4C13-B025-B2C77DFE6A07}"/>
                </a:ext>
              </a:extLst>
            </p:cNvPr>
            <p:cNvSpPr/>
            <p:nvPr/>
          </p:nvSpPr>
          <p:spPr>
            <a:xfrm>
              <a:off x="7143157" y="426089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要怎麼做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0" name="圆角矩形 6">
              <a:extLst>
                <a:ext uri="{FF2B5EF4-FFF2-40B4-BE49-F238E27FC236}">
                  <a16:creationId xmlns:a16="http://schemas.microsoft.com/office/drawing/2014/main" id="{6C71EC2B-012B-4A4B-89CA-22E531BB3985}"/>
                </a:ext>
              </a:extLst>
            </p:cNvPr>
            <p:cNvSpPr/>
            <p:nvPr/>
          </p:nvSpPr>
          <p:spPr>
            <a:xfrm>
              <a:off x="2124221" y="436320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最終目標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1" name="箭號: 向右 10">
              <a:extLst>
                <a:ext uri="{FF2B5EF4-FFF2-40B4-BE49-F238E27FC236}">
                  <a16:creationId xmlns:a16="http://schemas.microsoft.com/office/drawing/2014/main" id="{E5B04DE9-EA33-4549-BD4F-118C400FE444}"/>
                </a:ext>
              </a:extLst>
            </p:cNvPr>
            <p:cNvSpPr/>
            <p:nvPr/>
          </p:nvSpPr>
          <p:spPr>
            <a:xfrm>
              <a:off x="4767771" y="2297442"/>
              <a:ext cx="1223010" cy="68580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E0B35081-66E0-462D-A8C6-0302D92972C8}"/>
                </a:ext>
              </a:extLst>
            </p:cNvPr>
            <p:cNvSpPr/>
            <p:nvPr/>
          </p:nvSpPr>
          <p:spPr>
            <a:xfrm rot="10800000">
              <a:off x="4675491" y="4595569"/>
              <a:ext cx="1223010" cy="68580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箭號: 弧形左彎 12">
              <a:extLst>
                <a:ext uri="{FF2B5EF4-FFF2-40B4-BE49-F238E27FC236}">
                  <a16:creationId xmlns:a16="http://schemas.microsoft.com/office/drawing/2014/main" id="{92495CD6-5477-4540-BEB3-F96979D919B7}"/>
                </a:ext>
              </a:extLst>
            </p:cNvPr>
            <p:cNvSpPr/>
            <p:nvPr/>
          </p:nvSpPr>
          <p:spPr>
            <a:xfrm>
              <a:off x="10439058" y="2731770"/>
              <a:ext cx="662940" cy="2243543"/>
            </a:xfrm>
            <a:prstGeom prst="curvedLeftArrow">
              <a:avLst>
                <a:gd name="adj1" fmla="val 21496"/>
                <a:gd name="adj2" fmla="val 50000"/>
                <a:gd name="adj3" fmla="val 250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759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0554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Q. </a:t>
            </a:r>
            <a:r>
              <a:rPr lang="zh-TW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未來學習計畫與生涯規劃</a:t>
            </a:r>
            <a:endParaRPr lang="zh-CN" alt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119052" y="6513170"/>
            <a:ext cx="16007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反向寫：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我想要成為什麼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我覺得我缺少什麼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我覺得從貴系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/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貴校我可以得到什麼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我現在有哪些還不錯，給我一個機會吧！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B3BCB4E-ACF8-47CF-BE2C-C6BD876B60FE}"/>
              </a:ext>
            </a:extLst>
          </p:cNvPr>
          <p:cNvGrpSpPr/>
          <p:nvPr/>
        </p:nvGrpSpPr>
        <p:grpSpPr>
          <a:xfrm>
            <a:off x="3119052" y="1928857"/>
            <a:ext cx="11750070" cy="4349008"/>
            <a:chOff x="1392702" y="1993940"/>
            <a:chExt cx="9709296" cy="355919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F34F17F-2FD3-4C95-BE7F-04E23024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157"/>
            <a:stretch>
              <a:fillRect/>
            </a:stretch>
          </p:blipFill>
          <p:spPr>
            <a:xfrm>
              <a:off x="1392702" y="2606053"/>
              <a:ext cx="9709296" cy="2334970"/>
            </a:xfrm>
            <a:custGeom>
              <a:avLst/>
              <a:gdLst>
                <a:gd name="connsiteX0" fmla="*/ 0 w 9709296"/>
                <a:gd name="connsiteY0" fmla="*/ 0 h 2334970"/>
                <a:gd name="connsiteX1" fmla="*/ 9709296 w 9709296"/>
                <a:gd name="connsiteY1" fmla="*/ 0 h 2334970"/>
                <a:gd name="connsiteX2" fmla="*/ 9709296 w 9709296"/>
                <a:gd name="connsiteY2" fmla="*/ 2334970 h 2334970"/>
                <a:gd name="connsiteX3" fmla="*/ 0 w 9709296"/>
                <a:gd name="connsiteY3" fmla="*/ 2334970 h 233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9296" h="2334970">
                  <a:moveTo>
                    <a:pt x="0" y="0"/>
                  </a:moveTo>
                  <a:lnTo>
                    <a:pt x="9709296" y="0"/>
                  </a:lnTo>
                  <a:lnTo>
                    <a:pt x="9709296" y="2334970"/>
                  </a:lnTo>
                  <a:lnTo>
                    <a:pt x="0" y="2334970"/>
                  </a:lnTo>
                  <a:close/>
                </a:path>
              </a:pathLst>
            </a:custGeom>
          </p:spPr>
        </p:pic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84117BD8-4632-4818-B59F-834B92EEEAE6}"/>
                </a:ext>
              </a:extLst>
            </p:cNvPr>
            <p:cNvSpPr/>
            <p:nvPr/>
          </p:nvSpPr>
          <p:spPr>
            <a:xfrm>
              <a:off x="2124221" y="1999034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現有什麼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" name="圆角矩形 6">
              <a:extLst>
                <a:ext uri="{FF2B5EF4-FFF2-40B4-BE49-F238E27FC236}">
                  <a16:creationId xmlns:a16="http://schemas.microsoft.com/office/drawing/2014/main" id="{95C67F76-267A-4DF2-BB32-007A5FB4E904}"/>
                </a:ext>
              </a:extLst>
            </p:cNvPr>
            <p:cNvSpPr/>
            <p:nvPr/>
          </p:nvSpPr>
          <p:spPr>
            <a:xfrm>
              <a:off x="7143157" y="199394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要怎麼學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9" name="圆角矩形 6">
              <a:extLst>
                <a:ext uri="{FF2B5EF4-FFF2-40B4-BE49-F238E27FC236}">
                  <a16:creationId xmlns:a16="http://schemas.microsoft.com/office/drawing/2014/main" id="{4FEC2294-EC99-4933-9F12-7DF075F47DA5}"/>
                </a:ext>
              </a:extLst>
            </p:cNvPr>
            <p:cNvSpPr/>
            <p:nvPr/>
          </p:nvSpPr>
          <p:spPr>
            <a:xfrm>
              <a:off x="7143157" y="422660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該學什麼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0" name="圆角矩形 6">
              <a:extLst>
                <a:ext uri="{FF2B5EF4-FFF2-40B4-BE49-F238E27FC236}">
                  <a16:creationId xmlns:a16="http://schemas.microsoft.com/office/drawing/2014/main" id="{EC7D80A8-A090-46FE-8F9E-78CFB0CD77B6}"/>
                </a:ext>
              </a:extLst>
            </p:cNvPr>
            <p:cNvSpPr/>
            <p:nvPr/>
          </p:nvSpPr>
          <p:spPr>
            <a:xfrm>
              <a:off x="2124221" y="4328910"/>
              <a:ext cx="1491175" cy="12242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最終目標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1" name="箭號: 向右 10">
              <a:extLst>
                <a:ext uri="{FF2B5EF4-FFF2-40B4-BE49-F238E27FC236}">
                  <a16:creationId xmlns:a16="http://schemas.microsoft.com/office/drawing/2014/main" id="{D4B3D6AB-6E51-469A-9579-99B56008762C}"/>
                </a:ext>
              </a:extLst>
            </p:cNvPr>
            <p:cNvSpPr/>
            <p:nvPr/>
          </p:nvSpPr>
          <p:spPr>
            <a:xfrm rot="10800000">
              <a:off x="4767771" y="2263152"/>
              <a:ext cx="1223010" cy="68580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05AB1ED2-FD9B-44B4-A3A2-0CA79E13DAAE}"/>
                </a:ext>
              </a:extLst>
            </p:cNvPr>
            <p:cNvSpPr/>
            <p:nvPr/>
          </p:nvSpPr>
          <p:spPr>
            <a:xfrm>
              <a:off x="4675491" y="4561279"/>
              <a:ext cx="1223010" cy="68580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箭號: 弧形左彎 12">
              <a:extLst>
                <a:ext uri="{FF2B5EF4-FFF2-40B4-BE49-F238E27FC236}">
                  <a16:creationId xmlns:a16="http://schemas.microsoft.com/office/drawing/2014/main" id="{6555AAF6-2D9B-4D2C-9795-BF22DCAFBAF3}"/>
                </a:ext>
              </a:extLst>
            </p:cNvPr>
            <p:cNvSpPr/>
            <p:nvPr/>
          </p:nvSpPr>
          <p:spPr>
            <a:xfrm flipV="1">
              <a:off x="10221888" y="2503742"/>
              <a:ext cx="880110" cy="2525458"/>
            </a:xfrm>
            <a:prstGeom prst="curvedLef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42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1884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多元表現綜整心得的撰寫重點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0BD428-7729-41D9-B269-930EC849AE4D}"/>
              </a:ext>
            </a:extLst>
          </p:cNvPr>
          <p:cNvGrpSpPr/>
          <p:nvPr/>
        </p:nvGrpSpPr>
        <p:grpSpPr>
          <a:xfrm>
            <a:off x="152400" y="2476500"/>
            <a:ext cx="16893770" cy="6718799"/>
            <a:chOff x="232785" y="2328300"/>
            <a:chExt cx="16893770" cy="6718799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4312FFC8-1AAD-4123-85A9-28E64AA9B000}"/>
                </a:ext>
              </a:extLst>
            </p:cNvPr>
            <p:cNvSpPr/>
            <p:nvPr/>
          </p:nvSpPr>
          <p:spPr>
            <a:xfrm>
              <a:off x="232785" y="3916928"/>
              <a:ext cx="3722570" cy="372257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各校</a:t>
              </a:r>
              <a:endPara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審查重點</a:t>
              </a:r>
              <a:endPara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準備指引</a:t>
              </a: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3D09269C-A212-4ED4-A401-01EACCE6D0D5}"/>
                </a:ext>
              </a:extLst>
            </p:cNvPr>
            <p:cNvSpPr/>
            <p:nvPr/>
          </p:nvSpPr>
          <p:spPr>
            <a:xfrm>
              <a:off x="5102463" y="2328300"/>
              <a:ext cx="2814042" cy="28140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需要的</a:t>
              </a:r>
              <a:endPara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特質</a:t>
              </a: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F49CA8BF-C02C-47BE-8104-AEE413BD5C0C}"/>
                </a:ext>
              </a:extLst>
            </p:cNvPr>
            <p:cNvSpPr/>
            <p:nvPr/>
          </p:nvSpPr>
          <p:spPr>
            <a:xfrm>
              <a:off x="5101305" y="6231899"/>
              <a:ext cx="2815200" cy="2815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需要的</a:t>
              </a:r>
              <a:endPara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能力</a:t>
              </a: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0B304EA9-8C86-44A3-8BAF-4E286C11CE0D}"/>
                </a:ext>
              </a:extLst>
            </p:cNvPr>
            <p:cNvSpPr/>
            <p:nvPr/>
          </p:nvSpPr>
          <p:spPr>
            <a:xfrm>
              <a:off x="9829800" y="2328300"/>
              <a:ext cx="2815200" cy="2815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素材Ａ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3A71077A-41A9-4355-BD33-2AC6C89C0881}"/>
                </a:ext>
              </a:extLst>
            </p:cNvPr>
            <p:cNvSpPr/>
            <p:nvPr/>
          </p:nvSpPr>
          <p:spPr>
            <a:xfrm>
              <a:off x="9829800" y="6231899"/>
              <a:ext cx="2815200" cy="2815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素材Ｂ</a:t>
              </a: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E1B4C2B8-6211-4406-85EF-690EB4D46B86}"/>
                </a:ext>
              </a:extLst>
            </p:cNvPr>
            <p:cNvSpPr/>
            <p:nvPr/>
          </p:nvSpPr>
          <p:spPr>
            <a:xfrm>
              <a:off x="13404155" y="3894519"/>
              <a:ext cx="3722400" cy="372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你勾的</a:t>
              </a:r>
              <a:endPara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</a:t>
              </a:r>
              <a:endPara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表現</a:t>
              </a:r>
              <a:endPara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458CB67D-0E66-4709-BF5C-99080ABAD95E}"/>
                </a:ext>
              </a:extLst>
            </p:cNvPr>
            <p:cNvCxnSpPr>
              <a:cxnSpLocks/>
              <a:stCxn id="20" idx="6"/>
              <a:endCxn id="21" idx="3"/>
            </p:cNvCxnSpPr>
            <p:nvPr/>
          </p:nvCxnSpPr>
          <p:spPr>
            <a:xfrm flipV="1">
              <a:off x="3955355" y="4730235"/>
              <a:ext cx="1559215" cy="10479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7C9DDCBF-0BA4-4D9C-A2F7-A5F7049DEF7D}"/>
                </a:ext>
              </a:extLst>
            </p:cNvPr>
            <p:cNvCxnSpPr>
              <a:cxnSpLocks/>
              <a:stCxn id="20" idx="6"/>
              <a:endCxn id="22" idx="1"/>
            </p:cNvCxnSpPr>
            <p:nvPr/>
          </p:nvCxnSpPr>
          <p:spPr>
            <a:xfrm>
              <a:off x="3955355" y="5778213"/>
              <a:ext cx="1558226" cy="8659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3B4B63BB-35A1-4E37-B5DA-053713A9084B}"/>
                </a:ext>
              </a:extLst>
            </p:cNvPr>
            <p:cNvCxnSpPr>
              <a:stCxn id="25" idx="2"/>
              <a:endCxn id="23" idx="5"/>
            </p:cNvCxnSpPr>
            <p:nvPr/>
          </p:nvCxnSpPr>
          <p:spPr>
            <a:xfrm flipH="1" flipV="1">
              <a:off x="12232724" y="4731224"/>
              <a:ext cx="1171431" cy="10244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826F74D3-BACE-45AD-ADD7-4361191E2BCF}"/>
                </a:ext>
              </a:extLst>
            </p:cNvPr>
            <p:cNvCxnSpPr>
              <a:stCxn id="25" idx="2"/>
              <a:endCxn id="24" idx="7"/>
            </p:cNvCxnSpPr>
            <p:nvPr/>
          </p:nvCxnSpPr>
          <p:spPr>
            <a:xfrm flipH="1">
              <a:off x="12232724" y="5755719"/>
              <a:ext cx="1171431" cy="8884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255E8C46-B86B-4171-A57B-4CBF82FCB175}"/>
                </a:ext>
              </a:extLst>
            </p:cNvPr>
            <p:cNvCxnSpPr>
              <a:cxnSpLocks/>
              <a:stCxn id="21" idx="6"/>
              <a:endCxn id="23" idx="2"/>
            </p:cNvCxnSpPr>
            <p:nvPr/>
          </p:nvCxnSpPr>
          <p:spPr>
            <a:xfrm>
              <a:off x="7916505" y="3735321"/>
              <a:ext cx="1913295" cy="57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103B42F5-7B27-46E8-ABF5-73AB69A05487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>
              <a:off x="7916505" y="7639499"/>
              <a:ext cx="19132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C0AA253-5AC4-421E-851A-74CC26398A5E}"/>
                </a:ext>
              </a:extLst>
            </p:cNvPr>
            <p:cNvSpPr txBox="1"/>
            <p:nvPr/>
          </p:nvSpPr>
          <p:spPr>
            <a:xfrm>
              <a:off x="8524339" y="2458048"/>
              <a:ext cx="697627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E509A181-00BD-414A-A181-6A9C3B6EFFB8}"/>
                </a:ext>
              </a:extLst>
            </p:cNvPr>
            <p:cNvSpPr txBox="1"/>
            <p:nvPr/>
          </p:nvSpPr>
          <p:spPr>
            <a:xfrm>
              <a:off x="8546457" y="6362226"/>
              <a:ext cx="697627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</a:t>
              </a:r>
              <a:endPara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</a:t>
              </a:r>
            </a:p>
          </p:txBody>
        </p: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04004CD5-C3DF-4DCD-AB8F-F0C3C47D8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4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大學怎麼看書審</a:t>
            </a:r>
            <a:endParaRPr lang="zh-CN" alt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DBA06A-6B72-4848-8232-B3D4FDF3A084}"/>
              </a:ext>
            </a:extLst>
          </p:cNvPr>
          <p:cNvSpPr/>
          <p:nvPr/>
        </p:nvSpPr>
        <p:spPr>
          <a:xfrm>
            <a:off x="3507450" y="2476500"/>
            <a:ext cx="5715000" cy="2855190"/>
          </a:xfrm>
          <a:prstGeom prst="rect">
            <a:avLst/>
          </a:prstGeom>
          <a:gradFill>
            <a:gsLst>
              <a:gs pos="0">
                <a:srgbClr val="92BFB5"/>
              </a:gs>
              <a:gs pos="100000">
                <a:srgbClr val="52A4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與學系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是否有共識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C40B599-EC48-444E-8DA3-89EDBE7FF12D}"/>
              </a:ext>
            </a:extLst>
          </p:cNvPr>
          <p:cNvSpPr/>
          <p:nvPr/>
        </p:nvSpPr>
        <p:spPr>
          <a:xfrm>
            <a:off x="3507450" y="5593361"/>
            <a:ext cx="5715000" cy="2855190"/>
          </a:xfrm>
          <a:prstGeom prst="rect">
            <a:avLst/>
          </a:prstGeom>
          <a:gradFill>
            <a:gsLst>
              <a:gs pos="0">
                <a:srgbClr val="92BFB5"/>
              </a:gs>
              <a:gs pos="100000">
                <a:srgbClr val="52A4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前後資料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系統脈絡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CAB84BD-DBB6-46C2-8674-7B939CDA7F3C}"/>
              </a:ext>
            </a:extLst>
          </p:cNvPr>
          <p:cNvSpPr/>
          <p:nvPr/>
        </p:nvSpPr>
        <p:spPr>
          <a:xfrm>
            <a:off x="9527252" y="2476500"/>
            <a:ext cx="5715000" cy="2855190"/>
          </a:xfrm>
          <a:prstGeom prst="rect">
            <a:avLst/>
          </a:prstGeom>
          <a:gradFill>
            <a:gsLst>
              <a:gs pos="0">
                <a:srgbClr val="92BFB5"/>
              </a:gs>
              <a:gs pos="100000">
                <a:srgbClr val="52A4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設計學系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作品集重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87862E1-0C0B-4289-8254-1303952098A9}"/>
              </a:ext>
            </a:extLst>
          </p:cNvPr>
          <p:cNvSpPr/>
          <p:nvPr/>
        </p:nvSpPr>
        <p:spPr>
          <a:xfrm>
            <a:off x="9527252" y="5563282"/>
            <a:ext cx="5715000" cy="2855190"/>
          </a:xfrm>
          <a:prstGeom prst="rect">
            <a:avLst/>
          </a:prstGeom>
          <a:gradFill>
            <a:gsLst>
              <a:gs pos="0">
                <a:srgbClr val="92BFB5"/>
              </a:gs>
              <a:gs pos="100000">
                <a:srgbClr val="52A4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疑問重點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lvl="0" algn="ctr" defTabSz="457200"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面試詰問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7A20E46-C714-44DB-9641-AD07740A0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0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大學怎麼看書審</a:t>
            </a:r>
            <a:endParaRPr lang="zh-CN" alt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3D007DE-3943-455F-B47B-1B919572CACD}"/>
              </a:ext>
            </a:extLst>
          </p:cNvPr>
          <p:cNvGrpSpPr/>
          <p:nvPr/>
        </p:nvGrpSpPr>
        <p:grpSpPr>
          <a:xfrm>
            <a:off x="3461138" y="2518417"/>
            <a:ext cx="1283369" cy="1283369"/>
            <a:chOff x="1106937" y="3756458"/>
            <a:chExt cx="1283369" cy="1283369"/>
          </a:xfrm>
        </p:grpSpPr>
        <p:sp>
          <p:nvSpPr>
            <p:cNvPr id="18" name="椭圆 6">
              <a:extLst>
                <a:ext uri="{FF2B5EF4-FFF2-40B4-BE49-F238E27FC236}">
                  <a16:creationId xmlns:a16="http://schemas.microsoft.com/office/drawing/2014/main" id="{EA00A406-61CB-4BFC-9259-1C61E85DF75A}"/>
                </a:ext>
              </a:extLst>
            </p:cNvPr>
            <p:cNvSpPr/>
            <p:nvPr/>
          </p:nvSpPr>
          <p:spPr>
            <a:xfrm>
              <a:off x="1106937" y="3756458"/>
              <a:ext cx="1283369" cy="1283369"/>
            </a:xfrm>
            <a:prstGeom prst="ellipse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AutoShape 112">
              <a:extLst>
                <a:ext uri="{FF2B5EF4-FFF2-40B4-BE49-F238E27FC236}">
                  <a16:creationId xmlns:a16="http://schemas.microsoft.com/office/drawing/2014/main" id="{1BAC4238-A328-46DE-8A40-2C6CB30F1B2D}"/>
                </a:ext>
              </a:extLst>
            </p:cNvPr>
            <p:cNvSpPr/>
            <p:nvPr/>
          </p:nvSpPr>
          <p:spPr bwMode="auto">
            <a:xfrm>
              <a:off x="1544227" y="4215951"/>
              <a:ext cx="408787" cy="406985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0" name="组合 55">
            <a:extLst>
              <a:ext uri="{FF2B5EF4-FFF2-40B4-BE49-F238E27FC236}">
                <a16:creationId xmlns:a16="http://schemas.microsoft.com/office/drawing/2014/main" id="{DBB71E4A-3B9F-40A1-B155-BF8580E73844}"/>
              </a:ext>
            </a:extLst>
          </p:cNvPr>
          <p:cNvGrpSpPr/>
          <p:nvPr/>
        </p:nvGrpSpPr>
        <p:grpSpPr>
          <a:xfrm>
            <a:off x="3500339" y="7451355"/>
            <a:ext cx="1283369" cy="1283369"/>
            <a:chOff x="2502566" y="1764631"/>
            <a:chExt cx="1283369" cy="128336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1" name="椭圆 3">
              <a:extLst>
                <a:ext uri="{FF2B5EF4-FFF2-40B4-BE49-F238E27FC236}">
                  <a16:creationId xmlns:a16="http://schemas.microsoft.com/office/drawing/2014/main" id="{33BE2F43-E76B-4E98-8FB6-EDAABD8A0B22}"/>
                </a:ext>
              </a:extLst>
            </p:cNvPr>
            <p:cNvSpPr/>
            <p:nvPr/>
          </p:nvSpPr>
          <p:spPr>
            <a:xfrm>
              <a:off x="2502566" y="1764631"/>
              <a:ext cx="1283369" cy="1283369"/>
            </a:xfrm>
            <a:prstGeom prst="ellipse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158">
              <a:extLst>
                <a:ext uri="{FF2B5EF4-FFF2-40B4-BE49-F238E27FC236}">
                  <a16:creationId xmlns:a16="http://schemas.microsoft.com/office/drawing/2014/main" id="{27747278-AF3D-436F-BC46-3167D5C6E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568" y="2220040"/>
              <a:ext cx="379364" cy="392700"/>
            </a:xfrm>
            <a:custGeom>
              <a:avLst/>
              <a:gdLst>
                <a:gd name="T0" fmla="*/ 107 w 108"/>
                <a:gd name="T1" fmla="*/ 7 h 112"/>
                <a:gd name="T2" fmla="*/ 108 w 108"/>
                <a:gd name="T3" fmla="*/ 4 h 112"/>
                <a:gd name="T4" fmla="*/ 105 w 108"/>
                <a:gd name="T5" fmla="*/ 0 h 112"/>
                <a:gd name="T6" fmla="*/ 104 w 108"/>
                <a:gd name="T7" fmla="*/ 0 h 112"/>
                <a:gd name="T8" fmla="*/ 4 w 108"/>
                <a:gd name="T9" fmla="*/ 0 h 112"/>
                <a:gd name="T10" fmla="*/ 1 w 108"/>
                <a:gd name="T11" fmla="*/ 1 h 112"/>
                <a:gd name="T12" fmla="*/ 1 w 108"/>
                <a:gd name="T13" fmla="*/ 7 h 112"/>
                <a:gd name="T14" fmla="*/ 52 w 108"/>
                <a:gd name="T15" fmla="*/ 70 h 112"/>
                <a:gd name="T16" fmla="*/ 52 w 108"/>
                <a:gd name="T17" fmla="*/ 104 h 112"/>
                <a:gd name="T18" fmla="*/ 36 w 108"/>
                <a:gd name="T19" fmla="*/ 104 h 112"/>
                <a:gd name="T20" fmla="*/ 32 w 108"/>
                <a:gd name="T21" fmla="*/ 108 h 112"/>
                <a:gd name="T22" fmla="*/ 36 w 108"/>
                <a:gd name="T23" fmla="*/ 112 h 112"/>
                <a:gd name="T24" fmla="*/ 76 w 108"/>
                <a:gd name="T25" fmla="*/ 112 h 112"/>
                <a:gd name="T26" fmla="*/ 80 w 108"/>
                <a:gd name="T27" fmla="*/ 108 h 112"/>
                <a:gd name="T28" fmla="*/ 76 w 108"/>
                <a:gd name="T29" fmla="*/ 104 h 112"/>
                <a:gd name="T30" fmla="*/ 60 w 108"/>
                <a:gd name="T31" fmla="*/ 104 h 112"/>
                <a:gd name="T32" fmla="*/ 60 w 108"/>
                <a:gd name="T33" fmla="*/ 69 h 112"/>
                <a:gd name="T34" fmla="*/ 107 w 108"/>
                <a:gd name="T35" fmla="*/ 7 h 112"/>
                <a:gd name="T36" fmla="*/ 56 w 108"/>
                <a:gd name="T37" fmla="*/ 62 h 112"/>
                <a:gd name="T38" fmla="*/ 12 w 108"/>
                <a:gd name="T39" fmla="*/ 8 h 112"/>
                <a:gd name="T40" fmla="*/ 96 w 108"/>
                <a:gd name="T41" fmla="*/ 8 h 112"/>
                <a:gd name="T42" fmla="*/ 56 w 108"/>
                <a:gd name="T43" fmla="*/ 6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12">
                  <a:moveTo>
                    <a:pt x="107" y="7"/>
                  </a:moveTo>
                  <a:cubicBezTo>
                    <a:pt x="107" y="6"/>
                    <a:pt x="108" y="5"/>
                    <a:pt x="108" y="4"/>
                  </a:cubicBezTo>
                  <a:cubicBezTo>
                    <a:pt x="108" y="2"/>
                    <a:pt x="107" y="1"/>
                    <a:pt x="105" y="0"/>
                  </a:cubicBezTo>
                  <a:cubicBezTo>
                    <a:pt x="105" y="0"/>
                    <a:pt x="104" y="0"/>
                    <a:pt x="10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4" y="104"/>
                    <a:pt x="32" y="106"/>
                    <a:pt x="32" y="108"/>
                  </a:cubicBezTo>
                  <a:cubicBezTo>
                    <a:pt x="32" y="110"/>
                    <a:pt x="34" y="112"/>
                    <a:pt x="3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8" y="112"/>
                    <a:pt x="80" y="110"/>
                    <a:pt x="80" y="108"/>
                  </a:cubicBezTo>
                  <a:cubicBezTo>
                    <a:pt x="80" y="106"/>
                    <a:pt x="78" y="104"/>
                    <a:pt x="76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69"/>
                    <a:pt x="60" y="69"/>
                    <a:pt x="60" y="69"/>
                  </a:cubicBezTo>
                  <a:lnTo>
                    <a:pt x="107" y="7"/>
                  </a:lnTo>
                  <a:close/>
                  <a:moveTo>
                    <a:pt x="56" y="62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96" y="8"/>
                    <a:pt x="96" y="8"/>
                    <a:pt x="96" y="8"/>
                  </a:cubicBezTo>
                  <a:lnTo>
                    <a:pt x="56" y="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57">
            <a:extLst>
              <a:ext uri="{FF2B5EF4-FFF2-40B4-BE49-F238E27FC236}">
                <a16:creationId xmlns:a16="http://schemas.microsoft.com/office/drawing/2014/main" id="{65839765-4C7F-4FA0-A716-1463F3574C72}"/>
              </a:ext>
            </a:extLst>
          </p:cNvPr>
          <p:cNvGrpSpPr/>
          <p:nvPr/>
        </p:nvGrpSpPr>
        <p:grpSpPr>
          <a:xfrm>
            <a:off x="13106203" y="2518417"/>
            <a:ext cx="1283369" cy="1283369"/>
            <a:chOff x="3850102" y="3064042"/>
            <a:chExt cx="1283369" cy="128336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4" name="椭圆 7">
              <a:extLst>
                <a:ext uri="{FF2B5EF4-FFF2-40B4-BE49-F238E27FC236}">
                  <a16:creationId xmlns:a16="http://schemas.microsoft.com/office/drawing/2014/main" id="{34D74FC5-0554-4CF8-88A4-770D338B93C3}"/>
                </a:ext>
              </a:extLst>
            </p:cNvPr>
            <p:cNvSpPr/>
            <p:nvPr/>
          </p:nvSpPr>
          <p:spPr>
            <a:xfrm>
              <a:off x="3850102" y="3064042"/>
              <a:ext cx="1283369" cy="1283369"/>
            </a:xfrm>
            <a:prstGeom prst="ellipse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AutoShape 126">
              <a:extLst>
                <a:ext uri="{FF2B5EF4-FFF2-40B4-BE49-F238E27FC236}">
                  <a16:creationId xmlns:a16="http://schemas.microsoft.com/office/drawing/2014/main" id="{29785856-20DC-4550-99AB-FF1EDF13710A}"/>
                </a:ext>
              </a:extLst>
            </p:cNvPr>
            <p:cNvSpPr/>
            <p:nvPr/>
          </p:nvSpPr>
          <p:spPr bwMode="auto">
            <a:xfrm>
              <a:off x="4302642" y="3502012"/>
              <a:ext cx="407425" cy="4074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56">
            <a:extLst>
              <a:ext uri="{FF2B5EF4-FFF2-40B4-BE49-F238E27FC236}">
                <a16:creationId xmlns:a16="http://schemas.microsoft.com/office/drawing/2014/main" id="{96BF47D1-F33B-4C6A-B92E-6A1582704AD9}"/>
              </a:ext>
            </a:extLst>
          </p:cNvPr>
          <p:cNvGrpSpPr/>
          <p:nvPr/>
        </p:nvGrpSpPr>
        <p:grpSpPr>
          <a:xfrm>
            <a:off x="13120770" y="7370344"/>
            <a:ext cx="1283369" cy="1283369"/>
            <a:chOff x="2502566" y="4402386"/>
            <a:chExt cx="1283369" cy="128336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92A4F75E-C9F2-4CCB-8F2A-7B4F1D808813}"/>
                </a:ext>
              </a:extLst>
            </p:cNvPr>
            <p:cNvSpPr/>
            <p:nvPr/>
          </p:nvSpPr>
          <p:spPr>
            <a:xfrm>
              <a:off x="2502566" y="4402386"/>
              <a:ext cx="1283369" cy="1283369"/>
            </a:xfrm>
            <a:prstGeom prst="ellipse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AutoShape 59">
              <a:extLst>
                <a:ext uri="{FF2B5EF4-FFF2-40B4-BE49-F238E27FC236}">
                  <a16:creationId xmlns:a16="http://schemas.microsoft.com/office/drawing/2014/main" id="{379EFFD6-906B-4050-B207-DDAE67231CC9}"/>
                </a:ext>
              </a:extLst>
            </p:cNvPr>
            <p:cNvSpPr/>
            <p:nvPr/>
          </p:nvSpPr>
          <p:spPr bwMode="auto">
            <a:xfrm>
              <a:off x="2897239" y="4816764"/>
              <a:ext cx="408787" cy="406985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987CD50-0D28-4FCE-AC63-9ED3703FF7A5}"/>
              </a:ext>
            </a:extLst>
          </p:cNvPr>
          <p:cNvSpPr txBox="1"/>
          <p:nvPr/>
        </p:nvSpPr>
        <p:spPr>
          <a:xfrm>
            <a:off x="404799" y="2771644"/>
            <a:ext cx="318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4CFF5F-5462-4169-98B0-B33B4082CCCB}"/>
              </a:ext>
            </a:extLst>
          </p:cNvPr>
          <p:cNvSpPr txBox="1"/>
          <p:nvPr/>
        </p:nvSpPr>
        <p:spPr>
          <a:xfrm>
            <a:off x="14503701" y="7558289"/>
            <a:ext cx="318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準備指引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939A2F-DAD4-4BA2-BA06-DB42D8686676}"/>
              </a:ext>
            </a:extLst>
          </p:cNvPr>
          <p:cNvSpPr txBox="1"/>
          <p:nvPr/>
        </p:nvSpPr>
        <p:spPr>
          <a:xfrm>
            <a:off x="14495680" y="2690511"/>
            <a:ext cx="318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未來目標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E914082-C005-4373-84CE-0ECC5D108AE6}"/>
              </a:ext>
            </a:extLst>
          </p:cNvPr>
          <p:cNvSpPr txBox="1"/>
          <p:nvPr/>
        </p:nvSpPr>
        <p:spPr>
          <a:xfrm>
            <a:off x="457200" y="7641449"/>
            <a:ext cx="318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排列邏輯</a:t>
            </a: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EFA8B5E-77C2-4068-B6FD-0E8A96921E86}"/>
              </a:ext>
            </a:extLst>
          </p:cNvPr>
          <p:cNvCxnSpPr>
            <a:stCxn id="18" idx="6"/>
            <a:endCxn id="24" idx="2"/>
          </p:cNvCxnSpPr>
          <p:nvPr/>
        </p:nvCxnSpPr>
        <p:spPr>
          <a:xfrm>
            <a:off x="4744507" y="3160102"/>
            <a:ext cx="8361696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1130994-077A-40FC-83F1-6BD487EAFC3B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13762455" y="3880698"/>
            <a:ext cx="6338" cy="348964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BD8BBFC1-E4F6-4151-B30E-F2B8545E12E9}"/>
              </a:ext>
            </a:extLst>
          </p:cNvPr>
          <p:cNvCxnSpPr>
            <a:stCxn id="27" idx="2"/>
            <a:endCxn id="21" idx="6"/>
          </p:cNvCxnSpPr>
          <p:nvPr/>
        </p:nvCxnSpPr>
        <p:spPr>
          <a:xfrm flipH="1">
            <a:off x="4783708" y="8012029"/>
            <a:ext cx="8337062" cy="8101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E08BC5D3-82BC-4D8C-8AF7-2214997E83BC}"/>
              </a:ext>
            </a:extLst>
          </p:cNvPr>
          <p:cNvCxnSpPr>
            <a:stCxn id="18" idx="4"/>
            <a:endCxn id="21" idx="0"/>
          </p:cNvCxnSpPr>
          <p:nvPr/>
        </p:nvCxnSpPr>
        <p:spPr>
          <a:xfrm>
            <a:off x="4102823" y="3801786"/>
            <a:ext cx="39201" cy="364956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3610BAA-A942-4164-B84D-72D81A74FA61}"/>
              </a:ext>
            </a:extLst>
          </p:cNvPr>
          <p:cNvCxnSpPr>
            <a:stCxn id="18" idx="5"/>
            <a:endCxn id="27" idx="1"/>
          </p:cNvCxnSpPr>
          <p:nvPr/>
        </p:nvCxnSpPr>
        <p:spPr>
          <a:xfrm>
            <a:off x="4556562" y="3613841"/>
            <a:ext cx="8752153" cy="394444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9F08D2BE-7627-4100-8D0B-02A98C0983D8}"/>
              </a:ext>
            </a:extLst>
          </p:cNvPr>
          <p:cNvCxnSpPr>
            <a:stCxn id="24" idx="3"/>
            <a:endCxn id="21" idx="7"/>
          </p:cNvCxnSpPr>
          <p:nvPr/>
        </p:nvCxnSpPr>
        <p:spPr>
          <a:xfrm flipH="1">
            <a:off x="4595763" y="3613841"/>
            <a:ext cx="8698385" cy="402545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橢圓 39">
            <a:extLst>
              <a:ext uri="{FF2B5EF4-FFF2-40B4-BE49-F238E27FC236}">
                <a16:creationId xmlns:a16="http://schemas.microsoft.com/office/drawing/2014/main" id="{C7B5FA7A-AEBB-4094-A717-5E8D1CA274F9}"/>
              </a:ext>
            </a:extLst>
          </p:cNvPr>
          <p:cNvSpPr/>
          <p:nvPr/>
        </p:nvSpPr>
        <p:spPr>
          <a:xfrm>
            <a:off x="7691803" y="4173324"/>
            <a:ext cx="2904393" cy="29043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環環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相扣</a:t>
            </a:r>
          </a:p>
        </p:txBody>
      </p:sp>
    </p:spTree>
    <p:extLst>
      <p:ext uri="{BB962C8B-B14F-4D97-AF65-F5344CB8AC3E}">
        <p14:creationId xmlns:p14="http://schemas.microsoft.com/office/powerpoint/2010/main" val="63632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4387412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實踐大學入學管道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05536C08-9FD6-401F-99B8-871F6B3426A7}"/>
              </a:ext>
            </a:extLst>
          </p:cNvPr>
          <p:cNvGrpSpPr/>
          <p:nvPr/>
        </p:nvGrpSpPr>
        <p:grpSpPr>
          <a:xfrm>
            <a:off x="2254821" y="2414931"/>
            <a:ext cx="5060379" cy="1356969"/>
            <a:chOff x="0" y="0"/>
            <a:chExt cx="1537457" cy="49502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5C3984F-95CE-43DE-9101-818C595199AB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22" name="TextBox 23">
            <a:extLst>
              <a:ext uri="{FF2B5EF4-FFF2-40B4-BE49-F238E27FC236}">
                <a16:creationId xmlns:a16="http://schemas.microsoft.com/office/drawing/2014/main" id="{96F164B2-07BB-4DA3-9FE7-83CC42FEEEE2}"/>
              </a:ext>
            </a:extLst>
          </p:cNvPr>
          <p:cNvSpPr txBox="1"/>
          <p:nvPr/>
        </p:nvSpPr>
        <p:spPr>
          <a:xfrm>
            <a:off x="2627373" y="2738592"/>
            <a:ext cx="4315276" cy="6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3 - 4</a:t>
            </a:r>
            <a:r>
              <a:rPr lang="zh-TW" altLang="en-US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月</a:t>
            </a:r>
            <a:endParaRPr lang="en-US" sz="4400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BF35E47-BC68-4C87-B662-AB0A78B1BECE}"/>
              </a:ext>
            </a:extLst>
          </p:cNvPr>
          <p:cNvSpPr/>
          <p:nvPr/>
        </p:nvSpPr>
        <p:spPr>
          <a:xfrm>
            <a:off x="204791" y="4036640"/>
            <a:ext cx="1707578" cy="1707578"/>
          </a:xfrm>
          <a:prstGeom prst="rect">
            <a:avLst/>
          </a:prstGeom>
          <a:solidFill>
            <a:srgbClr val="FFFFCC"/>
          </a:solidFill>
          <a:ln w="57150">
            <a:solidFill>
              <a:srgbClr val="FAEA7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000" b="1" dirty="0">
                <a:ln w="0"/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endParaRPr lang="en-US" altLang="zh-TW" sz="4000" b="1" dirty="0">
              <a:ln w="0"/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5599"/>
              </a:lnSpc>
            </a:pPr>
            <a:r>
              <a:rPr lang="zh-TW" altLang="en-US" sz="4000" b="1" dirty="0">
                <a:ln w="0"/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校區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D9D8F3F-C7C4-4EE1-AF36-BA50F6568042}"/>
              </a:ext>
            </a:extLst>
          </p:cNvPr>
          <p:cNvSpPr/>
          <p:nvPr/>
        </p:nvSpPr>
        <p:spPr>
          <a:xfrm>
            <a:off x="204791" y="6057900"/>
            <a:ext cx="1707578" cy="3819420"/>
          </a:xfrm>
          <a:prstGeom prst="rect">
            <a:avLst/>
          </a:prstGeom>
          <a:solidFill>
            <a:srgbClr val="FFFFCC"/>
          </a:solidFill>
          <a:ln w="57150">
            <a:solidFill>
              <a:srgbClr val="FAEA7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000" b="1" dirty="0">
                <a:ln w="0"/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</a:t>
            </a:r>
            <a:endParaRPr lang="en-US" altLang="zh-TW" sz="4000" b="1" dirty="0">
              <a:ln w="0"/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5599"/>
              </a:lnSpc>
            </a:pPr>
            <a:r>
              <a:rPr lang="zh-TW" altLang="en-US" sz="4000" b="1" dirty="0">
                <a:ln w="0"/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校區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0E98BF-FABF-4B5F-97AC-000592A818CE}"/>
              </a:ext>
            </a:extLst>
          </p:cNvPr>
          <p:cNvSpPr/>
          <p:nvPr/>
        </p:nvSpPr>
        <p:spPr>
          <a:xfrm>
            <a:off x="2266852" y="4036640"/>
            <a:ext cx="2317179" cy="3697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400" dirty="0">
                <a:solidFill>
                  <a:schemeClr val="tx1"/>
                </a:solidFill>
                <a:latin typeface="王漢宗特黑體"/>
                <a:ea typeface="王漢宗特黑體"/>
              </a:rPr>
              <a:t>繁星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BB34A7B-07FF-4A83-B875-4D04B3639F22}"/>
              </a:ext>
            </a:extLst>
          </p:cNvPr>
          <p:cNvSpPr/>
          <p:nvPr/>
        </p:nvSpPr>
        <p:spPr>
          <a:xfrm>
            <a:off x="4774551" y="4036640"/>
            <a:ext cx="7772400" cy="3697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400" dirty="0">
                <a:solidFill>
                  <a:schemeClr val="tx1"/>
                </a:solidFill>
                <a:latin typeface="王漢宗特黑體"/>
                <a:ea typeface="王漢宗特黑體"/>
              </a:rPr>
              <a:t>申請入學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E9490-C3BB-4394-878B-DCC062EF9DE0}"/>
              </a:ext>
            </a:extLst>
          </p:cNvPr>
          <p:cNvSpPr/>
          <p:nvPr/>
        </p:nvSpPr>
        <p:spPr>
          <a:xfrm>
            <a:off x="12731539" y="4036640"/>
            <a:ext cx="5177270" cy="3697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400" dirty="0">
                <a:solidFill>
                  <a:schemeClr val="tx1"/>
                </a:solidFill>
                <a:latin typeface="王漢宗特黑體"/>
                <a:ea typeface="王漢宗特黑體"/>
              </a:rPr>
              <a:t>分科測驗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553C4B8-2255-4CDD-B59B-FDEFF9411774}"/>
              </a:ext>
            </a:extLst>
          </p:cNvPr>
          <p:cNvSpPr/>
          <p:nvPr/>
        </p:nvSpPr>
        <p:spPr>
          <a:xfrm>
            <a:off x="2254820" y="8169742"/>
            <a:ext cx="10699180" cy="1707578"/>
          </a:xfrm>
          <a:prstGeom prst="rect">
            <a:avLst/>
          </a:prstGeom>
          <a:solidFill>
            <a:srgbClr val="FFCCCC"/>
          </a:solidFill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</a:pPr>
            <a:r>
              <a:rPr lang="zh-TW" altLang="en-US" sz="4400" dirty="0">
                <a:solidFill>
                  <a:schemeClr val="accent2"/>
                </a:solidFill>
                <a:latin typeface="王漢宗特黑體"/>
                <a:ea typeface="王漢宗特黑體"/>
              </a:rPr>
              <a:t>藝術設計學系單獨招生</a:t>
            </a:r>
          </a:p>
        </p:txBody>
      </p:sp>
      <p:sp>
        <p:nvSpPr>
          <p:cNvPr id="9" name="星形: 三十二角 8">
            <a:extLst>
              <a:ext uri="{FF2B5EF4-FFF2-40B4-BE49-F238E27FC236}">
                <a16:creationId xmlns:a16="http://schemas.microsoft.com/office/drawing/2014/main" id="{4BEEB6DE-5A46-4363-A79C-A320A9356D21}"/>
              </a:ext>
            </a:extLst>
          </p:cNvPr>
          <p:cNvSpPr/>
          <p:nvPr/>
        </p:nvSpPr>
        <p:spPr>
          <a:xfrm rot="20575852">
            <a:off x="11703621" y="7882439"/>
            <a:ext cx="1828800" cy="1828800"/>
          </a:xfrm>
          <a:prstGeom prst="star32">
            <a:avLst/>
          </a:prstGeom>
          <a:solidFill>
            <a:srgbClr val="FFFF00"/>
          </a:solidFill>
          <a:ln>
            <a:solidFill>
              <a:srgbClr val="EBD2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HOT</a:t>
            </a:r>
            <a:endParaRPr lang="zh-TW" alt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353D2C9-FD17-4580-9D12-6D06A8B0AF8C}"/>
              </a:ext>
            </a:extLst>
          </p:cNvPr>
          <p:cNvGrpSpPr/>
          <p:nvPr/>
        </p:nvGrpSpPr>
        <p:grpSpPr>
          <a:xfrm>
            <a:off x="7545610" y="2414930"/>
            <a:ext cx="5060379" cy="1356969"/>
            <a:chOff x="0" y="0"/>
            <a:chExt cx="1537457" cy="49502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99D1EAB-1206-49BA-9CB6-40EA79A7360B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29" name="Group 10">
            <a:extLst>
              <a:ext uri="{FF2B5EF4-FFF2-40B4-BE49-F238E27FC236}">
                <a16:creationId xmlns:a16="http://schemas.microsoft.com/office/drawing/2014/main" id="{AF151161-C57E-4C45-A0DF-3D34D51C48D1}"/>
              </a:ext>
            </a:extLst>
          </p:cNvPr>
          <p:cNvGrpSpPr/>
          <p:nvPr/>
        </p:nvGrpSpPr>
        <p:grpSpPr>
          <a:xfrm>
            <a:off x="12836399" y="2414929"/>
            <a:ext cx="5060379" cy="1356969"/>
            <a:chOff x="0" y="0"/>
            <a:chExt cx="1537457" cy="49502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80CF9E3-BCA8-49E2-8B6D-2FC75C406EF7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37" name="TextBox 23">
            <a:extLst>
              <a:ext uri="{FF2B5EF4-FFF2-40B4-BE49-F238E27FC236}">
                <a16:creationId xmlns:a16="http://schemas.microsoft.com/office/drawing/2014/main" id="{7A87A2DC-CF8E-42E9-A5B0-9CAF25427D69}"/>
              </a:ext>
            </a:extLst>
          </p:cNvPr>
          <p:cNvSpPr txBox="1"/>
          <p:nvPr/>
        </p:nvSpPr>
        <p:spPr>
          <a:xfrm>
            <a:off x="7918161" y="2756718"/>
            <a:ext cx="4315276" cy="6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5 - 6</a:t>
            </a:r>
            <a:r>
              <a:rPr lang="zh-TW" altLang="en-US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月</a:t>
            </a:r>
            <a:endParaRPr lang="en-US" sz="4400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0B8793AD-BD70-4949-A24B-4E2316ABF1DE}"/>
              </a:ext>
            </a:extLst>
          </p:cNvPr>
          <p:cNvSpPr txBox="1"/>
          <p:nvPr/>
        </p:nvSpPr>
        <p:spPr>
          <a:xfrm>
            <a:off x="13208950" y="2738591"/>
            <a:ext cx="4315276" cy="6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altLang="zh-TW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7</a:t>
            </a:r>
            <a:r>
              <a:rPr lang="zh-TW" altLang="en-US" sz="4400" dirty="0">
                <a:solidFill>
                  <a:srgbClr val="F9F5F0"/>
                </a:solidFill>
                <a:latin typeface="王漢宗特黑體"/>
                <a:ea typeface="王漢宗特黑體"/>
              </a:rPr>
              <a:t>月</a:t>
            </a:r>
            <a:endParaRPr lang="en-US" sz="4400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326039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"/>
          <p:cNvGrpSpPr/>
          <p:nvPr/>
        </p:nvGrpSpPr>
        <p:grpSpPr>
          <a:xfrm>
            <a:off x="-1" y="492640"/>
            <a:ext cx="7391401" cy="1356969"/>
            <a:chOff x="0" y="0"/>
            <a:chExt cx="2054115" cy="495026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2054115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32" name="Freeform 4"/>
          <p:cNvSpPr/>
          <p:nvPr/>
        </p:nvSpPr>
        <p:spPr>
          <a:xfrm>
            <a:off x="5762077" y="995529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5"/>
          <p:cNvSpPr/>
          <p:nvPr/>
        </p:nvSpPr>
        <p:spPr>
          <a:xfrm>
            <a:off x="10589595" y="1171124"/>
            <a:ext cx="521753" cy="760296"/>
          </a:xfrm>
          <a:custGeom>
            <a:avLst/>
            <a:gdLst/>
            <a:ahLst/>
            <a:cxnLst/>
            <a:rect l="l" t="t" r="r" b="b"/>
            <a:pathLst>
              <a:path w="521753" h="760296">
                <a:moveTo>
                  <a:pt x="0" y="0"/>
                </a:moveTo>
                <a:lnTo>
                  <a:pt x="521753" y="0"/>
                </a:lnTo>
                <a:lnTo>
                  <a:pt x="521753" y="760297"/>
                </a:lnTo>
                <a:lnTo>
                  <a:pt x="0" y="760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6"/>
          <p:cNvSpPr/>
          <p:nvPr/>
        </p:nvSpPr>
        <p:spPr>
          <a:xfrm>
            <a:off x="8120461" y="6286010"/>
            <a:ext cx="521753" cy="760296"/>
          </a:xfrm>
          <a:custGeom>
            <a:avLst/>
            <a:gdLst/>
            <a:ahLst/>
            <a:cxnLst/>
            <a:rect l="l" t="t" r="r" b="b"/>
            <a:pathLst>
              <a:path w="521753" h="760296">
                <a:moveTo>
                  <a:pt x="0" y="0"/>
                </a:moveTo>
                <a:lnTo>
                  <a:pt x="521753" y="0"/>
                </a:lnTo>
                <a:lnTo>
                  <a:pt x="521753" y="760296"/>
                </a:lnTo>
                <a:lnTo>
                  <a:pt x="0" y="760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7"/>
          <p:cNvSpPr txBox="1"/>
          <p:nvPr/>
        </p:nvSpPr>
        <p:spPr>
          <a:xfrm>
            <a:off x="196070" y="809624"/>
            <a:ext cx="689053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SHIH CHIEN UNIVERSITY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BE56B9E-DD7D-4FDE-BC56-F58B8276FC20}"/>
              </a:ext>
            </a:extLst>
          </p:cNvPr>
          <p:cNvGrpSpPr/>
          <p:nvPr/>
        </p:nvGrpSpPr>
        <p:grpSpPr>
          <a:xfrm>
            <a:off x="3200726" y="6554894"/>
            <a:ext cx="3885874" cy="2434701"/>
            <a:chOff x="1775338" y="5360107"/>
            <a:chExt cx="3885874" cy="2434701"/>
          </a:xfrm>
        </p:grpSpPr>
        <p:sp>
          <p:nvSpPr>
            <p:cNvPr id="37" name="TextBox 9"/>
            <p:cNvSpPr txBox="1"/>
            <p:nvPr/>
          </p:nvSpPr>
          <p:spPr>
            <a:xfrm>
              <a:off x="1775338" y="5360107"/>
              <a:ext cx="3025261" cy="855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79"/>
                </a:lnSpc>
              </a:pPr>
              <a:r>
                <a:rPr lang="en-US" sz="5199" b="1" dirty="0" err="1">
                  <a:solidFill>
                    <a:srgbClr val="827F6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高雄校區</a:t>
              </a:r>
              <a:endParaRPr lang="en-US" sz="5199" b="1" dirty="0">
                <a:solidFill>
                  <a:srgbClr val="827F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1797751" y="6507441"/>
              <a:ext cx="3863461" cy="5388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dirty="0" err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商學與資訊學院</a:t>
              </a:r>
              <a:endParaRPr 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1797751" y="7255943"/>
              <a:ext cx="3558661" cy="5388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dirty="0" err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文化與創意學院</a:t>
              </a:r>
              <a:endParaRPr 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96FA44B5-C70F-457F-AFA7-073922F5013F}"/>
              </a:ext>
            </a:extLst>
          </p:cNvPr>
          <p:cNvGrpSpPr/>
          <p:nvPr/>
        </p:nvGrpSpPr>
        <p:grpSpPr>
          <a:xfrm>
            <a:off x="12652607" y="753527"/>
            <a:ext cx="3612786" cy="4020093"/>
            <a:chOff x="13164819" y="1456022"/>
            <a:chExt cx="3612786" cy="4020093"/>
          </a:xfrm>
        </p:grpSpPr>
        <p:sp>
          <p:nvSpPr>
            <p:cNvPr id="36" name="TextBox 8"/>
            <p:cNvSpPr txBox="1"/>
            <p:nvPr/>
          </p:nvSpPr>
          <p:spPr>
            <a:xfrm>
              <a:off x="13164819" y="1456022"/>
              <a:ext cx="3612786" cy="874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79"/>
                </a:lnSpc>
              </a:pPr>
              <a:r>
                <a:rPr lang="en-US" sz="5199" b="1" dirty="0" err="1">
                  <a:solidFill>
                    <a:srgbClr val="827F6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臺北校區</a:t>
              </a:r>
              <a:endParaRPr lang="en-US" sz="5199" b="1" dirty="0">
                <a:solidFill>
                  <a:srgbClr val="827F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13191713" y="2705100"/>
              <a:ext cx="3243482" cy="5388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dirty="0" err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民生學院</a:t>
              </a:r>
              <a:endParaRPr 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TextBox 14"/>
            <p:cNvSpPr txBox="1"/>
            <p:nvPr/>
          </p:nvSpPr>
          <p:spPr>
            <a:xfrm>
              <a:off x="13191713" y="3453104"/>
              <a:ext cx="3243482" cy="527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dirty="0" err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設計學院</a:t>
              </a:r>
              <a:endParaRPr 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TextBox 15"/>
            <p:cNvSpPr txBox="1"/>
            <p:nvPr/>
          </p:nvSpPr>
          <p:spPr>
            <a:xfrm>
              <a:off x="13191713" y="4201108"/>
              <a:ext cx="3243482" cy="527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管理學院</a:t>
              </a:r>
            </a:p>
          </p:txBody>
        </p:sp>
        <p:sp>
          <p:nvSpPr>
            <p:cNvPr id="44" name="TextBox 16"/>
            <p:cNvSpPr txBox="1"/>
            <p:nvPr/>
          </p:nvSpPr>
          <p:spPr>
            <a:xfrm>
              <a:off x="13191713" y="4949111"/>
              <a:ext cx="3243482" cy="527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dirty="0" err="1">
                  <a:solidFill>
                    <a:srgbClr val="3332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國際學程</a:t>
              </a:r>
              <a:endParaRPr 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E62CB677-1FA6-4C00-991C-57798A413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6F5796E0-4B81-419D-AAE3-3F91D01E02E7}"/>
              </a:ext>
            </a:extLst>
          </p:cNvPr>
          <p:cNvSpPr txBox="1"/>
          <p:nvPr/>
        </p:nvSpPr>
        <p:spPr>
          <a:xfrm>
            <a:off x="12679501" y="4986377"/>
            <a:ext cx="3243482" cy="52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zh-TW" altLang="en-US" sz="3199" b="1" dirty="0">
                <a:solidFill>
                  <a:srgbClr val="3332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法學院</a:t>
            </a:r>
            <a:endParaRPr lang="en-US" sz="3199" b="1" dirty="0">
              <a:solidFill>
                <a:srgbClr val="3332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973353" y="4305300"/>
            <a:ext cx="103412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做之前，先想想自己的方向</a:t>
            </a:r>
          </a:p>
        </p:txBody>
      </p:sp>
    </p:spTree>
    <p:extLst>
      <p:ext uri="{BB962C8B-B14F-4D97-AF65-F5344CB8AC3E}">
        <p14:creationId xmlns:p14="http://schemas.microsoft.com/office/powerpoint/2010/main" val="150709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實踐大學台北校區設計學院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95FCB120-5C54-4467-BD7A-55E13EB883F1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FF0000"/>
          </a:solidFill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C7FE6BE9-42F4-4FEA-98EA-8E0802DCEAB8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6D09FC97-E3C5-45D0-AF67-571BF21A6F58}"/>
              </a:ext>
            </a:extLst>
          </p:cNvPr>
          <p:cNvSpPr txBox="1"/>
          <p:nvPr/>
        </p:nvSpPr>
        <p:spPr>
          <a:xfrm>
            <a:off x="6611648" y="721824"/>
            <a:ext cx="6476999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全世界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TOP30/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全台灣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TOP1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31" name="图片 2">
            <a:extLst>
              <a:ext uri="{FF2B5EF4-FFF2-40B4-BE49-F238E27FC236}">
                <a16:creationId xmlns:a16="http://schemas.microsoft.com/office/drawing/2014/main" id="{45B83B87-000B-4F9C-8A69-E9FE30307A42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1657" r="22793" b="252"/>
          <a:stretch/>
        </p:blipFill>
        <p:spPr>
          <a:xfrm>
            <a:off x="287597" y="2371683"/>
            <a:ext cx="4388345" cy="6478438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818E841A-D72B-457B-98D5-1844140F3BF7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r="40420"/>
          <a:stretch/>
        </p:blipFill>
        <p:spPr>
          <a:xfrm>
            <a:off x="4858741" y="2371683"/>
            <a:ext cx="4388345" cy="6478438"/>
          </a:xfrm>
          <a:prstGeom prst="rect">
            <a:avLst/>
          </a:prstGeom>
        </p:spPr>
      </p:pic>
      <p:pic>
        <p:nvPicPr>
          <p:cNvPr id="33" name="淘宝网chenying0907出品 28">
            <a:extLst>
              <a:ext uri="{FF2B5EF4-FFF2-40B4-BE49-F238E27FC236}">
                <a16:creationId xmlns:a16="http://schemas.microsoft.com/office/drawing/2014/main" id="{13B005DA-8D07-4998-8BAF-2C869F656BF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329"/>
          <a:stretch/>
        </p:blipFill>
        <p:spPr>
          <a:xfrm>
            <a:off x="9494053" y="2371682"/>
            <a:ext cx="4159722" cy="6478437"/>
          </a:xfrm>
          <a:custGeom>
            <a:avLst/>
            <a:gdLst>
              <a:gd name="connsiteX0" fmla="*/ 0 w 2370190"/>
              <a:gd name="connsiteY0" fmla="*/ 0 h 3346624"/>
              <a:gd name="connsiteX1" fmla="*/ 2370190 w 2370190"/>
              <a:gd name="connsiteY1" fmla="*/ 0 h 3346624"/>
              <a:gd name="connsiteX2" fmla="*/ 2370190 w 2370190"/>
              <a:gd name="connsiteY2" fmla="*/ 3346624 h 3346624"/>
              <a:gd name="connsiteX3" fmla="*/ 0 w 2370190"/>
              <a:gd name="connsiteY3" fmla="*/ 3346624 h 3346624"/>
              <a:gd name="connsiteX4" fmla="*/ 0 w 2370190"/>
              <a:gd name="connsiteY4" fmla="*/ 0 h 334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190" h="3346624">
                <a:moveTo>
                  <a:pt x="0" y="0"/>
                </a:moveTo>
                <a:lnTo>
                  <a:pt x="2370190" y="0"/>
                </a:lnTo>
                <a:lnTo>
                  <a:pt x="2370190" y="3346624"/>
                </a:lnTo>
                <a:lnTo>
                  <a:pt x="0" y="33466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83C4936F-1982-4D14-879C-51110DB05AA6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4"/>
          <a:stretch/>
        </p:blipFill>
        <p:spPr>
          <a:xfrm>
            <a:off x="13899678" y="2371682"/>
            <a:ext cx="4159722" cy="64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8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實踐大學台北校區民生學院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9CC03112-9075-479A-A439-9FB3B4760B99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FF0000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E7A7E97-C773-4580-B496-14E4DEB4281B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3926D5D1-19DB-4997-B2C9-BB3265D6375A}"/>
              </a:ext>
            </a:extLst>
          </p:cNvPr>
          <p:cNvSpPr txBox="1"/>
          <p:nvPr/>
        </p:nvSpPr>
        <p:spPr>
          <a:xfrm>
            <a:off x="6464114" y="721824"/>
            <a:ext cx="6624533" cy="66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以生活為主的全人學院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31A808-1C0D-47F5-96AE-B4A39804F2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3" b="8059"/>
          <a:stretch/>
        </p:blipFill>
        <p:spPr>
          <a:xfrm>
            <a:off x="139514" y="2857499"/>
            <a:ext cx="4665741" cy="2743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1856B7-66B4-4B9C-B9E2-4F44C627A2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" y="5882993"/>
            <a:ext cx="4645879" cy="26133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F4991A2-B26E-4ABC-A6C2-164252CF75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0" t="7104" r="3339" b="34680"/>
          <a:stretch/>
        </p:blipFill>
        <p:spPr>
          <a:xfrm>
            <a:off x="5295900" y="2857499"/>
            <a:ext cx="7291138" cy="27432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D19EA27-2D14-4ADA-8FEB-4A67450612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b="11181"/>
          <a:stretch/>
        </p:blipFill>
        <p:spPr>
          <a:xfrm>
            <a:off x="5295900" y="5882993"/>
            <a:ext cx="7291138" cy="26133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6EC3DFD-95E4-403F-9111-2E8BE5FCD0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8"/>
          <a:stretch/>
        </p:blipFill>
        <p:spPr>
          <a:xfrm>
            <a:off x="12938908" y="5882993"/>
            <a:ext cx="5191926" cy="261330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8197E0C-5B66-4DCE-A00A-203FB9EE34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1"/>
          <a:stretch/>
        </p:blipFill>
        <p:spPr>
          <a:xfrm>
            <a:off x="12866302" y="2857500"/>
            <a:ext cx="541323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10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實踐大學台北校區管理學院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DC7F7E-3E82-4875-9998-9CE3D82E86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/>
          <a:stretch/>
        </p:blipFill>
        <p:spPr>
          <a:xfrm>
            <a:off x="2479145" y="2123960"/>
            <a:ext cx="6360056" cy="36299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F0408C-D87A-4FB1-BA0B-FBC630D219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0"/>
          <a:stretch/>
        </p:blipFill>
        <p:spPr>
          <a:xfrm>
            <a:off x="9448801" y="2091261"/>
            <a:ext cx="7626761" cy="36299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DA71C27-58B2-4921-A07B-4C630F137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/>
          <a:stretch/>
        </p:blipFill>
        <p:spPr>
          <a:xfrm>
            <a:off x="2469903" y="5915702"/>
            <a:ext cx="6369297" cy="410459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E44EF77-CC9C-496E-8AB4-30E97C4FF3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5898238"/>
            <a:ext cx="7683607" cy="4104598"/>
          </a:xfrm>
          <a:prstGeom prst="rect">
            <a:avLst/>
          </a:prstGeom>
        </p:spPr>
      </p:pic>
      <p:grpSp>
        <p:nvGrpSpPr>
          <p:cNvPr id="18" name="Group 10">
            <a:extLst>
              <a:ext uri="{FF2B5EF4-FFF2-40B4-BE49-F238E27FC236}">
                <a16:creationId xmlns:a16="http://schemas.microsoft.com/office/drawing/2014/main" id="{3DD7AAA0-323F-4220-88C2-756BCBD20EC6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FF0000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DD2F2B7-2182-4F94-8D3E-CA1D645235AE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D7532E18-4831-4EA6-A2F5-6D70DCB06500}"/>
              </a:ext>
            </a:extLst>
          </p:cNvPr>
          <p:cNvSpPr txBox="1"/>
          <p:nvPr/>
        </p:nvSpPr>
        <p:spPr>
          <a:xfrm>
            <a:off x="6464114" y="721824"/>
            <a:ext cx="6624533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AI/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語言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財金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大數據多專長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228165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實踐大學台北校區國際學程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4E6F11E-3811-4546-9756-8E17183B1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4" y="2488594"/>
            <a:ext cx="17949779" cy="6160105"/>
          </a:xfrm>
          <a:prstGeom prst="rect">
            <a:avLst/>
          </a:prstGeom>
        </p:spPr>
      </p:pic>
      <p:grpSp>
        <p:nvGrpSpPr>
          <p:cNvPr id="18" name="Group 10">
            <a:extLst>
              <a:ext uri="{FF2B5EF4-FFF2-40B4-BE49-F238E27FC236}">
                <a16:creationId xmlns:a16="http://schemas.microsoft.com/office/drawing/2014/main" id="{DBBBE611-8FDD-4599-950C-5F302E1AED48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FF0000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1F8A73B-6170-42F5-88E8-417639CA6965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76655593-7408-423C-A8D7-8C051BC1FE09}"/>
              </a:ext>
            </a:extLst>
          </p:cNvPr>
          <p:cNvSpPr txBox="1"/>
          <p:nvPr/>
        </p:nvSpPr>
        <p:spPr>
          <a:xfrm>
            <a:off x="6464114" y="721824"/>
            <a:ext cx="6624533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雙學位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交換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遊學最佳選擇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402423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實踐大學高雄校區文創學院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95FCB120-5C54-4467-BD7A-55E13EB883F1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00B050"/>
          </a:solidFill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C7FE6BE9-42F4-4FEA-98EA-8E0802DCEAB8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6D09FC97-E3C5-45D0-AF67-571BF21A6F58}"/>
              </a:ext>
            </a:extLst>
          </p:cNvPr>
          <p:cNvSpPr txBox="1"/>
          <p:nvPr/>
        </p:nvSpPr>
        <p:spPr>
          <a:xfrm>
            <a:off x="6611648" y="721824"/>
            <a:ext cx="6476999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999" b="1" dirty="0">
                <a:solidFill>
                  <a:srgbClr val="FFFF00"/>
                </a:solidFill>
                <a:latin typeface="王漢宗特黑體"/>
                <a:ea typeface="王漢宗特黑體"/>
              </a:rPr>
              <a:t>人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設計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觀光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運動</a:t>
            </a:r>
            <a:r>
              <a:rPr lang="en-US" altLang="zh-TW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日文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19" name="淘宝网chenying0907出品 28">
            <a:extLst>
              <a:ext uri="{FF2B5EF4-FFF2-40B4-BE49-F238E27FC236}">
                <a16:creationId xmlns:a16="http://schemas.microsoft.com/office/drawing/2014/main" id="{26AE935B-7CF2-4873-BC0A-95DC4209417C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23587" r="15631" b="2290"/>
          <a:stretch/>
        </p:blipFill>
        <p:spPr>
          <a:xfrm>
            <a:off x="127579" y="1994061"/>
            <a:ext cx="6472134" cy="4134597"/>
          </a:xfrm>
          <a:custGeom>
            <a:avLst/>
            <a:gdLst>
              <a:gd name="connsiteX0" fmla="*/ 0 w 2370190"/>
              <a:gd name="connsiteY0" fmla="*/ 0 h 3346624"/>
              <a:gd name="connsiteX1" fmla="*/ 2370190 w 2370190"/>
              <a:gd name="connsiteY1" fmla="*/ 0 h 3346624"/>
              <a:gd name="connsiteX2" fmla="*/ 2370190 w 2370190"/>
              <a:gd name="connsiteY2" fmla="*/ 3346624 h 3346624"/>
              <a:gd name="connsiteX3" fmla="*/ 0 w 2370190"/>
              <a:gd name="connsiteY3" fmla="*/ 3346624 h 3346624"/>
              <a:gd name="connsiteX4" fmla="*/ 0 w 2370190"/>
              <a:gd name="connsiteY4" fmla="*/ 0 h 334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190" h="3346624">
                <a:moveTo>
                  <a:pt x="0" y="0"/>
                </a:moveTo>
                <a:lnTo>
                  <a:pt x="2370190" y="0"/>
                </a:lnTo>
                <a:lnTo>
                  <a:pt x="2370190" y="3346624"/>
                </a:lnTo>
                <a:lnTo>
                  <a:pt x="0" y="33466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524A24C9-FAC6-483A-B36D-8AC038843889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1675" r="-324" b="12119"/>
          <a:stretch/>
        </p:blipFill>
        <p:spPr>
          <a:xfrm>
            <a:off x="127579" y="6301833"/>
            <a:ext cx="6460199" cy="358920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ECE0A4A-9FD9-40EF-909F-FC921118F3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55927" r="59773" b="6906"/>
          <a:stretch/>
        </p:blipFill>
        <p:spPr>
          <a:xfrm>
            <a:off x="6705845" y="1999503"/>
            <a:ext cx="5786334" cy="41345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4D8059-91F8-4753-B497-54FB891E05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11" y="1994061"/>
            <a:ext cx="5512796" cy="413459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7389E0A-EF20-40E3-80F8-96AB6E6CA4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9" t="63665" b="15926"/>
          <a:stretch/>
        </p:blipFill>
        <p:spPr>
          <a:xfrm>
            <a:off x="6700401" y="6301833"/>
            <a:ext cx="7353799" cy="35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06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實踐大學高雄校區商資學院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95FCB120-5C54-4467-BD7A-55E13EB883F1}"/>
              </a:ext>
            </a:extLst>
          </p:cNvPr>
          <p:cNvGrpSpPr/>
          <p:nvPr/>
        </p:nvGrpSpPr>
        <p:grpSpPr>
          <a:xfrm>
            <a:off x="6476146" y="412763"/>
            <a:ext cx="6612501" cy="1356969"/>
            <a:chOff x="0" y="0"/>
            <a:chExt cx="1537457" cy="495026"/>
          </a:xfrm>
          <a:solidFill>
            <a:srgbClr val="00B050"/>
          </a:solidFill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C7FE6BE9-42F4-4FEA-98EA-8E0802DCEAB8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6D09FC97-E3C5-45D0-AF67-571BF21A6F58}"/>
              </a:ext>
            </a:extLst>
          </p:cNvPr>
          <p:cNvSpPr txBox="1"/>
          <p:nvPr/>
        </p:nvSpPr>
        <p:spPr>
          <a:xfrm>
            <a:off x="6611648" y="721824"/>
            <a:ext cx="6476999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rgbClr val="FFFF00"/>
                </a:solidFill>
                <a:latin typeface="王漢宗特黑體"/>
                <a:ea typeface="王漢宗特黑體"/>
              </a:rPr>
              <a:t>數位</a:t>
            </a: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設計</a:t>
            </a:r>
            <a:r>
              <a:rPr lang="en-US" altLang="zh-TW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商業</a:t>
            </a:r>
            <a:r>
              <a:rPr lang="en-US" altLang="zh-TW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資訊</a:t>
            </a:r>
            <a:r>
              <a:rPr lang="en-US" altLang="zh-TW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語言應用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702C24A-3F31-43ED-A880-6CA0A604B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" b="15010"/>
          <a:stretch/>
        </p:blipFill>
        <p:spPr>
          <a:xfrm>
            <a:off x="8610600" y="2090167"/>
            <a:ext cx="7683607" cy="378665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14B22DB-A273-4CA1-94A7-5587C0B027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/>
          <a:stretch/>
        </p:blipFill>
        <p:spPr>
          <a:xfrm>
            <a:off x="8610600" y="6119134"/>
            <a:ext cx="7683607" cy="3755103"/>
          </a:xfrm>
          <a:prstGeom prst="rect">
            <a:avLst/>
          </a:prstGeom>
        </p:spPr>
      </p:pic>
      <p:pic>
        <p:nvPicPr>
          <p:cNvPr id="42" name="淘宝网chenying0907出品 28">
            <a:extLst>
              <a:ext uri="{FF2B5EF4-FFF2-40B4-BE49-F238E27FC236}">
                <a16:creationId xmlns:a16="http://schemas.microsoft.com/office/drawing/2014/main" id="{83EBC5A6-DF25-4B3C-BADE-F4B06D7956E8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0941" r="512" b="6690"/>
          <a:stretch/>
        </p:blipFill>
        <p:spPr>
          <a:xfrm>
            <a:off x="2171123" y="2090167"/>
            <a:ext cx="6179643" cy="3786655"/>
          </a:xfrm>
          <a:custGeom>
            <a:avLst/>
            <a:gdLst>
              <a:gd name="connsiteX0" fmla="*/ 0 w 2370190"/>
              <a:gd name="connsiteY0" fmla="*/ 0 h 3346624"/>
              <a:gd name="connsiteX1" fmla="*/ 2370190 w 2370190"/>
              <a:gd name="connsiteY1" fmla="*/ 0 h 3346624"/>
              <a:gd name="connsiteX2" fmla="*/ 2370190 w 2370190"/>
              <a:gd name="connsiteY2" fmla="*/ 3346624 h 3346624"/>
              <a:gd name="connsiteX3" fmla="*/ 0 w 2370190"/>
              <a:gd name="connsiteY3" fmla="*/ 3346624 h 3346624"/>
              <a:gd name="connsiteX4" fmla="*/ 0 w 2370190"/>
              <a:gd name="connsiteY4" fmla="*/ 0 h 334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190" h="3346624">
                <a:moveTo>
                  <a:pt x="0" y="0"/>
                </a:moveTo>
                <a:lnTo>
                  <a:pt x="2370190" y="0"/>
                </a:lnTo>
                <a:lnTo>
                  <a:pt x="2370190" y="3346624"/>
                </a:lnTo>
                <a:lnTo>
                  <a:pt x="0" y="334662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93B3284-EAB9-40D9-AB08-C49D528D69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2"/>
          <a:stretch/>
        </p:blipFill>
        <p:spPr>
          <a:xfrm>
            <a:off x="2165679" y="6119136"/>
            <a:ext cx="6230693" cy="37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82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D3A196CB-87F2-4732-93B7-3DB1AB9FA294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00B0F0"/>
          </a:solidFill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BCFF71D-7E2A-4FD5-86F3-0D5EE98E7EA0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21" name="TextBox 23">
            <a:extLst>
              <a:ext uri="{FF2B5EF4-FFF2-40B4-BE49-F238E27FC236}">
                <a16:creationId xmlns:a16="http://schemas.microsoft.com/office/drawing/2014/main" id="{49B593CE-E922-4090-8303-D69A53D2AC41}"/>
              </a:ext>
            </a:extLst>
          </p:cNvPr>
          <p:cNvSpPr txBox="1"/>
          <p:nvPr/>
        </p:nvSpPr>
        <p:spPr>
          <a:xfrm>
            <a:off x="6611648" y="721824"/>
            <a:ext cx="2227552" cy="66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男生宿舍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48" y="1867003"/>
            <a:ext cx="7075852" cy="794276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44" y="2400300"/>
            <a:ext cx="9255256" cy="69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90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125A68E-C05D-4B51-B8C2-E1B35C1ACC7E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00B0F0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C8C292-E2B2-4A13-BA91-DA9D4336C050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AAB32D89-1071-4C85-A684-9C73ED30F3DE}"/>
              </a:ext>
            </a:extLst>
          </p:cNvPr>
          <p:cNvSpPr txBox="1"/>
          <p:nvPr/>
        </p:nvSpPr>
        <p:spPr>
          <a:xfrm>
            <a:off x="6611648" y="721824"/>
            <a:ext cx="2227552" cy="66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男生宿舍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43100"/>
            <a:ext cx="6096000" cy="813166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90" y="1943100"/>
            <a:ext cx="6118310" cy="81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24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125A68E-C05D-4B51-B8C2-E1B35C1ACC7E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00B0F0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C8C292-E2B2-4A13-BA91-DA9D4336C050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AAB32D89-1071-4C85-A684-9C73ED30F3DE}"/>
              </a:ext>
            </a:extLst>
          </p:cNvPr>
          <p:cNvSpPr txBox="1"/>
          <p:nvPr/>
        </p:nvSpPr>
        <p:spPr>
          <a:xfrm>
            <a:off x="6611648" y="721824"/>
            <a:ext cx="2227552" cy="66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男生宿舍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50" y="2021373"/>
            <a:ext cx="5883297" cy="810707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021373"/>
            <a:ext cx="5715000" cy="80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6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3A0B7DB-FB42-4DD6-8629-733135012B9F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4D886CA-566D-4EB3-BCEC-3E9D863372A6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ACD70205-5D39-4980-B691-66A0EA8A1E43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女生宿舍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7900" y="3420719"/>
            <a:ext cx="8001000" cy="5334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8700" y="3420719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0559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OPQ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學習歷程自述的重要性</a:t>
            </a:r>
          </a:p>
        </p:txBody>
      </p:sp>
      <p:grpSp>
        <p:nvGrpSpPr>
          <p:cNvPr id="8" name="组合 28">
            <a:extLst>
              <a:ext uri="{FF2B5EF4-FFF2-40B4-BE49-F238E27FC236}">
                <a16:creationId xmlns:a16="http://schemas.microsoft.com/office/drawing/2014/main" id="{3ACC4BD9-D3D2-4D43-9E2D-E8886073863A}"/>
              </a:ext>
            </a:extLst>
          </p:cNvPr>
          <p:cNvGrpSpPr/>
          <p:nvPr/>
        </p:nvGrpSpPr>
        <p:grpSpPr>
          <a:xfrm>
            <a:off x="4555685" y="2785559"/>
            <a:ext cx="7697427" cy="1129762"/>
            <a:chOff x="576828" y="2184259"/>
            <a:chExt cx="4791136" cy="1129762"/>
          </a:xfr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E97880C-C0F2-42E4-848C-BCC6E5F34F9B}"/>
                </a:ext>
              </a:extLst>
            </p:cNvPr>
            <p:cNvSpPr/>
            <p:nvPr/>
          </p:nvSpPr>
          <p:spPr>
            <a:xfrm>
              <a:off x="950727" y="2292235"/>
              <a:ext cx="4326720" cy="1021786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 type="none" w="med" len="med"/>
              <a:tailEnd type="oval"/>
            </a:ln>
            <a:effectLst/>
            <a:ex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640AB0EA-965B-43B5-8A5B-E821C61E6AF4}"/>
                </a:ext>
              </a:extLst>
            </p:cNvPr>
            <p:cNvSpPr/>
            <p:nvPr/>
          </p:nvSpPr>
          <p:spPr>
            <a:xfrm>
              <a:off x="576828" y="2438756"/>
              <a:ext cx="747798" cy="747798"/>
            </a:xfrm>
            <a:prstGeom prst="diamond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O</a:t>
              </a: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33">
              <a:extLst>
                <a:ext uri="{FF2B5EF4-FFF2-40B4-BE49-F238E27FC236}">
                  <a16:creationId xmlns:a16="http://schemas.microsoft.com/office/drawing/2014/main" id="{633A5425-C0DA-4ACB-BA8E-70BC7463A30E}"/>
                </a:ext>
              </a:extLst>
            </p:cNvPr>
            <p:cNvSpPr txBox="1"/>
            <p:nvPr/>
          </p:nvSpPr>
          <p:spPr>
            <a:xfrm>
              <a:off x="1354813" y="2184259"/>
              <a:ext cx="4013151" cy="1064587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高中學習歷程反思</a:t>
              </a:r>
              <a:endParaRPr lang="zh-CN" altLang="en-US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380E8DFA-104E-4755-95C7-ABE65737CB33}"/>
              </a:ext>
            </a:extLst>
          </p:cNvPr>
          <p:cNvGrpSpPr/>
          <p:nvPr/>
        </p:nvGrpSpPr>
        <p:grpSpPr>
          <a:xfrm>
            <a:off x="5867400" y="4668758"/>
            <a:ext cx="4965871" cy="1140512"/>
            <a:chOff x="325734" y="2106390"/>
            <a:chExt cx="4965871" cy="1140512"/>
          </a:xfr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E4FA4F7-D681-4240-920D-A209A279ABBD}"/>
                </a:ext>
              </a:extLst>
            </p:cNvPr>
            <p:cNvSpPr/>
            <p:nvPr/>
          </p:nvSpPr>
          <p:spPr>
            <a:xfrm>
              <a:off x="1198029" y="2225116"/>
              <a:ext cx="3607836" cy="1021786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 type="none" w="med" len="med"/>
              <a:tailEnd type="oval"/>
            </a:ln>
            <a:effectLst/>
            <a:ex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7E7B8AC6-00BE-4651-8741-378D2E11D8E7}"/>
                </a:ext>
              </a:extLst>
            </p:cNvPr>
            <p:cNvSpPr/>
            <p:nvPr/>
          </p:nvSpPr>
          <p:spPr>
            <a:xfrm>
              <a:off x="325734" y="2371637"/>
              <a:ext cx="1246194" cy="747798"/>
            </a:xfrm>
            <a:prstGeom prst="diamond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80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P</a:t>
              </a: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文本框 46">
              <a:extLst>
                <a:ext uri="{FF2B5EF4-FFF2-40B4-BE49-F238E27FC236}">
                  <a16:creationId xmlns:a16="http://schemas.microsoft.com/office/drawing/2014/main" id="{AF6B51DB-EB0D-4C01-B2D8-2C42206F8BC6}"/>
                </a:ext>
              </a:extLst>
            </p:cNvPr>
            <p:cNvSpPr txBox="1"/>
            <p:nvPr/>
          </p:nvSpPr>
          <p:spPr>
            <a:xfrm>
              <a:off x="1683769" y="2106390"/>
              <a:ext cx="3607836" cy="10645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就讀動機</a:t>
              </a:r>
              <a:endParaRPr lang="zh-CN" altLang="en-US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6" name="组合 47">
            <a:extLst>
              <a:ext uri="{FF2B5EF4-FFF2-40B4-BE49-F238E27FC236}">
                <a16:creationId xmlns:a16="http://schemas.microsoft.com/office/drawing/2014/main" id="{EBDB8702-4737-4827-BC75-6A55D158984B}"/>
              </a:ext>
            </a:extLst>
          </p:cNvPr>
          <p:cNvGrpSpPr/>
          <p:nvPr/>
        </p:nvGrpSpPr>
        <p:grpSpPr>
          <a:xfrm>
            <a:off x="7391400" y="6478259"/>
            <a:ext cx="8277441" cy="1140512"/>
            <a:chOff x="413394" y="2106390"/>
            <a:chExt cx="8277441" cy="1140512"/>
          </a:xfr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7E7F2C-3E68-4DAA-B9DF-4D00D32252C6}"/>
                </a:ext>
              </a:extLst>
            </p:cNvPr>
            <p:cNvSpPr/>
            <p:nvPr/>
          </p:nvSpPr>
          <p:spPr>
            <a:xfrm>
              <a:off x="1198028" y="2225116"/>
              <a:ext cx="4934013" cy="1021786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 type="none" w="med" len="med"/>
              <a:tailEnd type="oval"/>
            </a:ln>
            <a:effectLst/>
            <a:ex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菱形 17">
              <a:extLst>
                <a:ext uri="{FF2B5EF4-FFF2-40B4-BE49-F238E27FC236}">
                  <a16:creationId xmlns:a16="http://schemas.microsoft.com/office/drawing/2014/main" id="{DCCC4A28-5118-407C-BC61-AA3608149CF8}"/>
                </a:ext>
              </a:extLst>
            </p:cNvPr>
            <p:cNvSpPr/>
            <p:nvPr/>
          </p:nvSpPr>
          <p:spPr>
            <a:xfrm>
              <a:off x="413394" y="2371637"/>
              <a:ext cx="1158534" cy="747798"/>
            </a:xfrm>
            <a:prstGeom prst="diamond">
              <a:avLst/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TW" sz="4800" kern="0" dirty="0">
                  <a:solidFill>
                    <a:schemeClr val="bg1"/>
                  </a:solidFill>
                  <a:cs typeface="+mn-ea"/>
                  <a:sym typeface="+mn-lt"/>
                </a:rPr>
                <a:t>Q</a:t>
              </a:r>
              <a:endParaRPr kumimoji="0" lang="zh-CN" alt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文本框 50">
              <a:extLst>
                <a:ext uri="{FF2B5EF4-FFF2-40B4-BE49-F238E27FC236}">
                  <a16:creationId xmlns:a16="http://schemas.microsoft.com/office/drawing/2014/main" id="{1606188D-8797-4880-BDFA-3664E7F8B55A}"/>
                </a:ext>
              </a:extLst>
            </p:cNvPr>
            <p:cNvSpPr txBox="1"/>
            <p:nvPr/>
          </p:nvSpPr>
          <p:spPr>
            <a:xfrm>
              <a:off x="1571928" y="2106390"/>
              <a:ext cx="7118907" cy="10645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未來學習計畫與生涯規劃</a:t>
              </a:r>
              <a:endParaRPr lang="zh-CN" altLang="en-US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ED874815-7511-41B0-B886-5CB46C89B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3A0B7DB-FB42-4DD6-8629-733135012B9F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4D886CA-566D-4EB3-BCEC-3E9D863372A6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ACD70205-5D39-4980-B691-66A0EA8A1E43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女生宿舍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77561"/>
            <a:ext cx="12268200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6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3A0B7DB-FB42-4DD6-8629-733135012B9F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4D886CA-566D-4EB3-BCEC-3E9D863372A6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8" name="TextBox 23">
            <a:extLst>
              <a:ext uri="{FF2B5EF4-FFF2-40B4-BE49-F238E27FC236}">
                <a16:creationId xmlns:a16="http://schemas.microsoft.com/office/drawing/2014/main" id="{ACD70205-5D39-4980-B691-66A0EA8A1E43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王漢宗特黑體"/>
                <a:ea typeface="王漢宗特黑體"/>
              </a:rPr>
              <a:t>女生宿舍</a:t>
            </a:r>
            <a:endParaRPr lang="en-US" sz="3600" dirty="0">
              <a:solidFill>
                <a:schemeClr val="bg1"/>
              </a:solidFill>
              <a:latin typeface="王漢宗特黑體"/>
              <a:ea typeface="王漢宗特黑體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2" y="1934885"/>
            <a:ext cx="8583025" cy="57220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924300"/>
            <a:ext cx="8573100" cy="57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65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98AC0C8A-685F-4B55-9F67-20CDE28D660D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女生宿舍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3947" y="3371401"/>
            <a:ext cx="7978679" cy="53191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11654" y="3373010"/>
            <a:ext cx="7988337" cy="53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9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98AC0C8A-685F-4B55-9F67-20CDE28D660D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女生宿舍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5" y="1953761"/>
            <a:ext cx="12230875" cy="81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6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98AC0C8A-685F-4B55-9F67-20CDE28D660D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女生宿舍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4" y="1895428"/>
            <a:ext cx="8793333" cy="58622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14700"/>
            <a:ext cx="8902366" cy="59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1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64114" y="409680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98AC0C8A-685F-4B55-9F67-20CDE28D660D}"/>
              </a:ext>
            </a:extLst>
          </p:cNvPr>
          <p:cNvSpPr txBox="1"/>
          <p:nvPr/>
        </p:nvSpPr>
        <p:spPr>
          <a:xfrm>
            <a:off x="6516498" y="727947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交誼空間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EB4BDD8-EA1B-449A-9E0A-3205C7334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8" y="2032591"/>
            <a:ext cx="8034516" cy="535634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21FD0F9-406A-4534-994C-B335D53BF4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47" y="4352025"/>
            <a:ext cx="8599422" cy="57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3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7C7EA6D4-5BA0-4D20-9818-0A3CD3CB89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7" y="1928217"/>
            <a:ext cx="8639989" cy="575999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6A91F43-CE74-4FC5-971C-38E78DB982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17" y="4229100"/>
            <a:ext cx="8814773" cy="58765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D2D3EB-B407-434A-A71B-EE2B241A9899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交誼空間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3515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09680"/>
            <a:ext cx="64770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514" y="730250"/>
            <a:ext cx="6185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實踐大學高雄校區全新宿舍</a:t>
            </a:r>
            <a:endParaRPr lang="en-US" sz="3999" dirty="0">
              <a:solidFill>
                <a:srgbClr val="F9F5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D4C283FE-D094-4499-9A78-955A49D8C2D7}"/>
              </a:ext>
            </a:extLst>
          </p:cNvPr>
          <p:cNvGrpSpPr/>
          <p:nvPr/>
        </p:nvGrpSpPr>
        <p:grpSpPr>
          <a:xfrm>
            <a:off x="6476146" y="412763"/>
            <a:ext cx="2456701" cy="1356969"/>
            <a:chOff x="0" y="0"/>
            <a:chExt cx="1537457" cy="495026"/>
          </a:xfrm>
          <a:solidFill>
            <a:srgbClr val="FF00FF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3EFB9E3-CBEF-4357-9FDD-27D25F2166F3}"/>
                </a:ext>
              </a:extLst>
            </p:cNvPr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5D2D3EB-B407-434A-A71B-EE2B241A9899}"/>
              </a:ext>
            </a:extLst>
          </p:cNvPr>
          <p:cNvSpPr txBox="1"/>
          <p:nvPr/>
        </p:nvSpPr>
        <p:spPr>
          <a:xfrm>
            <a:off x="6611648" y="721824"/>
            <a:ext cx="2227552" cy="648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公共空間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14DB328-9BFB-488B-82D7-2D6D3DDEC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6" y="1794834"/>
            <a:ext cx="8382854" cy="628855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BB74B9E-4C4A-49DE-BC32-1972B9100F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46" y="3543300"/>
            <a:ext cx="8761453" cy="65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2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1146280" y="924069"/>
            <a:ext cx="319737" cy="25658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1437" y="51765"/>
            <a:ext cx="7162800" cy="1356969"/>
            <a:chOff x="0" y="0"/>
            <a:chExt cx="1537457" cy="495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3165672" y="5396571"/>
            <a:ext cx="7553084" cy="10887328"/>
            <a:chOff x="0" y="0"/>
            <a:chExt cx="10070779" cy="14516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0779" cy="14516438"/>
            </a:xfrm>
            <a:custGeom>
              <a:avLst/>
              <a:gdLst/>
              <a:ahLst/>
              <a:cxnLst/>
              <a:rect l="l" t="t" r="r" b="b"/>
              <a:pathLst>
                <a:path w="10070779" h="14516438">
                  <a:moveTo>
                    <a:pt x="0" y="0"/>
                  </a:moveTo>
                  <a:lnTo>
                    <a:pt x="10070779" y="0"/>
                  </a:lnTo>
                  <a:lnTo>
                    <a:pt x="10070779" y="14516438"/>
                  </a:lnTo>
                  <a:lnTo>
                    <a:pt x="0" y="1451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856622" y="285775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7"/>
                  </a:lnTo>
                  <a:lnTo>
                    <a:pt x="0" y="123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38189" y="8610079"/>
              <a:ext cx="849136" cy="1237357"/>
            </a:xfrm>
            <a:custGeom>
              <a:avLst/>
              <a:gdLst/>
              <a:ahLst/>
              <a:cxnLst/>
              <a:rect l="l" t="t" r="r" b="b"/>
              <a:pathLst>
                <a:path w="849136" h="1237357">
                  <a:moveTo>
                    <a:pt x="0" y="0"/>
                  </a:moveTo>
                  <a:lnTo>
                    <a:pt x="849136" y="0"/>
                  </a:lnTo>
                  <a:lnTo>
                    <a:pt x="849136" y="1237356"/>
                  </a:lnTo>
                  <a:lnTo>
                    <a:pt x="0" y="12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35407" y="315871"/>
            <a:ext cx="7328086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zh-TW" altLang="en-US" sz="3999" dirty="0">
                <a:solidFill>
                  <a:srgbClr val="F9F5F0"/>
                </a:solidFill>
                <a:latin typeface="王漢宗特黑體"/>
                <a:ea typeface="王漢宗特黑體"/>
              </a:rPr>
              <a:t>實踐大學單獨招生（高雄校區）</a:t>
            </a:r>
            <a:endParaRPr lang="en-US" sz="3999" dirty="0">
              <a:solidFill>
                <a:srgbClr val="F9F5F0"/>
              </a:solidFill>
              <a:latin typeface="王漢宗特黑體"/>
              <a:ea typeface="王漢宗特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9F056A-D09A-4BA9-AAF7-7DADD4A494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06241"/>
            <a:ext cx="6339853" cy="90038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482772-9AA7-41D0-8AB4-7E39BD991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31425"/>
            <a:ext cx="6339853" cy="90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1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0B87DDDA-3A5E-4407-90D3-146B56FF54F7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C819097B-1B82-4A45-A3F2-32D5A3222E7F}"/>
              </a:ext>
            </a:extLst>
          </p:cNvPr>
          <p:cNvSpPr txBox="1"/>
          <p:nvPr/>
        </p:nvSpPr>
        <p:spPr>
          <a:xfrm>
            <a:off x="2819400" y="673647"/>
            <a:ext cx="1182131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zh-TW" altLang="en-US" sz="8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面試技巧及注意事項</a:t>
            </a:r>
            <a:endParaRPr sz="8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135;p4">
            <a:extLst>
              <a:ext uri="{FF2B5EF4-FFF2-40B4-BE49-F238E27FC236}">
                <a16:creationId xmlns:a16="http://schemas.microsoft.com/office/drawing/2014/main" id="{F355B6E9-2084-4077-9234-FF59ABA35161}"/>
              </a:ext>
            </a:extLst>
          </p:cNvPr>
          <p:cNvSpPr txBox="1"/>
          <p:nvPr/>
        </p:nvSpPr>
        <p:spPr>
          <a:xfrm>
            <a:off x="5562600" y="4753644"/>
            <a:ext cx="8725853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zh-TW" altLang="en-US" sz="4267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準備面試　什麼最重要？</a:t>
            </a:r>
            <a:endParaRPr sz="4267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F30B27-9946-4F89-AAAD-1A7B8080B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8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3956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高中學習歷程反思的撰寫歸納方式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A1925ED-7551-48AB-975E-1A2A0EB0F336}"/>
              </a:ext>
            </a:extLst>
          </p:cNvPr>
          <p:cNvGrpSpPr/>
          <p:nvPr/>
        </p:nvGrpSpPr>
        <p:grpSpPr>
          <a:xfrm>
            <a:off x="623901" y="3238500"/>
            <a:ext cx="17040197" cy="4331463"/>
            <a:chOff x="1247803" y="3250437"/>
            <a:chExt cx="17040197" cy="4331463"/>
          </a:xfrm>
        </p:grpSpPr>
        <p:sp>
          <p:nvSpPr>
            <p:cNvPr id="20" name="椭圆 29">
              <a:extLst>
                <a:ext uri="{FF2B5EF4-FFF2-40B4-BE49-F238E27FC236}">
                  <a16:creationId xmlns:a16="http://schemas.microsoft.com/office/drawing/2014/main" id="{B70C335B-C63E-4A5A-B6FA-6F06630D6BC4}"/>
                </a:ext>
              </a:extLst>
            </p:cNvPr>
            <p:cNvSpPr/>
            <p:nvPr/>
          </p:nvSpPr>
          <p:spPr>
            <a:xfrm>
              <a:off x="1706479" y="3824040"/>
              <a:ext cx="3593920" cy="2665903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椭圆 28">
              <a:extLst>
                <a:ext uri="{FF2B5EF4-FFF2-40B4-BE49-F238E27FC236}">
                  <a16:creationId xmlns:a16="http://schemas.microsoft.com/office/drawing/2014/main" id="{B4854DEB-E77C-49E3-A439-9640DCA3E9F9}"/>
                </a:ext>
              </a:extLst>
            </p:cNvPr>
            <p:cNvSpPr/>
            <p:nvPr/>
          </p:nvSpPr>
          <p:spPr>
            <a:xfrm>
              <a:off x="8153400" y="3250437"/>
              <a:ext cx="3343135" cy="3239506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椭圆 30">
              <a:extLst>
                <a:ext uri="{FF2B5EF4-FFF2-40B4-BE49-F238E27FC236}">
                  <a16:creationId xmlns:a16="http://schemas.microsoft.com/office/drawing/2014/main" id="{C93B5A9C-2E80-47C9-8EF9-64B9084E9EBC}"/>
                </a:ext>
              </a:extLst>
            </p:cNvPr>
            <p:cNvSpPr/>
            <p:nvPr/>
          </p:nvSpPr>
          <p:spPr>
            <a:xfrm>
              <a:off x="13868400" y="3436059"/>
              <a:ext cx="3236207" cy="3053884"/>
            </a:xfrm>
            <a:custGeom>
              <a:avLst/>
              <a:gdLst>
                <a:gd name="connsiteX0" fmla="*/ 255815 w 338138"/>
                <a:gd name="connsiteY0" fmla="*/ 276225 h 319088"/>
                <a:gd name="connsiteX1" fmla="*/ 267653 w 338138"/>
                <a:gd name="connsiteY1" fmla="*/ 282720 h 319088"/>
                <a:gd name="connsiteX2" fmla="*/ 275546 w 338138"/>
                <a:gd name="connsiteY2" fmla="*/ 282720 h 319088"/>
                <a:gd name="connsiteX3" fmla="*/ 287384 w 338138"/>
                <a:gd name="connsiteY3" fmla="*/ 276225 h 319088"/>
                <a:gd name="connsiteX4" fmla="*/ 290015 w 338138"/>
                <a:gd name="connsiteY4" fmla="*/ 277524 h 319088"/>
                <a:gd name="connsiteX5" fmla="*/ 295276 w 338138"/>
                <a:gd name="connsiteY5" fmla="*/ 284018 h 319088"/>
                <a:gd name="connsiteX6" fmla="*/ 295276 w 338138"/>
                <a:gd name="connsiteY6" fmla="*/ 315191 h 319088"/>
                <a:gd name="connsiteX7" fmla="*/ 271600 w 338138"/>
                <a:gd name="connsiteY7" fmla="*/ 319088 h 319088"/>
                <a:gd name="connsiteX8" fmla="*/ 249238 w 338138"/>
                <a:gd name="connsiteY8" fmla="*/ 315191 h 319088"/>
                <a:gd name="connsiteX9" fmla="*/ 249238 w 338138"/>
                <a:gd name="connsiteY9" fmla="*/ 284018 h 319088"/>
                <a:gd name="connsiteX10" fmla="*/ 253184 w 338138"/>
                <a:gd name="connsiteY10" fmla="*/ 277524 h 319088"/>
                <a:gd name="connsiteX11" fmla="*/ 255815 w 338138"/>
                <a:gd name="connsiteY11" fmla="*/ 276225 h 319088"/>
                <a:gd name="connsiteX12" fmla="*/ 50755 w 338138"/>
                <a:gd name="connsiteY12" fmla="*/ 276225 h 319088"/>
                <a:gd name="connsiteX13" fmla="*/ 62593 w 338138"/>
                <a:gd name="connsiteY13" fmla="*/ 282720 h 319088"/>
                <a:gd name="connsiteX14" fmla="*/ 70486 w 338138"/>
                <a:gd name="connsiteY14" fmla="*/ 282720 h 319088"/>
                <a:gd name="connsiteX15" fmla="*/ 82324 w 338138"/>
                <a:gd name="connsiteY15" fmla="*/ 276225 h 319088"/>
                <a:gd name="connsiteX16" fmla="*/ 84955 w 338138"/>
                <a:gd name="connsiteY16" fmla="*/ 277524 h 319088"/>
                <a:gd name="connsiteX17" fmla="*/ 88901 w 338138"/>
                <a:gd name="connsiteY17" fmla="*/ 284018 h 319088"/>
                <a:gd name="connsiteX18" fmla="*/ 88901 w 338138"/>
                <a:gd name="connsiteY18" fmla="*/ 315191 h 319088"/>
                <a:gd name="connsiteX19" fmla="*/ 66539 w 338138"/>
                <a:gd name="connsiteY19" fmla="*/ 319088 h 319088"/>
                <a:gd name="connsiteX20" fmla="*/ 42863 w 338138"/>
                <a:gd name="connsiteY20" fmla="*/ 315191 h 319088"/>
                <a:gd name="connsiteX21" fmla="*/ 42863 w 338138"/>
                <a:gd name="connsiteY21" fmla="*/ 284018 h 319088"/>
                <a:gd name="connsiteX22" fmla="*/ 48124 w 338138"/>
                <a:gd name="connsiteY22" fmla="*/ 277524 h 319088"/>
                <a:gd name="connsiteX23" fmla="*/ 50755 w 338138"/>
                <a:gd name="connsiteY23" fmla="*/ 276225 h 319088"/>
                <a:gd name="connsiteX24" fmla="*/ 273050 w 338138"/>
                <a:gd name="connsiteY24" fmla="*/ 214313 h 319088"/>
                <a:gd name="connsiteX25" fmla="*/ 282575 w 338138"/>
                <a:gd name="connsiteY25" fmla="*/ 224632 h 319088"/>
                <a:gd name="connsiteX26" fmla="*/ 273050 w 338138"/>
                <a:gd name="connsiteY26" fmla="*/ 234951 h 319088"/>
                <a:gd name="connsiteX27" fmla="*/ 263525 w 338138"/>
                <a:gd name="connsiteY27" fmla="*/ 224632 h 319088"/>
                <a:gd name="connsiteX28" fmla="*/ 273050 w 338138"/>
                <a:gd name="connsiteY28" fmla="*/ 214313 h 319088"/>
                <a:gd name="connsiteX29" fmla="*/ 65882 w 338138"/>
                <a:gd name="connsiteY29" fmla="*/ 214313 h 319088"/>
                <a:gd name="connsiteX30" fmla="*/ 76201 w 338138"/>
                <a:gd name="connsiteY30" fmla="*/ 224632 h 319088"/>
                <a:gd name="connsiteX31" fmla="*/ 65882 w 338138"/>
                <a:gd name="connsiteY31" fmla="*/ 234951 h 319088"/>
                <a:gd name="connsiteX32" fmla="*/ 55563 w 338138"/>
                <a:gd name="connsiteY32" fmla="*/ 224632 h 319088"/>
                <a:gd name="connsiteX33" fmla="*/ 65882 w 338138"/>
                <a:gd name="connsiteY33" fmla="*/ 214313 h 319088"/>
                <a:gd name="connsiteX34" fmla="*/ 272257 w 338138"/>
                <a:gd name="connsiteY34" fmla="*/ 196850 h 319088"/>
                <a:gd name="connsiteX35" fmla="*/ 244475 w 338138"/>
                <a:gd name="connsiteY35" fmla="*/ 224632 h 319088"/>
                <a:gd name="connsiteX36" fmla="*/ 272257 w 338138"/>
                <a:gd name="connsiteY36" fmla="*/ 252414 h 319088"/>
                <a:gd name="connsiteX37" fmla="*/ 300039 w 338138"/>
                <a:gd name="connsiteY37" fmla="*/ 224632 h 319088"/>
                <a:gd name="connsiteX38" fmla="*/ 272257 w 338138"/>
                <a:gd name="connsiteY38" fmla="*/ 196850 h 319088"/>
                <a:gd name="connsiteX39" fmla="*/ 65882 w 338138"/>
                <a:gd name="connsiteY39" fmla="*/ 196850 h 319088"/>
                <a:gd name="connsiteX40" fmla="*/ 38100 w 338138"/>
                <a:gd name="connsiteY40" fmla="*/ 224632 h 319088"/>
                <a:gd name="connsiteX41" fmla="*/ 65882 w 338138"/>
                <a:gd name="connsiteY41" fmla="*/ 252414 h 319088"/>
                <a:gd name="connsiteX42" fmla="*/ 93664 w 338138"/>
                <a:gd name="connsiteY42" fmla="*/ 224632 h 319088"/>
                <a:gd name="connsiteX43" fmla="*/ 65882 w 338138"/>
                <a:gd name="connsiteY43" fmla="*/ 196850 h 319088"/>
                <a:gd name="connsiteX44" fmla="*/ 272257 w 338138"/>
                <a:gd name="connsiteY44" fmla="*/ 187325 h 319088"/>
                <a:gd name="connsiteX45" fmla="*/ 338138 w 338138"/>
                <a:gd name="connsiteY45" fmla="*/ 253322 h 319088"/>
                <a:gd name="connsiteX46" fmla="*/ 313103 w 338138"/>
                <a:gd name="connsiteY46" fmla="*/ 304800 h 319088"/>
                <a:gd name="connsiteX47" fmla="*/ 313103 w 338138"/>
                <a:gd name="connsiteY47" fmla="*/ 283681 h 319088"/>
                <a:gd name="connsiteX48" fmla="*/ 295974 w 338138"/>
                <a:gd name="connsiteY48" fmla="*/ 259922 h 319088"/>
                <a:gd name="connsiteX49" fmla="*/ 290704 w 338138"/>
                <a:gd name="connsiteY49" fmla="*/ 258602 h 319088"/>
                <a:gd name="connsiteX50" fmla="*/ 284115 w 338138"/>
                <a:gd name="connsiteY50" fmla="*/ 258602 h 319088"/>
                <a:gd name="connsiteX51" fmla="*/ 272257 w 338138"/>
                <a:gd name="connsiteY51" fmla="*/ 265202 h 319088"/>
                <a:gd name="connsiteX52" fmla="*/ 260398 w 338138"/>
                <a:gd name="connsiteY52" fmla="*/ 258602 h 319088"/>
                <a:gd name="connsiteX53" fmla="*/ 255128 w 338138"/>
                <a:gd name="connsiteY53" fmla="*/ 258602 h 319088"/>
                <a:gd name="connsiteX54" fmla="*/ 248539 w 338138"/>
                <a:gd name="connsiteY54" fmla="*/ 259922 h 319088"/>
                <a:gd name="connsiteX55" fmla="*/ 232728 w 338138"/>
                <a:gd name="connsiteY55" fmla="*/ 283681 h 319088"/>
                <a:gd name="connsiteX56" fmla="*/ 232728 w 338138"/>
                <a:gd name="connsiteY56" fmla="*/ 304800 h 319088"/>
                <a:gd name="connsiteX57" fmla="*/ 206375 w 338138"/>
                <a:gd name="connsiteY57" fmla="*/ 253322 h 319088"/>
                <a:gd name="connsiteX58" fmla="*/ 272257 w 338138"/>
                <a:gd name="connsiteY58" fmla="*/ 187325 h 319088"/>
                <a:gd name="connsiteX59" fmla="*/ 65881 w 338138"/>
                <a:gd name="connsiteY59" fmla="*/ 187325 h 319088"/>
                <a:gd name="connsiteX60" fmla="*/ 131763 w 338138"/>
                <a:gd name="connsiteY60" fmla="*/ 253322 h 319088"/>
                <a:gd name="connsiteX61" fmla="*/ 105410 w 338138"/>
                <a:gd name="connsiteY61" fmla="*/ 304800 h 319088"/>
                <a:gd name="connsiteX62" fmla="*/ 105410 w 338138"/>
                <a:gd name="connsiteY62" fmla="*/ 283681 h 319088"/>
                <a:gd name="connsiteX63" fmla="*/ 89599 w 338138"/>
                <a:gd name="connsiteY63" fmla="*/ 259922 h 319088"/>
                <a:gd name="connsiteX64" fmla="*/ 83010 w 338138"/>
                <a:gd name="connsiteY64" fmla="*/ 258602 h 319088"/>
                <a:gd name="connsiteX65" fmla="*/ 77740 w 338138"/>
                <a:gd name="connsiteY65" fmla="*/ 258602 h 319088"/>
                <a:gd name="connsiteX66" fmla="*/ 65881 w 338138"/>
                <a:gd name="connsiteY66" fmla="*/ 265202 h 319088"/>
                <a:gd name="connsiteX67" fmla="*/ 54023 w 338138"/>
                <a:gd name="connsiteY67" fmla="*/ 258602 h 319088"/>
                <a:gd name="connsiteX68" fmla="*/ 47434 w 338138"/>
                <a:gd name="connsiteY68" fmla="*/ 258602 h 319088"/>
                <a:gd name="connsiteX69" fmla="*/ 42164 w 338138"/>
                <a:gd name="connsiteY69" fmla="*/ 259922 h 319088"/>
                <a:gd name="connsiteX70" fmla="*/ 25035 w 338138"/>
                <a:gd name="connsiteY70" fmla="*/ 283681 h 319088"/>
                <a:gd name="connsiteX71" fmla="*/ 25035 w 338138"/>
                <a:gd name="connsiteY71" fmla="*/ 304800 h 319088"/>
                <a:gd name="connsiteX72" fmla="*/ 0 w 338138"/>
                <a:gd name="connsiteY72" fmla="*/ 253322 h 319088"/>
                <a:gd name="connsiteX73" fmla="*/ 65881 w 338138"/>
                <a:gd name="connsiteY73" fmla="*/ 187325 h 319088"/>
                <a:gd name="connsiteX74" fmla="*/ 159754 w 338138"/>
                <a:gd name="connsiteY74" fmla="*/ 149225 h 319088"/>
                <a:gd name="connsiteX75" fmla="*/ 169069 w 338138"/>
                <a:gd name="connsiteY75" fmla="*/ 149225 h 319088"/>
                <a:gd name="connsiteX76" fmla="*/ 178384 w 338138"/>
                <a:gd name="connsiteY76" fmla="*/ 149225 h 319088"/>
                <a:gd name="connsiteX77" fmla="*/ 178384 w 338138"/>
                <a:gd name="connsiteY77" fmla="*/ 175331 h 319088"/>
                <a:gd name="connsiteX78" fmla="*/ 214313 w 338138"/>
                <a:gd name="connsiteY78" fmla="*/ 193605 h 319088"/>
                <a:gd name="connsiteX79" fmla="*/ 202337 w 338138"/>
                <a:gd name="connsiteY79" fmla="*/ 207963 h 319088"/>
                <a:gd name="connsiteX80" fmla="*/ 169069 w 338138"/>
                <a:gd name="connsiteY80" fmla="*/ 190994 h 319088"/>
                <a:gd name="connsiteX81" fmla="*/ 135802 w 338138"/>
                <a:gd name="connsiteY81" fmla="*/ 207963 h 319088"/>
                <a:gd name="connsiteX82" fmla="*/ 123825 w 338138"/>
                <a:gd name="connsiteY82" fmla="*/ 193605 h 319088"/>
                <a:gd name="connsiteX83" fmla="*/ 159754 w 338138"/>
                <a:gd name="connsiteY83" fmla="*/ 175331 h 319088"/>
                <a:gd name="connsiteX84" fmla="*/ 159754 w 338138"/>
                <a:gd name="connsiteY84" fmla="*/ 149225 h 319088"/>
                <a:gd name="connsiteX85" fmla="*/ 154175 w 338138"/>
                <a:gd name="connsiteY85" fmla="*/ 88900 h 319088"/>
                <a:gd name="connsiteX86" fmla="*/ 165941 w 338138"/>
                <a:gd name="connsiteY86" fmla="*/ 95394 h 319088"/>
                <a:gd name="connsiteX87" fmla="*/ 173785 w 338138"/>
                <a:gd name="connsiteY87" fmla="*/ 95394 h 319088"/>
                <a:gd name="connsiteX88" fmla="*/ 185551 w 338138"/>
                <a:gd name="connsiteY88" fmla="*/ 88900 h 319088"/>
                <a:gd name="connsiteX89" fmla="*/ 188166 w 338138"/>
                <a:gd name="connsiteY89" fmla="*/ 90199 h 319088"/>
                <a:gd name="connsiteX90" fmla="*/ 192088 w 338138"/>
                <a:gd name="connsiteY90" fmla="*/ 96693 h 319088"/>
                <a:gd name="connsiteX91" fmla="*/ 192088 w 338138"/>
                <a:gd name="connsiteY91" fmla="*/ 126567 h 319088"/>
                <a:gd name="connsiteX92" fmla="*/ 169863 w 338138"/>
                <a:gd name="connsiteY92" fmla="*/ 131763 h 319088"/>
                <a:gd name="connsiteX93" fmla="*/ 147638 w 338138"/>
                <a:gd name="connsiteY93" fmla="*/ 126567 h 319088"/>
                <a:gd name="connsiteX94" fmla="*/ 147638 w 338138"/>
                <a:gd name="connsiteY94" fmla="*/ 96693 h 319088"/>
                <a:gd name="connsiteX95" fmla="*/ 151560 w 338138"/>
                <a:gd name="connsiteY95" fmla="*/ 90199 h 319088"/>
                <a:gd name="connsiteX96" fmla="*/ 154175 w 338138"/>
                <a:gd name="connsiteY96" fmla="*/ 88900 h 319088"/>
                <a:gd name="connsiteX97" fmla="*/ 169069 w 338138"/>
                <a:gd name="connsiteY97" fmla="*/ 26988 h 319088"/>
                <a:gd name="connsiteX98" fmla="*/ 179388 w 338138"/>
                <a:gd name="connsiteY98" fmla="*/ 36513 h 319088"/>
                <a:gd name="connsiteX99" fmla="*/ 169069 w 338138"/>
                <a:gd name="connsiteY99" fmla="*/ 46038 h 319088"/>
                <a:gd name="connsiteX100" fmla="*/ 158750 w 338138"/>
                <a:gd name="connsiteY100" fmla="*/ 36513 h 319088"/>
                <a:gd name="connsiteX101" fmla="*/ 169069 w 338138"/>
                <a:gd name="connsiteY101" fmla="*/ 26988 h 319088"/>
                <a:gd name="connsiteX102" fmla="*/ 169070 w 338138"/>
                <a:gd name="connsiteY102" fmla="*/ 9525 h 319088"/>
                <a:gd name="connsiteX103" fmla="*/ 141288 w 338138"/>
                <a:gd name="connsiteY103" fmla="*/ 37307 h 319088"/>
                <a:gd name="connsiteX104" fmla="*/ 169070 w 338138"/>
                <a:gd name="connsiteY104" fmla="*/ 65089 h 319088"/>
                <a:gd name="connsiteX105" fmla="*/ 196852 w 338138"/>
                <a:gd name="connsiteY105" fmla="*/ 37307 h 319088"/>
                <a:gd name="connsiteX106" fmla="*/ 169070 w 338138"/>
                <a:gd name="connsiteY106" fmla="*/ 9525 h 319088"/>
                <a:gd name="connsiteX107" fmla="*/ 169070 w 338138"/>
                <a:gd name="connsiteY107" fmla="*/ 0 h 319088"/>
                <a:gd name="connsiteX108" fmla="*/ 234951 w 338138"/>
                <a:gd name="connsiteY108" fmla="*/ 65997 h 319088"/>
                <a:gd name="connsiteX109" fmla="*/ 209916 w 338138"/>
                <a:gd name="connsiteY109" fmla="*/ 117475 h 319088"/>
                <a:gd name="connsiteX110" fmla="*/ 209916 w 338138"/>
                <a:gd name="connsiteY110" fmla="*/ 96356 h 319088"/>
                <a:gd name="connsiteX111" fmla="*/ 192787 w 338138"/>
                <a:gd name="connsiteY111" fmla="*/ 72597 h 319088"/>
                <a:gd name="connsiteX112" fmla="*/ 187517 w 338138"/>
                <a:gd name="connsiteY112" fmla="*/ 71277 h 319088"/>
                <a:gd name="connsiteX113" fmla="*/ 180928 w 338138"/>
                <a:gd name="connsiteY113" fmla="*/ 71277 h 319088"/>
                <a:gd name="connsiteX114" fmla="*/ 169070 w 338138"/>
                <a:gd name="connsiteY114" fmla="*/ 76557 h 319088"/>
                <a:gd name="connsiteX115" fmla="*/ 157211 w 338138"/>
                <a:gd name="connsiteY115" fmla="*/ 71277 h 319088"/>
                <a:gd name="connsiteX116" fmla="*/ 150623 w 338138"/>
                <a:gd name="connsiteY116" fmla="*/ 71277 h 319088"/>
                <a:gd name="connsiteX117" fmla="*/ 145352 w 338138"/>
                <a:gd name="connsiteY117" fmla="*/ 72597 h 319088"/>
                <a:gd name="connsiteX118" fmla="*/ 128223 w 338138"/>
                <a:gd name="connsiteY118" fmla="*/ 96356 h 319088"/>
                <a:gd name="connsiteX119" fmla="*/ 128223 w 338138"/>
                <a:gd name="connsiteY119" fmla="*/ 117475 h 319088"/>
                <a:gd name="connsiteX120" fmla="*/ 103188 w 338138"/>
                <a:gd name="connsiteY120" fmla="*/ 65997 h 319088"/>
                <a:gd name="connsiteX121" fmla="*/ 169070 w 338138"/>
                <a:gd name="connsiteY121" fmla="*/ 0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38138" h="319088">
                  <a:moveTo>
                    <a:pt x="255815" y="276225"/>
                  </a:moveTo>
                  <a:cubicBezTo>
                    <a:pt x="255815" y="276225"/>
                    <a:pt x="255815" y="276225"/>
                    <a:pt x="267653" y="282720"/>
                  </a:cubicBezTo>
                  <a:cubicBezTo>
                    <a:pt x="270284" y="284018"/>
                    <a:pt x="272915" y="284018"/>
                    <a:pt x="275546" y="282720"/>
                  </a:cubicBezTo>
                  <a:cubicBezTo>
                    <a:pt x="275546" y="282720"/>
                    <a:pt x="275546" y="282720"/>
                    <a:pt x="287384" y="276225"/>
                  </a:cubicBezTo>
                  <a:cubicBezTo>
                    <a:pt x="287384" y="276225"/>
                    <a:pt x="287384" y="276225"/>
                    <a:pt x="290015" y="277524"/>
                  </a:cubicBezTo>
                  <a:cubicBezTo>
                    <a:pt x="292646" y="278823"/>
                    <a:pt x="295276" y="281421"/>
                    <a:pt x="295276" y="284018"/>
                  </a:cubicBezTo>
                  <a:cubicBezTo>
                    <a:pt x="295276" y="284018"/>
                    <a:pt x="295276" y="284018"/>
                    <a:pt x="295276" y="315191"/>
                  </a:cubicBezTo>
                  <a:cubicBezTo>
                    <a:pt x="287384" y="317789"/>
                    <a:pt x="279492" y="319088"/>
                    <a:pt x="271600" y="319088"/>
                  </a:cubicBezTo>
                  <a:cubicBezTo>
                    <a:pt x="263707" y="319088"/>
                    <a:pt x="255815" y="317789"/>
                    <a:pt x="249238" y="315191"/>
                  </a:cubicBezTo>
                  <a:cubicBezTo>
                    <a:pt x="249238" y="315191"/>
                    <a:pt x="249238" y="315191"/>
                    <a:pt x="249238" y="284018"/>
                  </a:cubicBezTo>
                  <a:cubicBezTo>
                    <a:pt x="249238" y="281421"/>
                    <a:pt x="250554" y="278823"/>
                    <a:pt x="253184" y="277524"/>
                  </a:cubicBezTo>
                  <a:cubicBezTo>
                    <a:pt x="253184" y="277524"/>
                    <a:pt x="253184" y="277524"/>
                    <a:pt x="255815" y="276225"/>
                  </a:cubicBezTo>
                  <a:close/>
                  <a:moveTo>
                    <a:pt x="50755" y="276225"/>
                  </a:moveTo>
                  <a:cubicBezTo>
                    <a:pt x="50755" y="276225"/>
                    <a:pt x="50755" y="276225"/>
                    <a:pt x="62593" y="282720"/>
                  </a:cubicBezTo>
                  <a:cubicBezTo>
                    <a:pt x="65224" y="284018"/>
                    <a:pt x="67855" y="284018"/>
                    <a:pt x="70486" y="282720"/>
                  </a:cubicBezTo>
                  <a:cubicBezTo>
                    <a:pt x="70486" y="282720"/>
                    <a:pt x="70486" y="282720"/>
                    <a:pt x="82324" y="276225"/>
                  </a:cubicBezTo>
                  <a:cubicBezTo>
                    <a:pt x="82324" y="276225"/>
                    <a:pt x="82324" y="276225"/>
                    <a:pt x="84955" y="277524"/>
                  </a:cubicBezTo>
                  <a:cubicBezTo>
                    <a:pt x="87585" y="278823"/>
                    <a:pt x="88901" y="281421"/>
                    <a:pt x="88901" y="284018"/>
                  </a:cubicBezTo>
                  <a:cubicBezTo>
                    <a:pt x="88901" y="284018"/>
                    <a:pt x="88901" y="284018"/>
                    <a:pt x="88901" y="315191"/>
                  </a:cubicBezTo>
                  <a:cubicBezTo>
                    <a:pt x="82324" y="317789"/>
                    <a:pt x="74432" y="319088"/>
                    <a:pt x="66539" y="319088"/>
                  </a:cubicBezTo>
                  <a:cubicBezTo>
                    <a:pt x="58647" y="319088"/>
                    <a:pt x="50755" y="317789"/>
                    <a:pt x="42863" y="315191"/>
                  </a:cubicBezTo>
                  <a:cubicBezTo>
                    <a:pt x="42863" y="315191"/>
                    <a:pt x="42863" y="315191"/>
                    <a:pt x="42863" y="284018"/>
                  </a:cubicBezTo>
                  <a:cubicBezTo>
                    <a:pt x="42863" y="281421"/>
                    <a:pt x="45493" y="278823"/>
                    <a:pt x="48124" y="277524"/>
                  </a:cubicBezTo>
                  <a:cubicBezTo>
                    <a:pt x="48124" y="277524"/>
                    <a:pt x="48124" y="277524"/>
                    <a:pt x="50755" y="276225"/>
                  </a:cubicBezTo>
                  <a:close/>
                  <a:moveTo>
                    <a:pt x="273050" y="214313"/>
                  </a:moveTo>
                  <a:cubicBezTo>
                    <a:pt x="278311" y="214313"/>
                    <a:pt x="282575" y="218933"/>
                    <a:pt x="282575" y="224632"/>
                  </a:cubicBezTo>
                  <a:cubicBezTo>
                    <a:pt x="282575" y="230331"/>
                    <a:pt x="278311" y="234951"/>
                    <a:pt x="273050" y="234951"/>
                  </a:cubicBezTo>
                  <a:cubicBezTo>
                    <a:pt x="267789" y="234951"/>
                    <a:pt x="263525" y="230331"/>
                    <a:pt x="263525" y="224632"/>
                  </a:cubicBezTo>
                  <a:cubicBezTo>
                    <a:pt x="263525" y="218933"/>
                    <a:pt x="267789" y="214313"/>
                    <a:pt x="273050" y="214313"/>
                  </a:cubicBezTo>
                  <a:close/>
                  <a:moveTo>
                    <a:pt x="65882" y="214313"/>
                  </a:moveTo>
                  <a:cubicBezTo>
                    <a:pt x="71581" y="214313"/>
                    <a:pt x="76201" y="218933"/>
                    <a:pt x="76201" y="224632"/>
                  </a:cubicBezTo>
                  <a:cubicBezTo>
                    <a:pt x="76201" y="230331"/>
                    <a:pt x="71581" y="234951"/>
                    <a:pt x="65882" y="234951"/>
                  </a:cubicBezTo>
                  <a:cubicBezTo>
                    <a:pt x="60183" y="234951"/>
                    <a:pt x="55563" y="230331"/>
                    <a:pt x="55563" y="224632"/>
                  </a:cubicBezTo>
                  <a:cubicBezTo>
                    <a:pt x="55563" y="218933"/>
                    <a:pt x="60183" y="214313"/>
                    <a:pt x="65882" y="214313"/>
                  </a:cubicBezTo>
                  <a:close/>
                  <a:moveTo>
                    <a:pt x="272257" y="196850"/>
                  </a:moveTo>
                  <a:cubicBezTo>
                    <a:pt x="256913" y="196850"/>
                    <a:pt x="244475" y="209288"/>
                    <a:pt x="244475" y="224632"/>
                  </a:cubicBezTo>
                  <a:cubicBezTo>
                    <a:pt x="244475" y="239976"/>
                    <a:pt x="256913" y="252414"/>
                    <a:pt x="272257" y="252414"/>
                  </a:cubicBezTo>
                  <a:cubicBezTo>
                    <a:pt x="287601" y="252414"/>
                    <a:pt x="300039" y="239976"/>
                    <a:pt x="300039" y="224632"/>
                  </a:cubicBezTo>
                  <a:cubicBezTo>
                    <a:pt x="300039" y="209288"/>
                    <a:pt x="287601" y="196850"/>
                    <a:pt x="272257" y="196850"/>
                  </a:cubicBezTo>
                  <a:close/>
                  <a:moveTo>
                    <a:pt x="65882" y="196850"/>
                  </a:moveTo>
                  <a:cubicBezTo>
                    <a:pt x="50538" y="196850"/>
                    <a:pt x="38100" y="209288"/>
                    <a:pt x="38100" y="224632"/>
                  </a:cubicBezTo>
                  <a:cubicBezTo>
                    <a:pt x="38100" y="239976"/>
                    <a:pt x="50538" y="252414"/>
                    <a:pt x="65882" y="252414"/>
                  </a:cubicBezTo>
                  <a:cubicBezTo>
                    <a:pt x="81226" y="252414"/>
                    <a:pt x="93664" y="239976"/>
                    <a:pt x="93664" y="224632"/>
                  </a:cubicBezTo>
                  <a:cubicBezTo>
                    <a:pt x="93664" y="209288"/>
                    <a:pt x="81226" y="196850"/>
                    <a:pt x="65882" y="196850"/>
                  </a:cubicBezTo>
                  <a:close/>
                  <a:moveTo>
                    <a:pt x="272257" y="187325"/>
                  </a:moveTo>
                  <a:cubicBezTo>
                    <a:pt x="309150" y="187325"/>
                    <a:pt x="338138" y="217684"/>
                    <a:pt x="338138" y="253322"/>
                  </a:cubicBezTo>
                  <a:cubicBezTo>
                    <a:pt x="338138" y="274441"/>
                    <a:pt x="328915" y="292921"/>
                    <a:pt x="313103" y="304800"/>
                  </a:cubicBezTo>
                  <a:cubicBezTo>
                    <a:pt x="313103" y="304800"/>
                    <a:pt x="313103" y="304800"/>
                    <a:pt x="313103" y="283681"/>
                  </a:cubicBezTo>
                  <a:cubicBezTo>
                    <a:pt x="313103" y="273121"/>
                    <a:pt x="306515" y="263882"/>
                    <a:pt x="295974" y="259922"/>
                  </a:cubicBezTo>
                  <a:cubicBezTo>
                    <a:pt x="295974" y="259922"/>
                    <a:pt x="290704" y="258602"/>
                    <a:pt x="290704" y="258602"/>
                  </a:cubicBezTo>
                  <a:cubicBezTo>
                    <a:pt x="288068" y="257282"/>
                    <a:pt x="286751" y="258602"/>
                    <a:pt x="284115" y="258602"/>
                  </a:cubicBezTo>
                  <a:cubicBezTo>
                    <a:pt x="284115" y="258602"/>
                    <a:pt x="284115" y="258602"/>
                    <a:pt x="272257" y="265202"/>
                  </a:cubicBezTo>
                  <a:cubicBezTo>
                    <a:pt x="272257" y="265202"/>
                    <a:pt x="272257" y="265202"/>
                    <a:pt x="260398" y="258602"/>
                  </a:cubicBezTo>
                  <a:cubicBezTo>
                    <a:pt x="259080" y="258602"/>
                    <a:pt x="256445" y="257282"/>
                    <a:pt x="255128" y="258602"/>
                  </a:cubicBezTo>
                  <a:cubicBezTo>
                    <a:pt x="255128" y="258602"/>
                    <a:pt x="248539" y="259922"/>
                    <a:pt x="248539" y="259922"/>
                  </a:cubicBezTo>
                  <a:cubicBezTo>
                    <a:pt x="239316" y="263882"/>
                    <a:pt x="232728" y="273121"/>
                    <a:pt x="232728" y="283681"/>
                  </a:cubicBezTo>
                  <a:cubicBezTo>
                    <a:pt x="232728" y="283681"/>
                    <a:pt x="232728" y="283681"/>
                    <a:pt x="232728" y="304800"/>
                  </a:cubicBezTo>
                  <a:cubicBezTo>
                    <a:pt x="216916" y="292921"/>
                    <a:pt x="206375" y="274441"/>
                    <a:pt x="206375" y="253322"/>
                  </a:cubicBezTo>
                  <a:cubicBezTo>
                    <a:pt x="206375" y="217684"/>
                    <a:pt x="236681" y="187325"/>
                    <a:pt x="272257" y="187325"/>
                  </a:cubicBezTo>
                  <a:close/>
                  <a:moveTo>
                    <a:pt x="65881" y="187325"/>
                  </a:moveTo>
                  <a:cubicBezTo>
                    <a:pt x="101457" y="187325"/>
                    <a:pt x="131763" y="217684"/>
                    <a:pt x="131763" y="253322"/>
                  </a:cubicBezTo>
                  <a:cubicBezTo>
                    <a:pt x="131763" y="274441"/>
                    <a:pt x="121222" y="292921"/>
                    <a:pt x="105410" y="304800"/>
                  </a:cubicBezTo>
                  <a:cubicBezTo>
                    <a:pt x="105410" y="304800"/>
                    <a:pt x="105410" y="304800"/>
                    <a:pt x="105410" y="283681"/>
                  </a:cubicBezTo>
                  <a:cubicBezTo>
                    <a:pt x="105410" y="273121"/>
                    <a:pt x="98822" y="263882"/>
                    <a:pt x="89599" y="259922"/>
                  </a:cubicBezTo>
                  <a:cubicBezTo>
                    <a:pt x="89599" y="259922"/>
                    <a:pt x="83010" y="258602"/>
                    <a:pt x="83010" y="258602"/>
                  </a:cubicBezTo>
                  <a:cubicBezTo>
                    <a:pt x="81693" y="257282"/>
                    <a:pt x="79058" y="258602"/>
                    <a:pt x="77740" y="258602"/>
                  </a:cubicBezTo>
                  <a:cubicBezTo>
                    <a:pt x="77740" y="258602"/>
                    <a:pt x="77740" y="258602"/>
                    <a:pt x="65881" y="265202"/>
                  </a:cubicBezTo>
                  <a:cubicBezTo>
                    <a:pt x="65881" y="265202"/>
                    <a:pt x="65881" y="265202"/>
                    <a:pt x="54023" y="258602"/>
                  </a:cubicBezTo>
                  <a:cubicBezTo>
                    <a:pt x="51387" y="258602"/>
                    <a:pt x="50070" y="257282"/>
                    <a:pt x="47434" y="258602"/>
                  </a:cubicBezTo>
                  <a:cubicBezTo>
                    <a:pt x="47434" y="258602"/>
                    <a:pt x="42164" y="259922"/>
                    <a:pt x="42164" y="259922"/>
                  </a:cubicBezTo>
                  <a:cubicBezTo>
                    <a:pt x="31623" y="263882"/>
                    <a:pt x="25035" y="273121"/>
                    <a:pt x="25035" y="283681"/>
                  </a:cubicBezTo>
                  <a:cubicBezTo>
                    <a:pt x="25035" y="283681"/>
                    <a:pt x="25035" y="283681"/>
                    <a:pt x="25035" y="304800"/>
                  </a:cubicBezTo>
                  <a:cubicBezTo>
                    <a:pt x="9223" y="292921"/>
                    <a:pt x="0" y="274441"/>
                    <a:pt x="0" y="253322"/>
                  </a:cubicBezTo>
                  <a:cubicBezTo>
                    <a:pt x="0" y="217684"/>
                    <a:pt x="28988" y="187325"/>
                    <a:pt x="65881" y="187325"/>
                  </a:cubicBezTo>
                  <a:close/>
                  <a:moveTo>
                    <a:pt x="159754" y="149225"/>
                  </a:moveTo>
                  <a:cubicBezTo>
                    <a:pt x="163746" y="149225"/>
                    <a:pt x="166408" y="149225"/>
                    <a:pt x="169069" y="149225"/>
                  </a:cubicBezTo>
                  <a:cubicBezTo>
                    <a:pt x="171731" y="149225"/>
                    <a:pt x="174392" y="149225"/>
                    <a:pt x="178384" y="149225"/>
                  </a:cubicBezTo>
                  <a:cubicBezTo>
                    <a:pt x="178384" y="149225"/>
                    <a:pt x="178384" y="149225"/>
                    <a:pt x="178384" y="175331"/>
                  </a:cubicBezTo>
                  <a:lnTo>
                    <a:pt x="214313" y="193605"/>
                  </a:lnTo>
                  <a:cubicBezTo>
                    <a:pt x="210321" y="197521"/>
                    <a:pt x="206329" y="202742"/>
                    <a:pt x="202337" y="207963"/>
                  </a:cubicBezTo>
                  <a:cubicBezTo>
                    <a:pt x="202337" y="207963"/>
                    <a:pt x="202337" y="207963"/>
                    <a:pt x="169069" y="190994"/>
                  </a:cubicBezTo>
                  <a:cubicBezTo>
                    <a:pt x="169069" y="190994"/>
                    <a:pt x="169069" y="190994"/>
                    <a:pt x="135802" y="207963"/>
                  </a:cubicBezTo>
                  <a:cubicBezTo>
                    <a:pt x="131809" y="202742"/>
                    <a:pt x="127817" y="197521"/>
                    <a:pt x="123825" y="193605"/>
                  </a:cubicBezTo>
                  <a:cubicBezTo>
                    <a:pt x="123825" y="193605"/>
                    <a:pt x="123825" y="193605"/>
                    <a:pt x="159754" y="175331"/>
                  </a:cubicBezTo>
                  <a:cubicBezTo>
                    <a:pt x="159754" y="175331"/>
                    <a:pt x="159754" y="175331"/>
                    <a:pt x="159754" y="149225"/>
                  </a:cubicBezTo>
                  <a:close/>
                  <a:moveTo>
                    <a:pt x="154175" y="88900"/>
                  </a:moveTo>
                  <a:cubicBezTo>
                    <a:pt x="154175" y="88900"/>
                    <a:pt x="154175" y="88900"/>
                    <a:pt x="165941" y="95394"/>
                  </a:cubicBezTo>
                  <a:cubicBezTo>
                    <a:pt x="168556" y="95394"/>
                    <a:pt x="171171" y="95394"/>
                    <a:pt x="173785" y="95394"/>
                  </a:cubicBezTo>
                  <a:cubicBezTo>
                    <a:pt x="173785" y="95394"/>
                    <a:pt x="173785" y="95394"/>
                    <a:pt x="185551" y="88900"/>
                  </a:cubicBezTo>
                  <a:lnTo>
                    <a:pt x="188166" y="90199"/>
                  </a:lnTo>
                  <a:cubicBezTo>
                    <a:pt x="190781" y="90199"/>
                    <a:pt x="192088" y="92797"/>
                    <a:pt x="192088" y="96693"/>
                  </a:cubicBezTo>
                  <a:cubicBezTo>
                    <a:pt x="192088" y="96693"/>
                    <a:pt x="192088" y="96693"/>
                    <a:pt x="192088" y="126567"/>
                  </a:cubicBezTo>
                  <a:cubicBezTo>
                    <a:pt x="185551" y="129165"/>
                    <a:pt x="177707" y="131763"/>
                    <a:pt x="169863" y="131763"/>
                  </a:cubicBezTo>
                  <a:cubicBezTo>
                    <a:pt x="162019" y="131763"/>
                    <a:pt x="154175" y="129165"/>
                    <a:pt x="147638" y="126567"/>
                  </a:cubicBezTo>
                  <a:cubicBezTo>
                    <a:pt x="147638" y="126567"/>
                    <a:pt x="147638" y="126567"/>
                    <a:pt x="147638" y="96693"/>
                  </a:cubicBezTo>
                  <a:cubicBezTo>
                    <a:pt x="147638" y="92797"/>
                    <a:pt x="148946" y="90199"/>
                    <a:pt x="151560" y="90199"/>
                  </a:cubicBezTo>
                  <a:cubicBezTo>
                    <a:pt x="151560" y="90199"/>
                    <a:pt x="151560" y="90199"/>
                    <a:pt x="154175" y="88900"/>
                  </a:cubicBezTo>
                  <a:close/>
                  <a:moveTo>
                    <a:pt x="169069" y="26988"/>
                  </a:moveTo>
                  <a:cubicBezTo>
                    <a:pt x="174768" y="26988"/>
                    <a:pt x="179388" y="31252"/>
                    <a:pt x="179388" y="36513"/>
                  </a:cubicBezTo>
                  <a:cubicBezTo>
                    <a:pt x="179388" y="41774"/>
                    <a:pt x="174768" y="46038"/>
                    <a:pt x="169069" y="46038"/>
                  </a:cubicBezTo>
                  <a:cubicBezTo>
                    <a:pt x="163370" y="46038"/>
                    <a:pt x="158750" y="41774"/>
                    <a:pt x="158750" y="36513"/>
                  </a:cubicBezTo>
                  <a:cubicBezTo>
                    <a:pt x="158750" y="31252"/>
                    <a:pt x="163370" y="26988"/>
                    <a:pt x="169069" y="26988"/>
                  </a:cubicBezTo>
                  <a:close/>
                  <a:moveTo>
                    <a:pt x="169070" y="9525"/>
                  </a:moveTo>
                  <a:cubicBezTo>
                    <a:pt x="153726" y="9525"/>
                    <a:pt x="141288" y="21963"/>
                    <a:pt x="141288" y="37307"/>
                  </a:cubicBezTo>
                  <a:cubicBezTo>
                    <a:pt x="141288" y="52651"/>
                    <a:pt x="153726" y="65089"/>
                    <a:pt x="169070" y="65089"/>
                  </a:cubicBezTo>
                  <a:cubicBezTo>
                    <a:pt x="184414" y="65089"/>
                    <a:pt x="196852" y="52651"/>
                    <a:pt x="196852" y="37307"/>
                  </a:cubicBezTo>
                  <a:cubicBezTo>
                    <a:pt x="196852" y="21963"/>
                    <a:pt x="184414" y="9525"/>
                    <a:pt x="169070" y="9525"/>
                  </a:cubicBezTo>
                  <a:close/>
                  <a:moveTo>
                    <a:pt x="169070" y="0"/>
                  </a:moveTo>
                  <a:cubicBezTo>
                    <a:pt x="204646" y="0"/>
                    <a:pt x="234951" y="29039"/>
                    <a:pt x="234951" y="65997"/>
                  </a:cubicBezTo>
                  <a:cubicBezTo>
                    <a:pt x="234951" y="87116"/>
                    <a:pt x="224410" y="105595"/>
                    <a:pt x="209916" y="117475"/>
                  </a:cubicBezTo>
                  <a:cubicBezTo>
                    <a:pt x="209916" y="117475"/>
                    <a:pt x="209916" y="117475"/>
                    <a:pt x="209916" y="96356"/>
                  </a:cubicBezTo>
                  <a:cubicBezTo>
                    <a:pt x="209916" y="85796"/>
                    <a:pt x="203328" y="75237"/>
                    <a:pt x="192787" y="72597"/>
                  </a:cubicBezTo>
                  <a:cubicBezTo>
                    <a:pt x="192787" y="72597"/>
                    <a:pt x="187517" y="71277"/>
                    <a:pt x="187517" y="71277"/>
                  </a:cubicBezTo>
                  <a:cubicBezTo>
                    <a:pt x="184881" y="69957"/>
                    <a:pt x="182246" y="69957"/>
                    <a:pt x="180928" y="71277"/>
                  </a:cubicBezTo>
                  <a:cubicBezTo>
                    <a:pt x="180928" y="71277"/>
                    <a:pt x="180928" y="71277"/>
                    <a:pt x="169070" y="76557"/>
                  </a:cubicBezTo>
                  <a:cubicBezTo>
                    <a:pt x="169070" y="76557"/>
                    <a:pt x="169070" y="76557"/>
                    <a:pt x="157211" y="71277"/>
                  </a:cubicBezTo>
                  <a:cubicBezTo>
                    <a:pt x="155893" y="69957"/>
                    <a:pt x="153258" y="69957"/>
                    <a:pt x="150623" y="71277"/>
                  </a:cubicBezTo>
                  <a:cubicBezTo>
                    <a:pt x="150623" y="71277"/>
                    <a:pt x="145352" y="72597"/>
                    <a:pt x="145352" y="72597"/>
                  </a:cubicBezTo>
                  <a:cubicBezTo>
                    <a:pt x="134811" y="75237"/>
                    <a:pt x="128223" y="85796"/>
                    <a:pt x="128223" y="96356"/>
                  </a:cubicBezTo>
                  <a:cubicBezTo>
                    <a:pt x="128223" y="96356"/>
                    <a:pt x="128223" y="96356"/>
                    <a:pt x="128223" y="117475"/>
                  </a:cubicBezTo>
                  <a:cubicBezTo>
                    <a:pt x="113729" y="105595"/>
                    <a:pt x="103188" y="87116"/>
                    <a:pt x="103188" y="65997"/>
                  </a:cubicBezTo>
                  <a:cubicBezTo>
                    <a:pt x="103188" y="29039"/>
                    <a:pt x="133494" y="0"/>
                    <a:pt x="169070" y="0"/>
                  </a:cubicBezTo>
                  <a:close/>
                </a:path>
              </a:pathLst>
            </a:cu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056056D0-ECC2-499A-979C-DC0A6ADFA4A7}"/>
                </a:ext>
              </a:extLst>
            </p:cNvPr>
            <p:cNvSpPr txBox="1"/>
            <p:nvPr/>
          </p:nvSpPr>
          <p:spPr>
            <a:xfrm>
              <a:off x="1247803" y="6732868"/>
              <a:ext cx="4511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按照時間序撰寫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21F3D7F-7AE4-495C-B128-6ED4DE3A05D4}"/>
                </a:ext>
              </a:extLst>
            </p:cNvPr>
            <p:cNvSpPr txBox="1"/>
            <p:nvPr/>
          </p:nvSpPr>
          <p:spPr>
            <a:xfrm>
              <a:off x="6781800" y="6750903"/>
              <a:ext cx="53717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盤點手邊資源撰寫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F79219C4-2CB2-4D4F-87D4-21BCD7A56327}"/>
                </a:ext>
              </a:extLst>
            </p:cNvPr>
            <p:cNvSpPr txBox="1"/>
            <p:nvPr/>
          </p:nvSpPr>
          <p:spPr>
            <a:xfrm>
              <a:off x="12916267" y="6732869"/>
              <a:ext cx="53717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歸納對照特色特質</a:t>
              </a: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FDF6D92B-815A-46B0-BAA3-7DE36286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6C3DD6FD-374C-4A50-BF82-3F99A9758C6B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B5C4144-521B-4F59-A781-CFD25E5E8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sp>
        <p:nvSpPr>
          <p:cNvPr id="4" name="Google Shape;136;p4">
            <a:extLst>
              <a:ext uri="{FF2B5EF4-FFF2-40B4-BE49-F238E27FC236}">
                <a16:creationId xmlns:a16="http://schemas.microsoft.com/office/drawing/2014/main" id="{303B1929-23E2-4162-A16D-4E756D726E8D}"/>
              </a:ext>
            </a:extLst>
          </p:cNvPr>
          <p:cNvSpPr/>
          <p:nvPr/>
        </p:nvSpPr>
        <p:spPr>
          <a:xfrm>
            <a:off x="4767397" y="3973976"/>
            <a:ext cx="8753206" cy="23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9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練習並說出來</a:t>
            </a:r>
            <a:endParaRPr lang="en-US" altLang="zh-TW" sz="96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B0A512B1-B598-42A5-AFA3-F83471C29172}"/>
              </a:ext>
            </a:extLst>
          </p:cNvPr>
          <p:cNvSpPr txBox="1"/>
          <p:nvPr/>
        </p:nvSpPr>
        <p:spPr>
          <a:xfrm>
            <a:off x="2819400" y="673647"/>
            <a:ext cx="1182131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zh-TW" altLang="en-US" sz="8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面試技巧及注意事項</a:t>
            </a:r>
            <a:endParaRPr sz="8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782784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B0F150BA-B50B-40FF-8F7B-B77D4A24FED1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89D475-E69C-40CD-A18C-185CE588E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DE5448A8-0139-4FCD-BA28-DDA5BEFD26F4}"/>
              </a:ext>
            </a:extLst>
          </p:cNvPr>
          <p:cNvGrpSpPr/>
          <p:nvPr/>
        </p:nvGrpSpPr>
        <p:grpSpPr>
          <a:xfrm>
            <a:off x="5181600" y="2857500"/>
            <a:ext cx="9906000" cy="6172200"/>
            <a:chOff x="395367" y="1568794"/>
            <a:chExt cx="6429002" cy="4640592"/>
          </a:xfrm>
        </p:grpSpPr>
        <p:sp>
          <p:nvSpPr>
            <p:cNvPr id="32" name="Google Shape;113;p2">
              <a:extLst>
                <a:ext uri="{FF2B5EF4-FFF2-40B4-BE49-F238E27FC236}">
                  <a16:creationId xmlns:a16="http://schemas.microsoft.com/office/drawing/2014/main" id="{677C1A53-C0E7-4236-9DC8-150E284C0875}"/>
                </a:ext>
              </a:extLst>
            </p:cNvPr>
            <p:cNvSpPr txBox="1"/>
            <p:nvPr/>
          </p:nvSpPr>
          <p:spPr>
            <a:xfrm>
              <a:off x="1083752" y="4449114"/>
              <a:ext cx="5740617" cy="1477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44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面試當天是否需要焚香祭祖？</a:t>
              </a:r>
              <a:endParaRPr sz="44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EA6FCC1-047F-4524-9BAD-1EA914D63CC7}"/>
                </a:ext>
              </a:extLst>
            </p:cNvPr>
            <p:cNvGrpSpPr/>
            <p:nvPr/>
          </p:nvGrpSpPr>
          <p:grpSpPr>
            <a:xfrm>
              <a:off x="395367" y="1568794"/>
              <a:ext cx="5539489" cy="4640592"/>
              <a:chOff x="395367" y="1568794"/>
              <a:chExt cx="5539489" cy="4640592"/>
            </a:xfrm>
          </p:grpSpPr>
          <p:sp>
            <p:nvSpPr>
              <p:cNvPr id="34" name="Google Shape;107;p2">
                <a:extLst>
                  <a:ext uri="{FF2B5EF4-FFF2-40B4-BE49-F238E27FC236}">
                    <a16:creationId xmlns:a16="http://schemas.microsoft.com/office/drawing/2014/main" id="{8EB66E46-D732-4B39-A9BC-24B43D7025C4}"/>
                  </a:ext>
                </a:extLst>
              </p:cNvPr>
              <p:cNvSpPr txBox="1"/>
              <p:nvPr/>
            </p:nvSpPr>
            <p:spPr>
              <a:xfrm>
                <a:off x="1055441" y="1568794"/>
                <a:ext cx="4851103" cy="800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zh-TW" altLang="en-US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為甚麼要面試？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5" name="Google Shape;108;p2">
                <a:extLst>
                  <a:ext uri="{FF2B5EF4-FFF2-40B4-BE49-F238E27FC236}">
                    <a16:creationId xmlns:a16="http://schemas.microsoft.com/office/drawing/2014/main" id="{F4522EDD-23C8-4EA0-B456-D95B6085CE15}"/>
                  </a:ext>
                </a:extLst>
              </p:cNvPr>
              <p:cNvSpPr/>
              <p:nvPr/>
            </p:nvSpPr>
            <p:spPr>
              <a:xfrm>
                <a:off x="395367" y="1628801"/>
                <a:ext cx="638588" cy="518575"/>
              </a:xfrm>
              <a:custGeom>
                <a:avLst/>
                <a:gdLst/>
                <a:ahLst/>
                <a:cxnLst/>
                <a:rect l="l" t="t" r="r" b="b"/>
                <a:pathLst>
                  <a:path w="855095" h="855095" extrusionOk="0">
                    <a:moveTo>
                      <a:pt x="805897" y="427546"/>
                    </a:moveTo>
                    <a:lnTo>
                      <a:pt x="855095" y="427546"/>
                    </a:lnTo>
                    <a:lnTo>
                      <a:pt x="855095" y="855095"/>
                    </a:lnTo>
                    <a:lnTo>
                      <a:pt x="427546" y="855095"/>
                    </a:lnTo>
                    <a:lnTo>
                      <a:pt x="427546" y="805897"/>
                    </a:lnTo>
                    <a:lnTo>
                      <a:pt x="805897" y="805897"/>
                    </a:lnTo>
                    <a:close/>
                    <a:moveTo>
                      <a:pt x="0" y="0"/>
                    </a:moveTo>
                    <a:lnTo>
                      <a:pt x="427546" y="0"/>
                    </a:lnTo>
                    <a:lnTo>
                      <a:pt x="427546" y="49196"/>
                    </a:lnTo>
                    <a:lnTo>
                      <a:pt x="49196" y="49196"/>
                    </a:lnTo>
                    <a:lnTo>
                      <a:pt x="49196" y="427546"/>
                    </a:lnTo>
                    <a:lnTo>
                      <a:pt x="0" y="427546"/>
                    </a:lnTo>
                    <a:close/>
                  </a:path>
                </a:pathLst>
              </a:custGeom>
              <a:solidFill>
                <a:srgbClr val="1A7BA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altLang="zh-TW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01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6" name="Google Shape;109;p2">
                <a:extLst>
                  <a:ext uri="{FF2B5EF4-FFF2-40B4-BE49-F238E27FC236}">
                    <a16:creationId xmlns:a16="http://schemas.microsoft.com/office/drawing/2014/main" id="{C0927867-811F-4AFD-B14F-B61D57885695}"/>
                  </a:ext>
                </a:extLst>
              </p:cNvPr>
              <p:cNvSpPr txBox="1"/>
              <p:nvPr/>
            </p:nvSpPr>
            <p:spPr>
              <a:xfrm>
                <a:off x="1064878" y="2528901"/>
                <a:ext cx="4851103" cy="800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zh-TW" altLang="en-US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會問我甚麼問題？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7" name="Google Shape;110;p2">
                <a:extLst>
                  <a:ext uri="{FF2B5EF4-FFF2-40B4-BE49-F238E27FC236}">
                    <a16:creationId xmlns:a16="http://schemas.microsoft.com/office/drawing/2014/main" id="{7CB7F7A3-6AD7-49C4-84BF-ACB982589E9C}"/>
                  </a:ext>
                </a:extLst>
              </p:cNvPr>
              <p:cNvSpPr/>
              <p:nvPr/>
            </p:nvSpPr>
            <p:spPr>
              <a:xfrm>
                <a:off x="404805" y="2593845"/>
                <a:ext cx="638588" cy="518575"/>
              </a:xfrm>
              <a:custGeom>
                <a:avLst/>
                <a:gdLst/>
                <a:ahLst/>
                <a:cxnLst/>
                <a:rect l="l" t="t" r="r" b="b"/>
                <a:pathLst>
                  <a:path w="855095" h="855095" extrusionOk="0">
                    <a:moveTo>
                      <a:pt x="805897" y="427546"/>
                    </a:moveTo>
                    <a:lnTo>
                      <a:pt x="855095" y="427546"/>
                    </a:lnTo>
                    <a:lnTo>
                      <a:pt x="855095" y="855095"/>
                    </a:lnTo>
                    <a:lnTo>
                      <a:pt x="427546" y="855095"/>
                    </a:lnTo>
                    <a:lnTo>
                      <a:pt x="427546" y="805897"/>
                    </a:lnTo>
                    <a:lnTo>
                      <a:pt x="805897" y="805897"/>
                    </a:lnTo>
                    <a:close/>
                    <a:moveTo>
                      <a:pt x="0" y="0"/>
                    </a:moveTo>
                    <a:lnTo>
                      <a:pt x="427546" y="0"/>
                    </a:lnTo>
                    <a:lnTo>
                      <a:pt x="427546" y="49196"/>
                    </a:lnTo>
                    <a:lnTo>
                      <a:pt x="49196" y="49196"/>
                    </a:lnTo>
                    <a:lnTo>
                      <a:pt x="49196" y="427546"/>
                    </a:lnTo>
                    <a:lnTo>
                      <a:pt x="0" y="427546"/>
                    </a:lnTo>
                    <a:close/>
                  </a:path>
                </a:pathLst>
              </a:custGeom>
              <a:solidFill>
                <a:srgbClr val="95BC4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altLang="zh-TW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02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8" name="Google Shape;111;p2">
                <a:extLst>
                  <a:ext uri="{FF2B5EF4-FFF2-40B4-BE49-F238E27FC236}">
                    <a16:creationId xmlns:a16="http://schemas.microsoft.com/office/drawing/2014/main" id="{F34D1214-D27F-4585-90AC-2F31729CE161}"/>
                  </a:ext>
                </a:extLst>
              </p:cNvPr>
              <p:cNvSpPr txBox="1"/>
              <p:nvPr/>
            </p:nvSpPr>
            <p:spPr>
              <a:xfrm>
                <a:off x="1074315" y="3489007"/>
                <a:ext cx="4851103" cy="601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zh-TW" altLang="en-US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我可以穿著潮流裝扮嗎？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9" name="Google Shape;112;p2">
                <a:extLst>
                  <a:ext uri="{FF2B5EF4-FFF2-40B4-BE49-F238E27FC236}">
                    <a16:creationId xmlns:a16="http://schemas.microsoft.com/office/drawing/2014/main" id="{5E7A83B1-AC5D-413E-A409-3742543262C4}"/>
                  </a:ext>
                </a:extLst>
              </p:cNvPr>
              <p:cNvSpPr/>
              <p:nvPr/>
            </p:nvSpPr>
            <p:spPr>
              <a:xfrm>
                <a:off x="414242" y="3549014"/>
                <a:ext cx="638588" cy="518575"/>
              </a:xfrm>
              <a:custGeom>
                <a:avLst/>
                <a:gdLst/>
                <a:ahLst/>
                <a:cxnLst/>
                <a:rect l="l" t="t" r="r" b="b"/>
                <a:pathLst>
                  <a:path w="855095" h="855095" extrusionOk="0">
                    <a:moveTo>
                      <a:pt x="805897" y="427546"/>
                    </a:moveTo>
                    <a:lnTo>
                      <a:pt x="855095" y="427546"/>
                    </a:lnTo>
                    <a:lnTo>
                      <a:pt x="855095" y="855095"/>
                    </a:lnTo>
                    <a:lnTo>
                      <a:pt x="427546" y="855095"/>
                    </a:lnTo>
                    <a:lnTo>
                      <a:pt x="427546" y="805897"/>
                    </a:lnTo>
                    <a:lnTo>
                      <a:pt x="805897" y="805897"/>
                    </a:lnTo>
                    <a:close/>
                    <a:moveTo>
                      <a:pt x="0" y="0"/>
                    </a:moveTo>
                    <a:lnTo>
                      <a:pt x="427546" y="0"/>
                    </a:lnTo>
                    <a:lnTo>
                      <a:pt x="427546" y="49196"/>
                    </a:lnTo>
                    <a:lnTo>
                      <a:pt x="49196" y="49196"/>
                    </a:lnTo>
                    <a:lnTo>
                      <a:pt x="49196" y="427546"/>
                    </a:lnTo>
                    <a:lnTo>
                      <a:pt x="0" y="427546"/>
                    </a:lnTo>
                    <a:close/>
                  </a:path>
                </a:pathLst>
              </a:custGeom>
              <a:solidFill>
                <a:srgbClr val="FDA907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altLang="zh-TW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03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0" name="Google Shape;114;p2">
                <a:extLst>
                  <a:ext uri="{FF2B5EF4-FFF2-40B4-BE49-F238E27FC236}">
                    <a16:creationId xmlns:a16="http://schemas.microsoft.com/office/drawing/2014/main" id="{4DE53C21-FC5D-46F6-AC44-A7F0467F3687}"/>
                  </a:ext>
                </a:extLst>
              </p:cNvPr>
              <p:cNvSpPr/>
              <p:nvPr/>
            </p:nvSpPr>
            <p:spPr>
              <a:xfrm>
                <a:off x="423679" y="4504183"/>
                <a:ext cx="638588" cy="518575"/>
              </a:xfrm>
              <a:custGeom>
                <a:avLst/>
                <a:gdLst/>
                <a:ahLst/>
                <a:cxnLst/>
                <a:rect l="l" t="t" r="r" b="b"/>
                <a:pathLst>
                  <a:path w="855095" h="855095" extrusionOk="0">
                    <a:moveTo>
                      <a:pt x="805897" y="427546"/>
                    </a:moveTo>
                    <a:lnTo>
                      <a:pt x="855095" y="427546"/>
                    </a:lnTo>
                    <a:lnTo>
                      <a:pt x="855095" y="855095"/>
                    </a:lnTo>
                    <a:lnTo>
                      <a:pt x="427546" y="855095"/>
                    </a:lnTo>
                    <a:lnTo>
                      <a:pt x="427546" y="805897"/>
                    </a:lnTo>
                    <a:lnTo>
                      <a:pt x="805897" y="805897"/>
                    </a:lnTo>
                    <a:close/>
                    <a:moveTo>
                      <a:pt x="0" y="0"/>
                    </a:moveTo>
                    <a:lnTo>
                      <a:pt x="427546" y="0"/>
                    </a:lnTo>
                    <a:lnTo>
                      <a:pt x="427546" y="49196"/>
                    </a:lnTo>
                    <a:lnTo>
                      <a:pt x="49196" y="49196"/>
                    </a:lnTo>
                    <a:lnTo>
                      <a:pt x="49196" y="427546"/>
                    </a:lnTo>
                    <a:lnTo>
                      <a:pt x="0" y="427546"/>
                    </a:lnTo>
                    <a:close/>
                  </a:path>
                </a:pathLst>
              </a:custGeom>
              <a:solidFill>
                <a:srgbClr val="BF342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altLang="zh-TW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04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1" name="Google Shape;121;p2">
                <a:extLst>
                  <a:ext uri="{FF2B5EF4-FFF2-40B4-BE49-F238E27FC236}">
                    <a16:creationId xmlns:a16="http://schemas.microsoft.com/office/drawing/2014/main" id="{F0D1A1F8-2896-4F2A-8A07-47FF6206A953}"/>
                  </a:ext>
                </a:extLst>
              </p:cNvPr>
              <p:cNvSpPr txBox="1"/>
              <p:nvPr/>
            </p:nvSpPr>
            <p:spPr>
              <a:xfrm>
                <a:off x="1083753" y="5409221"/>
                <a:ext cx="4851103" cy="800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zh-TW" altLang="en-US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結語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2" name="Google Shape;122;p2">
                <a:extLst>
                  <a:ext uri="{FF2B5EF4-FFF2-40B4-BE49-F238E27FC236}">
                    <a16:creationId xmlns:a16="http://schemas.microsoft.com/office/drawing/2014/main" id="{6BF8FFBB-8B26-462C-B5FE-AB965079A233}"/>
                  </a:ext>
                </a:extLst>
              </p:cNvPr>
              <p:cNvSpPr/>
              <p:nvPr/>
            </p:nvSpPr>
            <p:spPr>
              <a:xfrm>
                <a:off x="423679" y="5459353"/>
                <a:ext cx="638588" cy="518575"/>
              </a:xfrm>
              <a:custGeom>
                <a:avLst/>
                <a:gdLst/>
                <a:ahLst/>
                <a:cxnLst/>
                <a:rect l="l" t="t" r="r" b="b"/>
                <a:pathLst>
                  <a:path w="855095" h="855095" extrusionOk="0">
                    <a:moveTo>
                      <a:pt x="805897" y="427546"/>
                    </a:moveTo>
                    <a:lnTo>
                      <a:pt x="855095" y="427546"/>
                    </a:lnTo>
                    <a:lnTo>
                      <a:pt x="855095" y="855095"/>
                    </a:lnTo>
                    <a:lnTo>
                      <a:pt x="427546" y="855095"/>
                    </a:lnTo>
                    <a:lnTo>
                      <a:pt x="427546" y="805897"/>
                    </a:lnTo>
                    <a:lnTo>
                      <a:pt x="805897" y="805897"/>
                    </a:lnTo>
                    <a:close/>
                    <a:moveTo>
                      <a:pt x="0" y="0"/>
                    </a:moveTo>
                    <a:lnTo>
                      <a:pt x="427546" y="0"/>
                    </a:lnTo>
                    <a:lnTo>
                      <a:pt x="427546" y="49196"/>
                    </a:lnTo>
                    <a:lnTo>
                      <a:pt x="49196" y="49196"/>
                    </a:lnTo>
                    <a:lnTo>
                      <a:pt x="49196" y="427546"/>
                    </a:lnTo>
                    <a:lnTo>
                      <a:pt x="0" y="427546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altLang="zh-TW" sz="44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05</a:t>
                </a:r>
                <a:endParaRPr sz="44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sp>
        <p:nvSpPr>
          <p:cNvPr id="43" name="Google Shape;100;p1">
            <a:extLst>
              <a:ext uri="{FF2B5EF4-FFF2-40B4-BE49-F238E27FC236}">
                <a16:creationId xmlns:a16="http://schemas.microsoft.com/office/drawing/2014/main" id="{F1BB353A-2572-4CF9-AD9A-1EC8236E5B1C}"/>
              </a:ext>
            </a:extLst>
          </p:cNvPr>
          <p:cNvSpPr txBox="1"/>
          <p:nvPr/>
        </p:nvSpPr>
        <p:spPr>
          <a:xfrm>
            <a:off x="2819400" y="673647"/>
            <a:ext cx="1182131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zh-TW" altLang="en-US" sz="8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大綱</a:t>
            </a:r>
            <a:endParaRPr sz="8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556765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12E5C45-8A2D-4B80-B2B9-FB858A5DFDFB}"/>
              </a:ext>
            </a:extLst>
          </p:cNvPr>
          <p:cNvGrpSpPr/>
          <p:nvPr/>
        </p:nvGrpSpPr>
        <p:grpSpPr>
          <a:xfrm>
            <a:off x="5105400" y="3619499"/>
            <a:ext cx="9177588" cy="1138720"/>
            <a:chOff x="4495800" y="2857499"/>
            <a:chExt cx="9177588" cy="1138720"/>
          </a:xfrm>
        </p:grpSpPr>
        <p:sp>
          <p:nvSpPr>
            <p:cNvPr id="2" name="Google Shape;107;p2">
              <a:extLst>
                <a:ext uri="{FF2B5EF4-FFF2-40B4-BE49-F238E27FC236}">
                  <a16:creationId xmlns:a16="http://schemas.microsoft.com/office/drawing/2014/main" id="{BEEE3609-84DC-41CF-8182-C78B82C9C18D}"/>
                </a:ext>
              </a:extLst>
            </p:cNvPr>
            <p:cNvSpPr txBox="1"/>
            <p:nvPr/>
          </p:nvSpPr>
          <p:spPr>
            <a:xfrm>
              <a:off x="6198662" y="2857500"/>
              <a:ext cx="7474726" cy="11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為甚麼要面試？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" name="Google Shape;108;p2">
              <a:extLst>
                <a:ext uri="{FF2B5EF4-FFF2-40B4-BE49-F238E27FC236}">
                  <a16:creationId xmlns:a16="http://schemas.microsoft.com/office/drawing/2014/main" id="{29905A10-6F13-402A-BE78-4AA317EA7CAF}"/>
                </a:ext>
              </a:extLst>
            </p:cNvPr>
            <p:cNvSpPr/>
            <p:nvPr/>
          </p:nvSpPr>
          <p:spPr>
            <a:xfrm>
              <a:off x="4495800" y="2857499"/>
              <a:ext cx="1524000" cy="1138719"/>
            </a:xfrm>
            <a:custGeom>
              <a:avLst/>
              <a:gdLst/>
              <a:ahLst/>
              <a:cxnLst/>
              <a:rect l="l" t="t" r="r" b="b"/>
              <a:pathLst>
                <a:path w="855095" h="855095" extrusionOk="0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1A7BA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altLang="zh-TW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01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DB01E8C9-6575-4231-B77C-B4E1C4711601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6CC312-E9EF-4284-9358-CD16915A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6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BA2F164B-8BF9-42C2-90A7-28CA06FA9723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2BFAB9-54A1-455C-999F-31D3067A1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sp>
        <p:nvSpPr>
          <p:cNvPr id="4" name="Google Shape;135;p4">
            <a:extLst>
              <a:ext uri="{FF2B5EF4-FFF2-40B4-BE49-F238E27FC236}">
                <a16:creationId xmlns:a16="http://schemas.microsoft.com/office/drawing/2014/main" id="{E277B969-DBB5-46C4-8DFF-2AD8CD5604E2}"/>
              </a:ext>
            </a:extLst>
          </p:cNvPr>
          <p:cNvSpPr txBox="1"/>
          <p:nvPr/>
        </p:nvSpPr>
        <p:spPr>
          <a:xfrm>
            <a:off x="3657600" y="683673"/>
            <a:ext cx="5160607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zh-TW" altLang="en-US" sz="4267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為甚麼要面試？</a:t>
            </a:r>
            <a:endParaRPr sz="4267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Google Shape;136;p4">
            <a:extLst>
              <a:ext uri="{FF2B5EF4-FFF2-40B4-BE49-F238E27FC236}">
                <a16:creationId xmlns:a16="http://schemas.microsoft.com/office/drawing/2014/main" id="{0FE587F7-C800-40B3-881D-C1B1863077F1}"/>
              </a:ext>
            </a:extLst>
          </p:cNvPr>
          <p:cNvSpPr/>
          <p:nvPr/>
        </p:nvSpPr>
        <p:spPr>
          <a:xfrm>
            <a:off x="5715000" y="2163474"/>
            <a:ext cx="8520947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3733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面試是老師、同學、家長的第一類接觸</a:t>
            </a:r>
            <a:endParaRPr sz="3733" b="1" dirty="0">
              <a:solidFill>
                <a:srgbClr val="1A7BA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1F27854-1688-4F5C-A11E-58198A8770C3}"/>
              </a:ext>
            </a:extLst>
          </p:cNvPr>
          <p:cNvGrpSpPr/>
          <p:nvPr/>
        </p:nvGrpSpPr>
        <p:grpSpPr>
          <a:xfrm>
            <a:off x="5181600" y="3670777"/>
            <a:ext cx="9481053" cy="4596923"/>
            <a:chOff x="1415480" y="1437372"/>
            <a:chExt cx="9481053" cy="4596923"/>
          </a:xfrm>
        </p:grpSpPr>
        <p:grpSp>
          <p:nvGrpSpPr>
            <p:cNvPr id="8" name="Google Shape;141;p5">
              <a:extLst>
                <a:ext uri="{FF2B5EF4-FFF2-40B4-BE49-F238E27FC236}">
                  <a16:creationId xmlns:a16="http://schemas.microsoft.com/office/drawing/2014/main" id="{3E6ADDEF-BDD4-4560-A5A8-68F495A17519}"/>
                </a:ext>
              </a:extLst>
            </p:cNvPr>
            <p:cNvGrpSpPr/>
            <p:nvPr/>
          </p:nvGrpSpPr>
          <p:grpSpPr>
            <a:xfrm rot="2700000">
              <a:off x="3936558" y="1417193"/>
              <a:ext cx="4223077" cy="4263435"/>
              <a:chOff x="1932258" y="760101"/>
              <a:chExt cx="3767316" cy="3803319"/>
            </a:xfrm>
          </p:grpSpPr>
          <p:sp>
            <p:nvSpPr>
              <p:cNvPr id="15" name="Google Shape;142;p5">
                <a:extLst>
                  <a:ext uri="{FF2B5EF4-FFF2-40B4-BE49-F238E27FC236}">
                    <a16:creationId xmlns:a16="http://schemas.microsoft.com/office/drawing/2014/main" id="{24F1B644-C38F-4792-B876-2F0461260EA1}"/>
                  </a:ext>
                </a:extLst>
              </p:cNvPr>
              <p:cNvSpPr/>
              <p:nvPr/>
            </p:nvSpPr>
            <p:spPr>
              <a:xfrm>
                <a:off x="2710237" y="760101"/>
                <a:ext cx="2207694" cy="2207694"/>
              </a:xfrm>
              <a:custGeom>
                <a:avLst/>
                <a:gdLst/>
                <a:ahLst/>
                <a:cxnLst/>
                <a:rect l="l" t="t" r="r" b="b"/>
                <a:pathLst>
                  <a:path w="2207694" h="2207694" extrusionOk="0">
                    <a:moveTo>
                      <a:pt x="1240201" y="2198410"/>
                    </a:moveTo>
                    <a:cubicBezTo>
                      <a:pt x="1195601" y="2204855"/>
                      <a:pt x="1150057" y="2207694"/>
                      <a:pt x="1103851" y="2207694"/>
                    </a:cubicBezTo>
                    <a:close/>
                    <a:moveTo>
                      <a:pt x="1396176" y="2167304"/>
                    </a:moveTo>
                    <a:cubicBezTo>
                      <a:pt x="1355911" y="2179613"/>
                      <a:pt x="1314389" y="2188486"/>
                      <a:pt x="1271865" y="2193577"/>
                    </a:cubicBezTo>
                    <a:close/>
                    <a:moveTo>
                      <a:pt x="7872" y="976750"/>
                    </a:moveTo>
                    <a:lnTo>
                      <a:pt x="1" y="1103847"/>
                    </a:lnTo>
                    <a:cubicBezTo>
                      <a:pt x="1" y="1713485"/>
                      <a:pt x="494210" y="2207694"/>
                      <a:pt x="1103848" y="2207694"/>
                    </a:cubicBezTo>
                    <a:cubicBezTo>
                      <a:pt x="494209" y="2207694"/>
                      <a:pt x="0" y="1713485"/>
                      <a:pt x="0" y="1103847"/>
                    </a:cubicBezTo>
                    <a:cubicBezTo>
                      <a:pt x="0" y="1060839"/>
                      <a:pt x="2460" y="1018405"/>
                      <a:pt x="7872" y="976750"/>
                    </a:cubicBezTo>
                    <a:close/>
                    <a:moveTo>
                      <a:pt x="1103847" y="0"/>
                    </a:moveTo>
                    <a:cubicBezTo>
                      <a:pt x="1713485" y="0"/>
                      <a:pt x="2207694" y="494209"/>
                      <a:pt x="2207694" y="1103847"/>
                    </a:cubicBezTo>
                    <a:cubicBezTo>
                      <a:pt x="2207694" y="1612162"/>
                      <a:pt x="1864110" y="2040229"/>
                      <a:pt x="1396188" y="2167301"/>
                    </a:cubicBezTo>
                    <a:cubicBezTo>
                      <a:pt x="1418536" y="2082435"/>
                      <a:pt x="1429716" y="1993353"/>
                      <a:pt x="1429716" y="1901660"/>
                    </a:cubicBezTo>
                    <a:cubicBezTo>
                      <a:pt x="1429716" y="1292022"/>
                      <a:pt x="935507" y="797813"/>
                      <a:pt x="325869" y="797813"/>
                    </a:cubicBezTo>
                    <a:cubicBezTo>
                      <a:pt x="224547" y="797813"/>
                      <a:pt x="126413" y="811464"/>
                      <a:pt x="33529" y="838206"/>
                    </a:cubicBezTo>
                    <a:cubicBezTo>
                      <a:pt x="23934" y="874644"/>
                      <a:pt x="16397" y="911859"/>
                      <a:pt x="11973" y="949877"/>
                    </a:cubicBezTo>
                    <a:cubicBezTo>
                      <a:pt x="85667" y="413031"/>
                      <a:pt x="546523" y="0"/>
                      <a:pt x="1103847" y="0"/>
                    </a:cubicBezTo>
                    <a:close/>
                  </a:path>
                </a:pathLst>
              </a:custGeom>
              <a:solidFill>
                <a:srgbClr val="1A7BA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43;p5">
                <a:extLst>
                  <a:ext uri="{FF2B5EF4-FFF2-40B4-BE49-F238E27FC236}">
                    <a16:creationId xmlns:a16="http://schemas.microsoft.com/office/drawing/2014/main" id="{02AC157F-0E83-4D41-9A20-EDEEFFFE521B}"/>
                  </a:ext>
                </a:extLst>
              </p:cNvPr>
              <p:cNvSpPr/>
              <p:nvPr/>
            </p:nvSpPr>
            <p:spPr>
              <a:xfrm>
                <a:off x="1932258" y="1557914"/>
                <a:ext cx="2207690" cy="2207691"/>
              </a:xfrm>
              <a:custGeom>
                <a:avLst/>
                <a:gdLst/>
                <a:ahLst/>
                <a:cxnLst/>
                <a:rect l="l" t="t" r="r" b="b"/>
                <a:pathLst>
                  <a:path w="2207690" h="2207691" extrusionOk="0">
                    <a:moveTo>
                      <a:pt x="967503" y="2198411"/>
                    </a:moveTo>
                    <a:lnTo>
                      <a:pt x="1103795" y="2207691"/>
                    </a:lnTo>
                    <a:cubicBezTo>
                      <a:pt x="1057608" y="2207692"/>
                      <a:pt x="1012085" y="2204853"/>
                      <a:pt x="967503" y="2198411"/>
                    </a:cubicBezTo>
                    <a:close/>
                    <a:moveTo>
                      <a:pt x="811529" y="2167307"/>
                    </a:moveTo>
                    <a:lnTo>
                      <a:pt x="935821" y="2193576"/>
                    </a:lnTo>
                    <a:cubicBezTo>
                      <a:pt x="893304" y="2188486"/>
                      <a:pt x="851788" y="2179614"/>
                      <a:pt x="811529" y="2167307"/>
                    </a:cubicBezTo>
                    <a:close/>
                    <a:moveTo>
                      <a:pt x="2199826" y="976772"/>
                    </a:moveTo>
                    <a:cubicBezTo>
                      <a:pt x="2205232" y="1018393"/>
                      <a:pt x="2207691" y="1060793"/>
                      <a:pt x="2207690" y="1103766"/>
                    </a:cubicBezTo>
                    <a:close/>
                    <a:moveTo>
                      <a:pt x="2174170" y="838223"/>
                    </a:moveTo>
                    <a:cubicBezTo>
                      <a:pt x="2184491" y="874470"/>
                      <a:pt x="2191713" y="911752"/>
                      <a:pt x="2195714" y="949832"/>
                    </a:cubicBezTo>
                    <a:close/>
                    <a:moveTo>
                      <a:pt x="1103847" y="0"/>
                    </a:moveTo>
                    <a:cubicBezTo>
                      <a:pt x="1621792" y="0"/>
                      <a:pt x="2056420" y="356726"/>
                      <a:pt x="2174166" y="838207"/>
                    </a:cubicBezTo>
                    <a:cubicBezTo>
                      <a:pt x="2081282" y="811466"/>
                      <a:pt x="1983150" y="797814"/>
                      <a:pt x="1881827" y="797814"/>
                    </a:cubicBezTo>
                    <a:cubicBezTo>
                      <a:pt x="1272189" y="797814"/>
                      <a:pt x="777980" y="1292023"/>
                      <a:pt x="777980" y="1901661"/>
                    </a:cubicBezTo>
                    <a:cubicBezTo>
                      <a:pt x="777980" y="1993354"/>
                      <a:pt x="789160" y="2082435"/>
                      <a:pt x="811508" y="2167301"/>
                    </a:cubicBezTo>
                    <a:cubicBezTo>
                      <a:pt x="343585" y="2040230"/>
                      <a:pt x="0" y="1612163"/>
                      <a:pt x="0" y="1103847"/>
                    </a:cubicBezTo>
                    <a:cubicBezTo>
                      <a:pt x="0" y="494209"/>
                      <a:pt x="494209" y="0"/>
                      <a:pt x="1103847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44;p5">
                <a:extLst>
                  <a:ext uri="{FF2B5EF4-FFF2-40B4-BE49-F238E27FC236}">
                    <a16:creationId xmlns:a16="http://schemas.microsoft.com/office/drawing/2014/main" id="{5BC5D120-8A5C-4747-AE2F-2A76D7434E86}"/>
                  </a:ext>
                </a:extLst>
              </p:cNvPr>
              <p:cNvSpPr/>
              <p:nvPr/>
            </p:nvSpPr>
            <p:spPr>
              <a:xfrm>
                <a:off x="3491880" y="1557913"/>
                <a:ext cx="2207694" cy="2207694"/>
              </a:xfrm>
              <a:custGeom>
                <a:avLst/>
                <a:gdLst/>
                <a:ahLst/>
                <a:cxnLst/>
                <a:rect l="l" t="t" r="r" b="b"/>
                <a:pathLst>
                  <a:path w="2207694" h="2207694" extrusionOk="0">
                    <a:moveTo>
                      <a:pt x="1269814" y="13804"/>
                    </a:moveTo>
                    <a:cubicBezTo>
                      <a:pt x="1800820" y="92567"/>
                      <a:pt x="2207694" y="550692"/>
                      <a:pt x="2207694" y="1103847"/>
                    </a:cubicBezTo>
                    <a:cubicBezTo>
                      <a:pt x="2207694" y="1713485"/>
                      <a:pt x="1713485" y="2207694"/>
                      <a:pt x="1103847" y="2207694"/>
                    </a:cubicBezTo>
                    <a:cubicBezTo>
                      <a:pt x="546709" y="2207694"/>
                      <a:pt x="85975" y="1794939"/>
                      <a:pt x="12055" y="1258354"/>
                    </a:cubicBezTo>
                    <a:lnTo>
                      <a:pt x="33789" y="1370498"/>
                    </a:lnTo>
                    <a:cubicBezTo>
                      <a:pt x="125494" y="1396610"/>
                      <a:pt x="222299" y="1409882"/>
                      <a:pt x="322205" y="1409882"/>
                    </a:cubicBezTo>
                    <a:cubicBezTo>
                      <a:pt x="931843" y="1409882"/>
                      <a:pt x="1426052" y="915673"/>
                      <a:pt x="1426052" y="306035"/>
                    </a:cubicBezTo>
                    <a:cubicBezTo>
                      <a:pt x="1426052" y="213979"/>
                      <a:pt x="1414784" y="124554"/>
                      <a:pt x="1392265" y="39385"/>
                    </a:cubicBezTo>
                    <a:cubicBezTo>
                      <a:pt x="1352416" y="28038"/>
                      <a:pt x="1311604" y="19116"/>
                      <a:pt x="1269814" y="13804"/>
                    </a:cubicBezTo>
                    <a:close/>
                    <a:moveTo>
                      <a:pt x="1103847" y="0"/>
                    </a:moveTo>
                    <a:cubicBezTo>
                      <a:pt x="1149577" y="0"/>
                      <a:pt x="1194657" y="2781"/>
                      <a:pt x="1238818" y="9073"/>
                    </a:cubicBezTo>
                    <a:lnTo>
                      <a:pt x="1103848" y="1"/>
                    </a:lnTo>
                    <a:cubicBezTo>
                      <a:pt x="494210" y="1"/>
                      <a:pt x="1" y="494210"/>
                      <a:pt x="1" y="1103848"/>
                    </a:cubicBezTo>
                    <a:cubicBezTo>
                      <a:pt x="1" y="1146981"/>
                      <a:pt x="2475" y="1189536"/>
                      <a:pt x="7924" y="1231287"/>
                    </a:cubicBezTo>
                    <a:cubicBezTo>
                      <a:pt x="2473" y="1189523"/>
                      <a:pt x="0" y="1146974"/>
                      <a:pt x="0" y="1103847"/>
                    </a:cubicBezTo>
                    <a:cubicBezTo>
                      <a:pt x="0" y="494209"/>
                      <a:pt x="494209" y="0"/>
                      <a:pt x="1103847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5;p5">
                <a:extLst>
                  <a:ext uri="{FF2B5EF4-FFF2-40B4-BE49-F238E27FC236}">
                    <a16:creationId xmlns:a16="http://schemas.microsoft.com/office/drawing/2014/main" id="{C03C1549-DFD5-49F0-9A75-E433624DCB47}"/>
                  </a:ext>
                </a:extLst>
              </p:cNvPr>
              <p:cNvSpPr/>
              <p:nvPr/>
            </p:nvSpPr>
            <p:spPr>
              <a:xfrm>
                <a:off x="2710237" y="2355728"/>
                <a:ext cx="2207690" cy="2207692"/>
              </a:xfrm>
              <a:custGeom>
                <a:avLst/>
                <a:gdLst/>
                <a:ahLst/>
                <a:cxnLst/>
                <a:rect l="l" t="t" r="r" b="b"/>
                <a:pathLst>
                  <a:path w="2207690" h="2207692" extrusionOk="0">
                    <a:moveTo>
                      <a:pt x="2195631" y="1258405"/>
                    </a:moveTo>
                    <a:cubicBezTo>
                      <a:pt x="2191595" y="1296645"/>
                      <a:pt x="2184315" y="1334081"/>
                      <a:pt x="2173913" y="1370472"/>
                    </a:cubicBezTo>
                    <a:close/>
                    <a:moveTo>
                      <a:pt x="2207690" y="1103924"/>
                    </a:moveTo>
                    <a:cubicBezTo>
                      <a:pt x="2207691" y="1147015"/>
                      <a:pt x="2205219" y="1189529"/>
                      <a:pt x="2199774" y="1231259"/>
                    </a:cubicBezTo>
                    <a:close/>
                    <a:moveTo>
                      <a:pt x="815432" y="39382"/>
                    </a:moveTo>
                    <a:cubicBezTo>
                      <a:pt x="792913" y="124550"/>
                      <a:pt x="781644" y="213975"/>
                      <a:pt x="781644" y="306031"/>
                    </a:cubicBezTo>
                    <a:cubicBezTo>
                      <a:pt x="781644" y="915669"/>
                      <a:pt x="1275853" y="1409878"/>
                      <a:pt x="1885491" y="1409878"/>
                    </a:cubicBezTo>
                    <a:cubicBezTo>
                      <a:pt x="1985397" y="1409878"/>
                      <a:pt x="2082202" y="1396606"/>
                      <a:pt x="2173907" y="1370494"/>
                    </a:cubicBezTo>
                    <a:cubicBezTo>
                      <a:pt x="2055810" y="1851467"/>
                      <a:pt x="1621429" y="2207692"/>
                      <a:pt x="1103847" y="2207692"/>
                    </a:cubicBezTo>
                    <a:cubicBezTo>
                      <a:pt x="494209" y="2207692"/>
                      <a:pt x="0" y="1713483"/>
                      <a:pt x="0" y="1103845"/>
                    </a:cubicBezTo>
                    <a:cubicBezTo>
                      <a:pt x="0" y="594112"/>
                      <a:pt x="345503" y="165076"/>
                      <a:pt x="815432" y="39382"/>
                    </a:cubicBezTo>
                    <a:close/>
                    <a:moveTo>
                      <a:pt x="937859" y="13805"/>
                    </a:moveTo>
                    <a:lnTo>
                      <a:pt x="815433" y="39382"/>
                    </a:lnTo>
                    <a:cubicBezTo>
                      <a:pt x="855095" y="27337"/>
                      <a:pt x="895991" y="18718"/>
                      <a:pt x="937859" y="13805"/>
                    </a:cubicBezTo>
                    <a:close/>
                    <a:moveTo>
                      <a:pt x="1103792" y="1"/>
                    </a:moveTo>
                    <a:lnTo>
                      <a:pt x="968896" y="9068"/>
                    </a:lnTo>
                    <a:cubicBezTo>
                      <a:pt x="1013034" y="2780"/>
                      <a:pt x="1058088" y="0"/>
                      <a:pt x="1103792" y="1"/>
                    </a:cubicBezTo>
                    <a:close/>
                  </a:path>
                </a:pathLst>
              </a:custGeom>
              <a:solidFill>
                <a:srgbClr val="1A7BA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46;p5">
              <a:extLst>
                <a:ext uri="{FF2B5EF4-FFF2-40B4-BE49-F238E27FC236}">
                  <a16:creationId xmlns:a16="http://schemas.microsoft.com/office/drawing/2014/main" id="{A6695708-E355-411B-999B-6EF65AFBD5B5}"/>
                </a:ext>
              </a:extLst>
            </p:cNvPr>
            <p:cNvSpPr/>
            <p:nvPr/>
          </p:nvSpPr>
          <p:spPr>
            <a:xfrm>
              <a:off x="5007522" y="2516796"/>
              <a:ext cx="2064229" cy="206422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7;p5">
              <a:extLst>
                <a:ext uri="{FF2B5EF4-FFF2-40B4-BE49-F238E27FC236}">
                  <a16:creationId xmlns:a16="http://schemas.microsoft.com/office/drawing/2014/main" id="{0953F987-B158-47A3-BD67-651906620050}"/>
                </a:ext>
              </a:extLst>
            </p:cNvPr>
            <p:cNvSpPr/>
            <p:nvPr/>
          </p:nvSpPr>
          <p:spPr>
            <a:xfrm>
              <a:off x="4879467" y="2996952"/>
              <a:ext cx="2356660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老師教授可以</a:t>
              </a:r>
              <a:endParaRPr sz="3733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Google Shape;148;p5">
              <a:extLst>
                <a:ext uri="{FF2B5EF4-FFF2-40B4-BE49-F238E27FC236}">
                  <a16:creationId xmlns:a16="http://schemas.microsoft.com/office/drawing/2014/main" id="{7D8E49FE-55F2-437C-93F3-70D04E2F997C}"/>
                </a:ext>
              </a:extLst>
            </p:cNvPr>
            <p:cNvSpPr/>
            <p:nvPr/>
          </p:nvSpPr>
          <p:spPr>
            <a:xfrm>
              <a:off x="1415480" y="1665748"/>
              <a:ext cx="2653309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 dirty="0">
                  <a:solidFill>
                    <a:srgbClr val="00B0F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了解同學的人格特質</a:t>
              </a:r>
              <a:endParaRPr sz="3733" b="1" dirty="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Google Shape;149;p5">
              <a:extLst>
                <a:ext uri="{FF2B5EF4-FFF2-40B4-BE49-F238E27FC236}">
                  <a16:creationId xmlns:a16="http://schemas.microsoft.com/office/drawing/2014/main" id="{2BDF2A89-FA7E-4BD4-9F28-33ABADBB35D9}"/>
                </a:ext>
              </a:extLst>
            </p:cNvPr>
            <p:cNvSpPr/>
            <p:nvPr/>
          </p:nvSpPr>
          <p:spPr>
            <a:xfrm>
              <a:off x="1415480" y="4187882"/>
              <a:ext cx="2653309" cy="1846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 dirty="0">
                  <a:solidFill>
                    <a:srgbClr val="1A7BAE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談談同學的學習歷程</a:t>
              </a:r>
              <a:endParaRPr lang="en-US" altLang="zh-TW" sz="3733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 dirty="0">
                  <a:solidFill>
                    <a:srgbClr val="1A7BAE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作品集</a:t>
              </a:r>
              <a:endParaRPr sz="3733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Google Shape;150;p5">
              <a:extLst>
                <a:ext uri="{FF2B5EF4-FFF2-40B4-BE49-F238E27FC236}">
                  <a16:creationId xmlns:a16="http://schemas.microsoft.com/office/drawing/2014/main" id="{5EEC2E32-8BD4-419B-B2D4-6DC952009F7C}"/>
                </a:ext>
              </a:extLst>
            </p:cNvPr>
            <p:cNvSpPr/>
            <p:nvPr/>
          </p:nvSpPr>
          <p:spPr>
            <a:xfrm>
              <a:off x="8040217" y="1665748"/>
              <a:ext cx="2856316" cy="1846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zh-TW" altLang="en-US" sz="3733" b="1" dirty="0">
                  <a:solidFill>
                    <a:srgbClr val="1A7BAE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聊聊同學的生涯規劃和人生期許</a:t>
              </a:r>
              <a:endParaRPr sz="3733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Google Shape;151;p5">
              <a:extLst>
                <a:ext uri="{FF2B5EF4-FFF2-40B4-BE49-F238E27FC236}">
                  <a16:creationId xmlns:a16="http://schemas.microsoft.com/office/drawing/2014/main" id="{55968846-EEF3-4D99-919B-13803450251F}"/>
                </a:ext>
              </a:extLst>
            </p:cNvPr>
            <p:cNvSpPr/>
            <p:nvPr/>
          </p:nvSpPr>
          <p:spPr>
            <a:xfrm>
              <a:off x="8100222" y="4179845"/>
              <a:ext cx="2736301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zh-TW" altLang="en-US" sz="3733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觀察同學的臨場反應</a:t>
              </a:r>
              <a:endParaRPr sz="3733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591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080B5E8-77F4-4E90-B4E5-E9EDCE384244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784368-66F9-4239-A91E-B8EB953AB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99F235A-3D2E-491E-BA97-E54AA55E3E59}"/>
              </a:ext>
            </a:extLst>
          </p:cNvPr>
          <p:cNvGrpSpPr/>
          <p:nvPr/>
        </p:nvGrpSpPr>
        <p:grpSpPr>
          <a:xfrm>
            <a:off x="3657600" y="3924300"/>
            <a:ext cx="11621041" cy="2836521"/>
            <a:chOff x="251803" y="2408884"/>
            <a:chExt cx="11621041" cy="2836521"/>
          </a:xfrm>
        </p:grpSpPr>
        <p:sp>
          <p:nvSpPr>
            <p:cNvPr id="9" name="Google Shape;158;p6">
              <a:extLst>
                <a:ext uri="{FF2B5EF4-FFF2-40B4-BE49-F238E27FC236}">
                  <a16:creationId xmlns:a16="http://schemas.microsoft.com/office/drawing/2014/main" id="{8D0A7B61-6588-423C-A776-AB6458FC3504}"/>
                </a:ext>
              </a:extLst>
            </p:cNvPr>
            <p:cNvSpPr/>
            <p:nvPr/>
          </p:nvSpPr>
          <p:spPr>
            <a:xfrm>
              <a:off x="6108152" y="2408887"/>
              <a:ext cx="2836517" cy="2836517"/>
            </a:xfrm>
            <a:prstGeom prst="ellipse">
              <a:avLst/>
            </a:prstGeom>
            <a:solidFill>
              <a:srgbClr val="1A7BA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Google Shape;160;p6">
              <a:extLst>
                <a:ext uri="{FF2B5EF4-FFF2-40B4-BE49-F238E27FC236}">
                  <a16:creationId xmlns:a16="http://schemas.microsoft.com/office/drawing/2014/main" id="{60691B0A-AB88-45A2-BF4E-BE57DC22818F}"/>
                </a:ext>
              </a:extLst>
            </p:cNvPr>
            <p:cNvSpPr/>
            <p:nvPr/>
          </p:nvSpPr>
          <p:spPr>
            <a:xfrm>
              <a:off x="3179978" y="2408886"/>
              <a:ext cx="2836517" cy="2836517"/>
            </a:xfrm>
            <a:prstGeom prst="ellipse">
              <a:avLst/>
            </a:prstGeom>
            <a:solidFill>
              <a:srgbClr val="1A7BA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Google Shape;161;p6">
              <a:extLst>
                <a:ext uri="{FF2B5EF4-FFF2-40B4-BE49-F238E27FC236}">
                  <a16:creationId xmlns:a16="http://schemas.microsoft.com/office/drawing/2014/main" id="{D689AFB3-6ED1-4C48-A181-E3A77E1B9606}"/>
                </a:ext>
              </a:extLst>
            </p:cNvPr>
            <p:cNvSpPr/>
            <p:nvPr/>
          </p:nvSpPr>
          <p:spPr>
            <a:xfrm>
              <a:off x="9036327" y="2408888"/>
              <a:ext cx="2836517" cy="2836517"/>
            </a:xfrm>
            <a:prstGeom prst="ellipse">
              <a:avLst/>
            </a:prstGeom>
            <a:solidFill>
              <a:srgbClr val="1A7BA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Google Shape;157;p6">
              <a:extLst>
                <a:ext uri="{FF2B5EF4-FFF2-40B4-BE49-F238E27FC236}">
                  <a16:creationId xmlns:a16="http://schemas.microsoft.com/office/drawing/2014/main" id="{C419DB25-6EEF-4595-9A55-0BA1D86ED3C9}"/>
                </a:ext>
              </a:extLst>
            </p:cNvPr>
            <p:cNvSpPr/>
            <p:nvPr/>
          </p:nvSpPr>
          <p:spPr>
            <a:xfrm>
              <a:off x="251803" y="2408884"/>
              <a:ext cx="2836517" cy="2836517"/>
            </a:xfrm>
            <a:prstGeom prst="ellipse">
              <a:avLst/>
            </a:prstGeom>
            <a:solidFill>
              <a:srgbClr val="1A7BA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Google Shape;164;p6">
              <a:extLst>
                <a:ext uri="{FF2B5EF4-FFF2-40B4-BE49-F238E27FC236}">
                  <a16:creationId xmlns:a16="http://schemas.microsoft.com/office/drawing/2014/main" id="{CEA1970F-FCEF-494B-A477-19CA5C57BDC3}"/>
                </a:ext>
              </a:extLst>
            </p:cNvPr>
            <p:cNvSpPr/>
            <p:nvPr/>
          </p:nvSpPr>
          <p:spPr>
            <a:xfrm>
              <a:off x="3517598" y="3188974"/>
              <a:ext cx="2161276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逛逛</a:t>
              </a:r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733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大學校園</a:t>
              </a:r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Google Shape;165;p6">
              <a:extLst>
                <a:ext uri="{FF2B5EF4-FFF2-40B4-BE49-F238E27FC236}">
                  <a16:creationId xmlns:a16="http://schemas.microsoft.com/office/drawing/2014/main" id="{749D4EA7-6C48-45F5-BB34-BFB70100A5EA}"/>
                </a:ext>
              </a:extLst>
            </p:cNvPr>
            <p:cNvSpPr/>
            <p:nvPr/>
          </p:nvSpPr>
          <p:spPr>
            <a:xfrm>
              <a:off x="4478411" y="3476232"/>
              <a:ext cx="6096000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認識學長姐</a:t>
              </a:r>
              <a:endParaRPr sz="3733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Google Shape;166;p6">
              <a:extLst>
                <a:ext uri="{FF2B5EF4-FFF2-40B4-BE49-F238E27FC236}">
                  <a16:creationId xmlns:a16="http://schemas.microsoft.com/office/drawing/2014/main" id="{9F299671-FC44-4CE2-A864-02F218ECEE8C}"/>
                </a:ext>
              </a:extLst>
            </p:cNvPr>
            <p:cNvSpPr/>
            <p:nvPr/>
          </p:nvSpPr>
          <p:spPr>
            <a:xfrm>
              <a:off x="9373949" y="3249752"/>
              <a:ext cx="2161276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了解學系</a:t>
              </a:r>
              <a:endParaRPr sz="3733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733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了解未來</a:t>
              </a:r>
              <a:endParaRPr sz="3733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Google Shape;163;p6">
              <a:extLst>
                <a:ext uri="{FF2B5EF4-FFF2-40B4-BE49-F238E27FC236}">
                  <a16:creationId xmlns:a16="http://schemas.microsoft.com/office/drawing/2014/main" id="{47F68A0A-C05C-4072-92D2-774A2F1B2C04}"/>
                </a:ext>
              </a:extLst>
            </p:cNvPr>
            <p:cNvSpPr/>
            <p:nvPr/>
          </p:nvSpPr>
          <p:spPr>
            <a:xfrm>
              <a:off x="350041" y="3476232"/>
              <a:ext cx="2640040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學校在哪裡</a:t>
              </a:r>
              <a:endParaRPr sz="3733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7" name="Google Shape;135;p4">
            <a:extLst>
              <a:ext uri="{FF2B5EF4-FFF2-40B4-BE49-F238E27FC236}">
                <a16:creationId xmlns:a16="http://schemas.microsoft.com/office/drawing/2014/main" id="{2A5C32A7-9472-4857-9EF5-AC2FCACC3195}"/>
              </a:ext>
            </a:extLst>
          </p:cNvPr>
          <p:cNvSpPr txBox="1"/>
          <p:nvPr/>
        </p:nvSpPr>
        <p:spPr>
          <a:xfrm>
            <a:off x="3657600" y="683673"/>
            <a:ext cx="5160607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zh-TW" altLang="en-US" sz="4267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為甚麼要面試？</a:t>
            </a:r>
            <a:endParaRPr sz="4267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21247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A0201A62-14AA-44FB-B373-9BB20D1870B9}"/>
              </a:ext>
            </a:extLst>
          </p:cNvPr>
          <p:cNvGrpSpPr/>
          <p:nvPr/>
        </p:nvGrpSpPr>
        <p:grpSpPr>
          <a:xfrm>
            <a:off x="5334000" y="4024952"/>
            <a:ext cx="9115929" cy="1138719"/>
            <a:chOff x="4572000" y="4134486"/>
            <a:chExt cx="9115929" cy="1138719"/>
          </a:xfrm>
        </p:grpSpPr>
        <p:sp>
          <p:nvSpPr>
            <p:cNvPr id="2" name="Google Shape;109;p2">
              <a:extLst>
                <a:ext uri="{FF2B5EF4-FFF2-40B4-BE49-F238E27FC236}">
                  <a16:creationId xmlns:a16="http://schemas.microsoft.com/office/drawing/2014/main" id="{D3AE78CD-59A8-49EF-8243-CBB9E40DE4EB}"/>
                </a:ext>
              </a:extLst>
            </p:cNvPr>
            <p:cNvSpPr txBox="1"/>
            <p:nvPr/>
          </p:nvSpPr>
          <p:spPr>
            <a:xfrm>
              <a:off x="6213203" y="4134486"/>
              <a:ext cx="7474726" cy="11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會問我甚麼問題？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" name="Google Shape;110;p2">
              <a:extLst>
                <a:ext uri="{FF2B5EF4-FFF2-40B4-BE49-F238E27FC236}">
                  <a16:creationId xmlns:a16="http://schemas.microsoft.com/office/drawing/2014/main" id="{51BAD5B5-E44A-4793-BE47-C02FCDB74489}"/>
                </a:ext>
              </a:extLst>
            </p:cNvPr>
            <p:cNvSpPr/>
            <p:nvPr/>
          </p:nvSpPr>
          <p:spPr>
            <a:xfrm>
              <a:off x="4572000" y="4134486"/>
              <a:ext cx="1509458" cy="1052340"/>
            </a:xfrm>
            <a:custGeom>
              <a:avLst/>
              <a:gdLst/>
              <a:ahLst/>
              <a:cxnLst/>
              <a:rect l="l" t="t" r="r" b="b"/>
              <a:pathLst>
                <a:path w="855095" h="855095" extrusionOk="0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95BC4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altLang="zh-TW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02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9306A406-4DA9-49F7-AEE4-C4B43CB8D660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D807EAD-7C5C-4B5B-8064-8D87D2111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6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B3CD970F-DE73-4B0C-9E57-57759709F8DE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1C4F87-C9FB-49BB-A6C7-701591680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6027A830-E786-43D4-87EE-923A8251FD96}"/>
              </a:ext>
            </a:extLst>
          </p:cNvPr>
          <p:cNvGrpSpPr/>
          <p:nvPr/>
        </p:nvGrpSpPr>
        <p:grpSpPr>
          <a:xfrm>
            <a:off x="3607393" y="2705100"/>
            <a:ext cx="11201400" cy="6172200"/>
            <a:chOff x="1137427" y="1191390"/>
            <a:chExt cx="9898133" cy="5463703"/>
          </a:xfrm>
        </p:grpSpPr>
        <p:sp>
          <p:nvSpPr>
            <p:cNvPr id="14" name="Google Shape;181;p8">
              <a:extLst>
                <a:ext uri="{FF2B5EF4-FFF2-40B4-BE49-F238E27FC236}">
                  <a16:creationId xmlns:a16="http://schemas.microsoft.com/office/drawing/2014/main" id="{C4AAF63B-1735-4E7B-ABAC-B58EADDD3DDC}"/>
                </a:ext>
              </a:extLst>
            </p:cNvPr>
            <p:cNvSpPr/>
            <p:nvPr/>
          </p:nvSpPr>
          <p:spPr>
            <a:xfrm>
              <a:off x="1137427" y="1191390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00924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5" name="Google Shape;182;p8">
              <a:extLst>
                <a:ext uri="{FF2B5EF4-FFF2-40B4-BE49-F238E27FC236}">
                  <a16:creationId xmlns:a16="http://schemas.microsoft.com/office/drawing/2014/main" id="{E810444A-0448-4018-B0B5-EE8A760683FC}"/>
                </a:ext>
              </a:extLst>
            </p:cNvPr>
            <p:cNvSpPr/>
            <p:nvPr/>
          </p:nvSpPr>
          <p:spPr>
            <a:xfrm>
              <a:off x="2368200" y="1191390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6" name="Google Shape;183;p8">
              <a:extLst>
                <a:ext uri="{FF2B5EF4-FFF2-40B4-BE49-F238E27FC236}">
                  <a16:creationId xmlns:a16="http://schemas.microsoft.com/office/drawing/2014/main" id="{6DB175BC-D61B-4293-AD7B-6F83EC0918ED}"/>
                </a:ext>
              </a:extLst>
            </p:cNvPr>
            <p:cNvSpPr txBox="1"/>
            <p:nvPr/>
          </p:nvSpPr>
          <p:spPr>
            <a:xfrm>
              <a:off x="2435623" y="1191390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同學自我介紹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7" name="Google Shape;184;p8">
              <a:extLst>
                <a:ext uri="{FF2B5EF4-FFF2-40B4-BE49-F238E27FC236}">
                  <a16:creationId xmlns:a16="http://schemas.microsoft.com/office/drawing/2014/main" id="{4CE4F048-F494-4AAB-9878-10C4432EE3E6}"/>
                </a:ext>
              </a:extLst>
            </p:cNvPr>
            <p:cNvSpPr/>
            <p:nvPr/>
          </p:nvSpPr>
          <p:spPr>
            <a:xfrm>
              <a:off x="1147059" y="1878853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8" name="Google Shape;185;p8">
              <a:extLst>
                <a:ext uri="{FF2B5EF4-FFF2-40B4-BE49-F238E27FC236}">
                  <a16:creationId xmlns:a16="http://schemas.microsoft.com/office/drawing/2014/main" id="{872FEB92-CFE5-4924-A258-0E6253F053AE}"/>
                </a:ext>
              </a:extLst>
            </p:cNvPr>
            <p:cNvSpPr/>
            <p:nvPr/>
          </p:nvSpPr>
          <p:spPr>
            <a:xfrm>
              <a:off x="2377832" y="1878853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9" name="Google Shape;186;p8">
              <a:extLst>
                <a:ext uri="{FF2B5EF4-FFF2-40B4-BE49-F238E27FC236}">
                  <a16:creationId xmlns:a16="http://schemas.microsoft.com/office/drawing/2014/main" id="{ED51AF19-4E50-4CEE-845E-9F43F9E969F0}"/>
                </a:ext>
              </a:extLst>
            </p:cNvPr>
            <p:cNvSpPr txBox="1"/>
            <p:nvPr/>
          </p:nvSpPr>
          <p:spPr>
            <a:xfrm>
              <a:off x="2445255" y="1878852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詢問學習歷程及書審資料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0" name="Google Shape;187;p8">
              <a:extLst>
                <a:ext uri="{FF2B5EF4-FFF2-40B4-BE49-F238E27FC236}">
                  <a16:creationId xmlns:a16="http://schemas.microsoft.com/office/drawing/2014/main" id="{B7C04580-66A7-4E5D-AE81-501284BCE743}"/>
                </a:ext>
              </a:extLst>
            </p:cNvPr>
            <p:cNvSpPr/>
            <p:nvPr/>
          </p:nvSpPr>
          <p:spPr>
            <a:xfrm>
              <a:off x="1147059" y="2565897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00E26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1" name="Google Shape;188;p8">
              <a:extLst>
                <a:ext uri="{FF2B5EF4-FFF2-40B4-BE49-F238E27FC236}">
                  <a16:creationId xmlns:a16="http://schemas.microsoft.com/office/drawing/2014/main" id="{ABCF3168-3F91-46FB-9DB7-A464EE83D95C}"/>
                </a:ext>
              </a:extLst>
            </p:cNvPr>
            <p:cNvSpPr/>
            <p:nvPr/>
          </p:nvSpPr>
          <p:spPr>
            <a:xfrm>
              <a:off x="2377832" y="2565897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2" name="Google Shape;189;p8">
              <a:extLst>
                <a:ext uri="{FF2B5EF4-FFF2-40B4-BE49-F238E27FC236}">
                  <a16:creationId xmlns:a16="http://schemas.microsoft.com/office/drawing/2014/main" id="{B1D761C3-B20C-42D5-B006-B047BD0972FF}"/>
                </a:ext>
              </a:extLst>
            </p:cNvPr>
            <p:cNvSpPr txBox="1"/>
            <p:nvPr/>
          </p:nvSpPr>
          <p:spPr>
            <a:xfrm>
              <a:off x="2445255" y="2565897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詢問專業科目問題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3" name="Google Shape;190;p8">
              <a:extLst>
                <a:ext uri="{FF2B5EF4-FFF2-40B4-BE49-F238E27FC236}">
                  <a16:creationId xmlns:a16="http://schemas.microsoft.com/office/drawing/2014/main" id="{37B8E631-4E08-4F6A-A1C9-0D22CEB9B799}"/>
                </a:ext>
              </a:extLst>
            </p:cNvPr>
            <p:cNvSpPr/>
            <p:nvPr/>
          </p:nvSpPr>
          <p:spPr>
            <a:xfrm>
              <a:off x="1147059" y="3257945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C3D69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4" name="Google Shape;191;p8">
              <a:extLst>
                <a:ext uri="{FF2B5EF4-FFF2-40B4-BE49-F238E27FC236}">
                  <a16:creationId xmlns:a16="http://schemas.microsoft.com/office/drawing/2014/main" id="{FBE1BF16-66B7-419F-B76B-C0A1A006E891}"/>
                </a:ext>
              </a:extLst>
            </p:cNvPr>
            <p:cNvSpPr/>
            <p:nvPr/>
          </p:nvSpPr>
          <p:spPr>
            <a:xfrm>
              <a:off x="2377832" y="3257945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5" name="Google Shape;192;p8">
              <a:extLst>
                <a:ext uri="{FF2B5EF4-FFF2-40B4-BE49-F238E27FC236}">
                  <a16:creationId xmlns:a16="http://schemas.microsoft.com/office/drawing/2014/main" id="{DD6CD5AC-F1BD-46A8-B88A-8DDD5DC5C289}"/>
                </a:ext>
              </a:extLst>
            </p:cNvPr>
            <p:cNvSpPr txBox="1"/>
            <p:nvPr/>
          </p:nvSpPr>
          <p:spPr>
            <a:xfrm>
              <a:off x="2445255" y="3257945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同學對本學系的認識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6" name="Google Shape;193;p8">
              <a:extLst>
                <a:ext uri="{FF2B5EF4-FFF2-40B4-BE49-F238E27FC236}">
                  <a16:creationId xmlns:a16="http://schemas.microsoft.com/office/drawing/2014/main" id="{F424C856-B3E0-408C-B637-5FB9C94EF430}"/>
                </a:ext>
              </a:extLst>
            </p:cNvPr>
            <p:cNvSpPr/>
            <p:nvPr/>
          </p:nvSpPr>
          <p:spPr>
            <a:xfrm>
              <a:off x="1147059" y="3949993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7" name="Google Shape;194;p8">
              <a:extLst>
                <a:ext uri="{FF2B5EF4-FFF2-40B4-BE49-F238E27FC236}">
                  <a16:creationId xmlns:a16="http://schemas.microsoft.com/office/drawing/2014/main" id="{81CB665B-0B85-4FE9-92F5-2D1F66AB5A3E}"/>
                </a:ext>
              </a:extLst>
            </p:cNvPr>
            <p:cNvSpPr/>
            <p:nvPr/>
          </p:nvSpPr>
          <p:spPr>
            <a:xfrm>
              <a:off x="2377832" y="3949993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8" name="Google Shape;195;p8">
              <a:extLst>
                <a:ext uri="{FF2B5EF4-FFF2-40B4-BE49-F238E27FC236}">
                  <a16:creationId xmlns:a16="http://schemas.microsoft.com/office/drawing/2014/main" id="{384AE9AE-AF82-4F5B-ACE6-2BC632D2482B}"/>
                </a:ext>
              </a:extLst>
            </p:cNvPr>
            <p:cNvSpPr txBox="1"/>
            <p:nvPr/>
          </p:nvSpPr>
          <p:spPr>
            <a:xfrm>
              <a:off x="2445255" y="3949993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詢問同學生涯規劃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9" name="Google Shape;196;p8">
              <a:extLst>
                <a:ext uri="{FF2B5EF4-FFF2-40B4-BE49-F238E27FC236}">
                  <a16:creationId xmlns:a16="http://schemas.microsoft.com/office/drawing/2014/main" id="{915C6DDE-A028-4AB4-9319-C5209AE73E1B}"/>
                </a:ext>
              </a:extLst>
            </p:cNvPr>
            <p:cNvSpPr/>
            <p:nvPr/>
          </p:nvSpPr>
          <p:spPr>
            <a:xfrm>
              <a:off x="1147059" y="4642394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95B85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0" name="Google Shape;197;p8">
              <a:extLst>
                <a:ext uri="{FF2B5EF4-FFF2-40B4-BE49-F238E27FC236}">
                  <a16:creationId xmlns:a16="http://schemas.microsoft.com/office/drawing/2014/main" id="{2E42FACB-87A3-4F50-BAAB-19A5F62D301A}"/>
                </a:ext>
              </a:extLst>
            </p:cNvPr>
            <p:cNvSpPr/>
            <p:nvPr/>
          </p:nvSpPr>
          <p:spPr>
            <a:xfrm>
              <a:off x="2377832" y="4642394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1" name="Google Shape;198;p8">
              <a:extLst>
                <a:ext uri="{FF2B5EF4-FFF2-40B4-BE49-F238E27FC236}">
                  <a16:creationId xmlns:a16="http://schemas.microsoft.com/office/drawing/2014/main" id="{4151A4F6-943B-4C51-8709-FE093FC102E2}"/>
                </a:ext>
              </a:extLst>
            </p:cNvPr>
            <p:cNvSpPr txBox="1"/>
            <p:nvPr/>
          </p:nvSpPr>
          <p:spPr>
            <a:xfrm>
              <a:off x="2445255" y="4642394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dirty="0">
                  <a:solidFill>
                    <a:srgbClr val="3F3F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小組合作解題（團體面試）</a:t>
              </a:r>
              <a:endParaRPr sz="3200" dirty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2" name="Google Shape;199;p8">
              <a:extLst>
                <a:ext uri="{FF2B5EF4-FFF2-40B4-BE49-F238E27FC236}">
                  <a16:creationId xmlns:a16="http://schemas.microsoft.com/office/drawing/2014/main" id="{068C2021-BF46-4EF3-BC15-E66CE8F1E6AD}"/>
                </a:ext>
              </a:extLst>
            </p:cNvPr>
            <p:cNvSpPr/>
            <p:nvPr/>
          </p:nvSpPr>
          <p:spPr>
            <a:xfrm>
              <a:off x="1147059" y="5342480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7793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3" name="Google Shape;200;p8">
              <a:extLst>
                <a:ext uri="{FF2B5EF4-FFF2-40B4-BE49-F238E27FC236}">
                  <a16:creationId xmlns:a16="http://schemas.microsoft.com/office/drawing/2014/main" id="{A1A6C68C-B2A8-4A87-B3CF-565A41D16C71}"/>
                </a:ext>
              </a:extLst>
            </p:cNvPr>
            <p:cNvSpPr/>
            <p:nvPr/>
          </p:nvSpPr>
          <p:spPr>
            <a:xfrm>
              <a:off x="2377832" y="5342480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4" name="Google Shape;201;p8">
              <a:extLst>
                <a:ext uri="{FF2B5EF4-FFF2-40B4-BE49-F238E27FC236}">
                  <a16:creationId xmlns:a16="http://schemas.microsoft.com/office/drawing/2014/main" id="{3C57E977-168F-41DE-B3AE-571E38C30925}"/>
                </a:ext>
              </a:extLst>
            </p:cNvPr>
            <p:cNvSpPr txBox="1"/>
            <p:nvPr/>
          </p:nvSpPr>
          <p:spPr>
            <a:xfrm>
              <a:off x="2445255" y="5342479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確認同學的就讀意願</a:t>
              </a:r>
              <a:endParaRPr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5" name="Google Shape;202;p8">
              <a:extLst>
                <a:ext uri="{FF2B5EF4-FFF2-40B4-BE49-F238E27FC236}">
                  <a16:creationId xmlns:a16="http://schemas.microsoft.com/office/drawing/2014/main" id="{EAF34B26-C327-484F-853D-4732442BE179}"/>
                </a:ext>
              </a:extLst>
            </p:cNvPr>
            <p:cNvSpPr/>
            <p:nvPr/>
          </p:nvSpPr>
          <p:spPr>
            <a:xfrm>
              <a:off x="1156440" y="6039540"/>
              <a:ext cx="9879120" cy="615553"/>
            </a:xfrm>
            <a:prstGeom prst="roundRect">
              <a:avLst>
                <a:gd name="adj" fmla="val 9001"/>
              </a:avLst>
            </a:prstGeom>
            <a:solidFill>
              <a:srgbClr val="556A2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6" name="Google Shape;203;p8">
              <a:extLst>
                <a:ext uri="{FF2B5EF4-FFF2-40B4-BE49-F238E27FC236}">
                  <a16:creationId xmlns:a16="http://schemas.microsoft.com/office/drawing/2014/main" id="{60E2AFDD-FB4A-4A39-8556-1AA89CC160B2}"/>
                </a:ext>
              </a:extLst>
            </p:cNvPr>
            <p:cNvSpPr/>
            <p:nvPr/>
          </p:nvSpPr>
          <p:spPr>
            <a:xfrm>
              <a:off x="2387214" y="6039540"/>
              <a:ext cx="8408349" cy="61555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7" name="Google Shape;204;p8">
              <a:extLst>
                <a:ext uri="{FF2B5EF4-FFF2-40B4-BE49-F238E27FC236}">
                  <a16:creationId xmlns:a16="http://schemas.microsoft.com/office/drawing/2014/main" id="{BA5A995A-5058-461C-8351-612FFA749346}"/>
                </a:ext>
              </a:extLst>
            </p:cNvPr>
            <p:cNvSpPr txBox="1"/>
            <p:nvPr/>
          </p:nvSpPr>
          <p:spPr>
            <a:xfrm>
              <a:off x="2454636" y="6039539"/>
              <a:ext cx="5472608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詢問同學是否有問題要詢問？</a:t>
              </a:r>
              <a:endParaRPr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451E4E6E-EF9C-44EE-A3E3-7848C199C57E}"/>
              </a:ext>
            </a:extLst>
          </p:cNvPr>
          <p:cNvSpPr/>
          <p:nvPr/>
        </p:nvSpPr>
        <p:spPr>
          <a:xfrm>
            <a:off x="3695625" y="838619"/>
            <a:ext cx="6751792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7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會問我甚麼問題</a:t>
            </a:r>
          </a:p>
        </p:txBody>
      </p:sp>
    </p:spTree>
    <p:extLst>
      <p:ext uri="{BB962C8B-B14F-4D97-AF65-F5344CB8AC3E}">
        <p14:creationId xmlns:p14="http://schemas.microsoft.com/office/powerpoint/2010/main" val="918216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534BB166-7CAA-45E8-AF0D-D960C23FC5DD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73BE45-B72D-4F67-AC77-354CCB62B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1C438523-C65A-4664-9FFA-27CA1B3589A6}"/>
              </a:ext>
            </a:extLst>
          </p:cNvPr>
          <p:cNvGrpSpPr/>
          <p:nvPr/>
        </p:nvGrpSpPr>
        <p:grpSpPr>
          <a:xfrm>
            <a:off x="4193422" y="3243175"/>
            <a:ext cx="9901156" cy="4872125"/>
            <a:chOff x="1285296" y="1660724"/>
            <a:chExt cx="9901156" cy="4872125"/>
          </a:xfrm>
        </p:grpSpPr>
        <p:sp>
          <p:nvSpPr>
            <p:cNvPr id="6" name="Google Shape;209;p9">
              <a:extLst>
                <a:ext uri="{FF2B5EF4-FFF2-40B4-BE49-F238E27FC236}">
                  <a16:creationId xmlns:a16="http://schemas.microsoft.com/office/drawing/2014/main" id="{CE144EB6-36EA-4F80-A4BE-11844790D1F8}"/>
                </a:ext>
              </a:extLst>
            </p:cNvPr>
            <p:cNvSpPr/>
            <p:nvPr/>
          </p:nvSpPr>
          <p:spPr>
            <a:xfrm>
              <a:off x="4357463" y="1660724"/>
              <a:ext cx="3312368" cy="3312368"/>
            </a:xfrm>
            <a:prstGeom prst="arc">
              <a:avLst>
                <a:gd name="adj1" fmla="val 10802728"/>
                <a:gd name="adj2" fmla="val 16203320"/>
              </a:avLst>
            </a:prstGeom>
            <a:noFill/>
            <a:ln w="57150" cap="rnd" cmpd="sng">
              <a:solidFill>
                <a:srgbClr val="95BC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" name="Google Shape;210;p9">
              <a:extLst>
                <a:ext uri="{FF2B5EF4-FFF2-40B4-BE49-F238E27FC236}">
                  <a16:creationId xmlns:a16="http://schemas.microsoft.com/office/drawing/2014/main" id="{D1D30258-1F52-4BF5-96E5-97A73FFB4863}"/>
                </a:ext>
              </a:extLst>
            </p:cNvPr>
            <p:cNvCxnSpPr/>
            <p:nvPr/>
          </p:nvCxnSpPr>
          <p:spPr>
            <a:xfrm>
              <a:off x="5341747" y="3001600"/>
              <a:ext cx="1344149" cy="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211;p9">
              <a:extLst>
                <a:ext uri="{FF2B5EF4-FFF2-40B4-BE49-F238E27FC236}">
                  <a16:creationId xmlns:a16="http://schemas.microsoft.com/office/drawing/2014/main" id="{534271DF-BE27-4893-A8ED-7864E078EC08}"/>
                </a:ext>
              </a:extLst>
            </p:cNvPr>
            <p:cNvCxnSpPr/>
            <p:nvPr/>
          </p:nvCxnSpPr>
          <p:spPr>
            <a:xfrm>
              <a:off x="5341747" y="3625669"/>
              <a:ext cx="1344149" cy="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212;p9">
              <a:extLst>
                <a:ext uri="{FF2B5EF4-FFF2-40B4-BE49-F238E27FC236}">
                  <a16:creationId xmlns:a16="http://schemas.microsoft.com/office/drawing/2014/main" id="{721854B0-6AAD-47DC-9F78-AF81C0DD7E9A}"/>
                </a:ext>
              </a:extLst>
            </p:cNvPr>
            <p:cNvSpPr/>
            <p:nvPr/>
          </p:nvSpPr>
          <p:spPr>
            <a:xfrm>
              <a:off x="1371136" y="2081433"/>
              <a:ext cx="2986501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 dirty="0">
                  <a:solidFill>
                    <a:srgbClr val="95BC4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回答過程：</a:t>
              </a:r>
              <a:endParaRPr sz="3733" b="1" dirty="0">
                <a:solidFill>
                  <a:srgbClr val="95BC4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簡單精準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0" name="Google Shape;213;p9">
              <a:extLst>
                <a:ext uri="{FF2B5EF4-FFF2-40B4-BE49-F238E27FC236}">
                  <a16:creationId xmlns:a16="http://schemas.microsoft.com/office/drawing/2014/main" id="{4E993710-46C7-46EF-99C5-4F8D84D096E8}"/>
                </a:ext>
              </a:extLst>
            </p:cNvPr>
            <p:cNvGrpSpPr/>
            <p:nvPr/>
          </p:nvGrpSpPr>
          <p:grpSpPr>
            <a:xfrm>
              <a:off x="1285296" y="1967161"/>
              <a:ext cx="3840427" cy="2692947"/>
              <a:chOff x="1079612" y="1507889"/>
              <a:chExt cx="2880320" cy="2019710"/>
            </a:xfrm>
          </p:grpSpPr>
          <p:grpSp>
            <p:nvGrpSpPr>
              <p:cNvPr id="26" name="Google Shape;214;p9">
                <a:extLst>
                  <a:ext uri="{FF2B5EF4-FFF2-40B4-BE49-F238E27FC236}">
                    <a16:creationId xmlns:a16="http://schemas.microsoft.com/office/drawing/2014/main" id="{90B35CC7-FAA1-4DC3-8299-5B871182771E}"/>
                  </a:ext>
                </a:extLst>
              </p:cNvPr>
              <p:cNvGrpSpPr/>
              <p:nvPr/>
            </p:nvGrpSpPr>
            <p:grpSpPr>
              <a:xfrm>
                <a:off x="1079612" y="1507889"/>
                <a:ext cx="2880320" cy="775829"/>
                <a:chOff x="755576" y="1779662"/>
                <a:chExt cx="2880320" cy="360040"/>
              </a:xfrm>
            </p:grpSpPr>
            <p:cxnSp>
              <p:nvCxnSpPr>
                <p:cNvPr id="30" name="Google Shape;215;p9">
                  <a:extLst>
                    <a:ext uri="{FF2B5EF4-FFF2-40B4-BE49-F238E27FC236}">
                      <a16:creationId xmlns:a16="http://schemas.microsoft.com/office/drawing/2014/main" id="{1D0A8690-848B-4D72-8BBD-B3F4D863ACAA}"/>
                    </a:ext>
                  </a:extLst>
                </p:cNvPr>
                <p:cNvCxnSpPr/>
                <p:nvPr/>
              </p:nvCxnSpPr>
              <p:spPr>
                <a:xfrm>
                  <a:off x="755576" y="1779662"/>
                  <a:ext cx="1957772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cxnSp>
              <p:nvCxnSpPr>
                <p:cNvPr id="31" name="Google Shape;216;p9">
                  <a:extLst>
                    <a:ext uri="{FF2B5EF4-FFF2-40B4-BE49-F238E27FC236}">
                      <a16:creationId xmlns:a16="http://schemas.microsoft.com/office/drawing/2014/main" id="{E70EBAA6-7ED9-472E-81C4-566BEDA1DA4F}"/>
                    </a:ext>
                  </a:extLst>
                </p:cNvPr>
                <p:cNvCxnSpPr/>
                <p:nvPr/>
              </p:nvCxnSpPr>
              <p:spPr>
                <a:xfrm>
                  <a:off x="2713348" y="1779662"/>
                  <a:ext cx="922548" cy="36004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" name="Google Shape;217;p9">
                <a:extLst>
                  <a:ext uri="{FF2B5EF4-FFF2-40B4-BE49-F238E27FC236}">
                    <a16:creationId xmlns:a16="http://schemas.microsoft.com/office/drawing/2014/main" id="{E883D04B-4A41-4337-81BA-94309648F347}"/>
                  </a:ext>
                </a:extLst>
              </p:cNvPr>
              <p:cNvGrpSpPr/>
              <p:nvPr/>
            </p:nvGrpSpPr>
            <p:grpSpPr>
              <a:xfrm rot="10800000" flipH="1">
                <a:off x="1079612" y="2751770"/>
                <a:ext cx="2880320" cy="775829"/>
                <a:chOff x="755576" y="1779662"/>
                <a:chExt cx="2880320" cy="360040"/>
              </a:xfrm>
            </p:grpSpPr>
            <p:cxnSp>
              <p:nvCxnSpPr>
                <p:cNvPr id="28" name="Google Shape;218;p9">
                  <a:extLst>
                    <a:ext uri="{FF2B5EF4-FFF2-40B4-BE49-F238E27FC236}">
                      <a16:creationId xmlns:a16="http://schemas.microsoft.com/office/drawing/2014/main" id="{D562F942-176F-43F5-92AD-F7B37E06EC74}"/>
                    </a:ext>
                  </a:extLst>
                </p:cNvPr>
                <p:cNvCxnSpPr/>
                <p:nvPr/>
              </p:nvCxnSpPr>
              <p:spPr>
                <a:xfrm>
                  <a:off x="755576" y="1779662"/>
                  <a:ext cx="1957772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cxnSp>
              <p:nvCxnSpPr>
                <p:cNvPr id="29" name="Google Shape;219;p9">
                  <a:extLst>
                    <a:ext uri="{FF2B5EF4-FFF2-40B4-BE49-F238E27FC236}">
                      <a16:creationId xmlns:a16="http://schemas.microsoft.com/office/drawing/2014/main" id="{FBE7BC0A-3559-4FE2-9F9B-9E1C561F4E11}"/>
                    </a:ext>
                  </a:extLst>
                </p:cNvPr>
                <p:cNvCxnSpPr/>
                <p:nvPr/>
              </p:nvCxnSpPr>
              <p:spPr>
                <a:xfrm>
                  <a:off x="2713348" y="1779662"/>
                  <a:ext cx="922548" cy="36004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1" name="Google Shape;220;p9">
              <a:extLst>
                <a:ext uri="{FF2B5EF4-FFF2-40B4-BE49-F238E27FC236}">
                  <a16:creationId xmlns:a16="http://schemas.microsoft.com/office/drawing/2014/main" id="{349FF2E0-7C4F-4AF2-BC28-1A36059DB8FD}"/>
                </a:ext>
              </a:extLst>
            </p:cNvPr>
            <p:cNvSpPr/>
            <p:nvPr/>
          </p:nvSpPr>
          <p:spPr>
            <a:xfrm>
              <a:off x="1381308" y="4681788"/>
              <a:ext cx="2986501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00B05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說話方式：</a:t>
              </a:r>
              <a:endParaRPr sz="3733" b="1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自信放鬆</a:t>
              </a:r>
              <a:endParaRPr sz="3733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2" name="Google Shape;221;p9">
              <a:extLst>
                <a:ext uri="{FF2B5EF4-FFF2-40B4-BE49-F238E27FC236}">
                  <a16:creationId xmlns:a16="http://schemas.microsoft.com/office/drawing/2014/main" id="{7A8258E2-F3AD-4A1A-B391-C977571A4ADE}"/>
                </a:ext>
              </a:extLst>
            </p:cNvPr>
            <p:cNvGrpSpPr/>
            <p:nvPr/>
          </p:nvGrpSpPr>
          <p:grpSpPr>
            <a:xfrm flipH="1">
              <a:off x="6853915" y="1967161"/>
              <a:ext cx="3840427" cy="2692947"/>
              <a:chOff x="1079612" y="1507889"/>
              <a:chExt cx="2880320" cy="2019710"/>
            </a:xfrm>
          </p:grpSpPr>
          <p:grpSp>
            <p:nvGrpSpPr>
              <p:cNvPr id="20" name="Google Shape;222;p9">
                <a:extLst>
                  <a:ext uri="{FF2B5EF4-FFF2-40B4-BE49-F238E27FC236}">
                    <a16:creationId xmlns:a16="http://schemas.microsoft.com/office/drawing/2014/main" id="{E8DA6C6F-31E2-46FB-B687-4B531A9A7046}"/>
                  </a:ext>
                </a:extLst>
              </p:cNvPr>
              <p:cNvGrpSpPr/>
              <p:nvPr/>
            </p:nvGrpSpPr>
            <p:grpSpPr>
              <a:xfrm>
                <a:off x="1079612" y="1507889"/>
                <a:ext cx="2880320" cy="775829"/>
                <a:chOff x="755576" y="1779662"/>
                <a:chExt cx="2880320" cy="360040"/>
              </a:xfrm>
            </p:grpSpPr>
            <p:cxnSp>
              <p:nvCxnSpPr>
                <p:cNvPr id="24" name="Google Shape;223;p9">
                  <a:extLst>
                    <a:ext uri="{FF2B5EF4-FFF2-40B4-BE49-F238E27FC236}">
                      <a16:creationId xmlns:a16="http://schemas.microsoft.com/office/drawing/2014/main" id="{9C2DC5C7-E97E-455A-904B-BAA74B820441}"/>
                    </a:ext>
                  </a:extLst>
                </p:cNvPr>
                <p:cNvCxnSpPr/>
                <p:nvPr/>
              </p:nvCxnSpPr>
              <p:spPr>
                <a:xfrm>
                  <a:off x="755576" y="1779662"/>
                  <a:ext cx="1957772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cxnSp>
              <p:nvCxnSpPr>
                <p:cNvPr id="25" name="Google Shape;224;p9">
                  <a:extLst>
                    <a:ext uri="{FF2B5EF4-FFF2-40B4-BE49-F238E27FC236}">
                      <a16:creationId xmlns:a16="http://schemas.microsoft.com/office/drawing/2014/main" id="{4D5777BD-0D15-43AF-B32C-471027514DF7}"/>
                    </a:ext>
                  </a:extLst>
                </p:cNvPr>
                <p:cNvCxnSpPr/>
                <p:nvPr/>
              </p:nvCxnSpPr>
              <p:spPr>
                <a:xfrm>
                  <a:off x="2713348" y="1779662"/>
                  <a:ext cx="922548" cy="36004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" name="Google Shape;225;p9">
                <a:extLst>
                  <a:ext uri="{FF2B5EF4-FFF2-40B4-BE49-F238E27FC236}">
                    <a16:creationId xmlns:a16="http://schemas.microsoft.com/office/drawing/2014/main" id="{7DE7F9DC-4E3A-4D6A-9E72-CCD041B9B53C}"/>
                  </a:ext>
                </a:extLst>
              </p:cNvPr>
              <p:cNvGrpSpPr/>
              <p:nvPr/>
            </p:nvGrpSpPr>
            <p:grpSpPr>
              <a:xfrm rot="10800000" flipH="1">
                <a:off x="1079612" y="2751770"/>
                <a:ext cx="2880320" cy="775829"/>
                <a:chOff x="755576" y="1779662"/>
                <a:chExt cx="2880320" cy="360040"/>
              </a:xfrm>
            </p:grpSpPr>
            <p:cxnSp>
              <p:nvCxnSpPr>
                <p:cNvPr id="22" name="Google Shape;226;p9">
                  <a:extLst>
                    <a:ext uri="{FF2B5EF4-FFF2-40B4-BE49-F238E27FC236}">
                      <a16:creationId xmlns:a16="http://schemas.microsoft.com/office/drawing/2014/main" id="{A42538E4-8144-4CEC-AB6B-DFD52D69DA72}"/>
                    </a:ext>
                  </a:extLst>
                </p:cNvPr>
                <p:cNvCxnSpPr/>
                <p:nvPr/>
              </p:nvCxnSpPr>
              <p:spPr>
                <a:xfrm>
                  <a:off x="755576" y="1779662"/>
                  <a:ext cx="1957772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cxnSp>
              <p:nvCxnSpPr>
                <p:cNvPr id="23" name="Google Shape;227;p9">
                  <a:extLst>
                    <a:ext uri="{FF2B5EF4-FFF2-40B4-BE49-F238E27FC236}">
                      <a16:creationId xmlns:a16="http://schemas.microsoft.com/office/drawing/2014/main" id="{D1F00394-4AC7-4ED9-BD3D-B592CD982070}"/>
                    </a:ext>
                  </a:extLst>
                </p:cNvPr>
                <p:cNvCxnSpPr/>
                <p:nvPr/>
              </p:nvCxnSpPr>
              <p:spPr>
                <a:xfrm>
                  <a:off x="2713348" y="1779662"/>
                  <a:ext cx="922548" cy="36004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F3F3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3" name="Google Shape;228;p9">
              <a:extLst>
                <a:ext uri="{FF2B5EF4-FFF2-40B4-BE49-F238E27FC236}">
                  <a16:creationId xmlns:a16="http://schemas.microsoft.com/office/drawing/2014/main" id="{E1811287-5633-4D4F-9439-0419FCD51D3F}"/>
                </a:ext>
              </a:extLst>
            </p:cNvPr>
            <p:cNvSpPr/>
            <p:nvPr/>
          </p:nvSpPr>
          <p:spPr>
            <a:xfrm>
              <a:off x="8199951" y="2081433"/>
              <a:ext cx="2986501" cy="127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00B05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事前準備：</a:t>
              </a:r>
              <a:endParaRPr sz="3733" b="1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熟悉資料</a:t>
              </a:r>
              <a:endParaRPr sz="3733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Google Shape;229;p9">
              <a:extLst>
                <a:ext uri="{FF2B5EF4-FFF2-40B4-BE49-F238E27FC236}">
                  <a16:creationId xmlns:a16="http://schemas.microsoft.com/office/drawing/2014/main" id="{5DD7D89C-4E36-4159-A8C5-3F44C9DD6FCC}"/>
                </a:ext>
              </a:extLst>
            </p:cNvPr>
            <p:cNvSpPr/>
            <p:nvPr/>
          </p:nvSpPr>
          <p:spPr>
            <a:xfrm>
              <a:off x="8199951" y="4686436"/>
              <a:ext cx="2986501" cy="1846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 dirty="0">
                  <a:solidFill>
                    <a:srgbClr val="95BC4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隨手準備：</a:t>
              </a:r>
              <a:endParaRPr sz="3733" b="1" dirty="0">
                <a:solidFill>
                  <a:srgbClr val="95BC4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優良作品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en-US" altLang="zh-TW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</a:t>
              </a:r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視學系而定</a:t>
              </a:r>
              <a:r>
                <a:rPr lang="en-US" altLang="zh-TW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)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Google Shape;230;p9">
              <a:extLst>
                <a:ext uri="{FF2B5EF4-FFF2-40B4-BE49-F238E27FC236}">
                  <a16:creationId xmlns:a16="http://schemas.microsoft.com/office/drawing/2014/main" id="{16E6A31D-45A9-4F21-9383-40129D96D0BD}"/>
                </a:ext>
              </a:extLst>
            </p:cNvPr>
            <p:cNvSpPr/>
            <p:nvPr/>
          </p:nvSpPr>
          <p:spPr>
            <a:xfrm rot="-5400000">
              <a:off x="4357463" y="1660725"/>
              <a:ext cx="3312368" cy="3312368"/>
            </a:xfrm>
            <a:prstGeom prst="arc">
              <a:avLst>
                <a:gd name="adj1" fmla="val 10802728"/>
                <a:gd name="adj2" fmla="val 16203320"/>
              </a:avLst>
            </a:prstGeom>
            <a:noFill/>
            <a:ln w="57150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31;p9">
              <a:extLst>
                <a:ext uri="{FF2B5EF4-FFF2-40B4-BE49-F238E27FC236}">
                  <a16:creationId xmlns:a16="http://schemas.microsoft.com/office/drawing/2014/main" id="{445C9B5F-9350-4CEC-90B5-2FAA6225719C}"/>
                </a:ext>
              </a:extLst>
            </p:cNvPr>
            <p:cNvSpPr/>
            <p:nvPr/>
          </p:nvSpPr>
          <p:spPr>
            <a:xfrm rot="10800000">
              <a:off x="4357464" y="1660724"/>
              <a:ext cx="3312368" cy="3312368"/>
            </a:xfrm>
            <a:prstGeom prst="arc">
              <a:avLst>
                <a:gd name="adj1" fmla="val 10802728"/>
                <a:gd name="adj2" fmla="val 16203320"/>
              </a:avLst>
            </a:prstGeom>
            <a:noFill/>
            <a:ln w="57150" cap="rnd" cmpd="sng">
              <a:solidFill>
                <a:srgbClr val="95BC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32;p9">
              <a:extLst>
                <a:ext uri="{FF2B5EF4-FFF2-40B4-BE49-F238E27FC236}">
                  <a16:creationId xmlns:a16="http://schemas.microsoft.com/office/drawing/2014/main" id="{ED56D475-9D63-475B-A3E9-2C590A48EA66}"/>
                </a:ext>
              </a:extLst>
            </p:cNvPr>
            <p:cNvSpPr/>
            <p:nvPr/>
          </p:nvSpPr>
          <p:spPr>
            <a:xfrm rot="5400000">
              <a:off x="4357463" y="1660724"/>
              <a:ext cx="3312368" cy="3312368"/>
            </a:xfrm>
            <a:prstGeom prst="arc">
              <a:avLst>
                <a:gd name="adj1" fmla="val 10802728"/>
                <a:gd name="adj2" fmla="val 16203320"/>
              </a:avLst>
            </a:prstGeom>
            <a:noFill/>
            <a:ln w="57150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3200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33;p9">
              <a:extLst>
                <a:ext uri="{FF2B5EF4-FFF2-40B4-BE49-F238E27FC236}">
                  <a16:creationId xmlns:a16="http://schemas.microsoft.com/office/drawing/2014/main" id="{A2055C75-7DD2-4498-8514-74B25FAD60B5}"/>
                </a:ext>
              </a:extLst>
            </p:cNvPr>
            <p:cNvSpPr/>
            <p:nvPr/>
          </p:nvSpPr>
          <p:spPr>
            <a:xfrm>
              <a:off x="4243553" y="2837697"/>
              <a:ext cx="3679420" cy="86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2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同學該怎麼回答？</a:t>
              </a:r>
              <a:endParaRPr sz="32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" name="Google Shape;234;p9">
              <a:extLst>
                <a:ext uri="{FF2B5EF4-FFF2-40B4-BE49-F238E27FC236}">
                  <a16:creationId xmlns:a16="http://schemas.microsoft.com/office/drawing/2014/main" id="{D6C37169-E15E-4285-B42C-9AE1331EBF33}"/>
                </a:ext>
              </a:extLst>
            </p:cNvPr>
            <p:cNvSpPr/>
            <p:nvPr/>
          </p:nvSpPr>
          <p:spPr>
            <a:xfrm>
              <a:off x="5573208" y="3650445"/>
              <a:ext cx="1045585" cy="4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24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（</a:t>
              </a:r>
              <a:r>
                <a:rPr lang="en-US" altLang="zh-TW" sz="24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r>
                <a:rPr lang="zh-TW" altLang="en-US" sz="24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）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94BF3DDE-91E5-4A96-947B-A1D1FCA69466}"/>
              </a:ext>
            </a:extLst>
          </p:cNvPr>
          <p:cNvSpPr/>
          <p:nvPr/>
        </p:nvSpPr>
        <p:spPr>
          <a:xfrm>
            <a:off x="3695625" y="838619"/>
            <a:ext cx="6751792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7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會問我甚麼問題</a:t>
            </a:r>
          </a:p>
        </p:txBody>
      </p:sp>
    </p:spTree>
    <p:extLst>
      <p:ext uri="{BB962C8B-B14F-4D97-AF65-F5344CB8AC3E}">
        <p14:creationId xmlns:p14="http://schemas.microsoft.com/office/powerpoint/2010/main" val="2767944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82702FB2-16B5-4D77-8E69-45D775824EC7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D7165C-56BF-4299-959D-4046DA7E1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0F54C1C-B346-43A4-A7E5-6EECB8D13E81}"/>
              </a:ext>
            </a:extLst>
          </p:cNvPr>
          <p:cNvGrpSpPr/>
          <p:nvPr/>
        </p:nvGrpSpPr>
        <p:grpSpPr>
          <a:xfrm>
            <a:off x="4329940" y="3130146"/>
            <a:ext cx="9628120" cy="4985154"/>
            <a:chOff x="755408" y="1587905"/>
            <a:chExt cx="9628120" cy="4985154"/>
          </a:xfrm>
        </p:grpSpPr>
        <p:sp>
          <p:nvSpPr>
            <p:cNvPr id="5" name="Google Shape;240;p10">
              <a:extLst>
                <a:ext uri="{FF2B5EF4-FFF2-40B4-BE49-F238E27FC236}">
                  <a16:creationId xmlns:a16="http://schemas.microsoft.com/office/drawing/2014/main" id="{9E0C8359-2DCD-4BF5-997C-030C4DDE6A45}"/>
                </a:ext>
              </a:extLst>
            </p:cNvPr>
            <p:cNvSpPr/>
            <p:nvPr/>
          </p:nvSpPr>
          <p:spPr>
            <a:xfrm>
              <a:off x="6332178" y="2521708"/>
              <a:ext cx="3815173" cy="3815173"/>
            </a:xfrm>
            <a:custGeom>
              <a:avLst/>
              <a:gdLst/>
              <a:ahLst/>
              <a:cxnLst/>
              <a:rect l="l" t="t" r="r" b="b"/>
              <a:pathLst>
                <a:path w="2946857" h="2946857" extrusionOk="0">
                  <a:moveTo>
                    <a:pt x="1473428" y="0"/>
                  </a:moveTo>
                  <a:cubicBezTo>
                    <a:pt x="2287180" y="0"/>
                    <a:pt x="2946857" y="659677"/>
                    <a:pt x="2946857" y="1473429"/>
                  </a:cubicBezTo>
                  <a:lnTo>
                    <a:pt x="1473429" y="1473429"/>
                  </a:lnTo>
                  <a:cubicBezTo>
                    <a:pt x="1473429" y="982286"/>
                    <a:pt x="1473428" y="491143"/>
                    <a:pt x="1473428" y="0"/>
                  </a:cubicBezTo>
                  <a:close/>
                </a:path>
              </a:pathLst>
            </a:custGeom>
            <a:solidFill>
              <a:srgbClr val="95BC4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43267" tIns="871933" rIns="450933" bIns="20965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4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41;p10">
              <a:extLst>
                <a:ext uri="{FF2B5EF4-FFF2-40B4-BE49-F238E27FC236}">
                  <a16:creationId xmlns:a16="http://schemas.microsoft.com/office/drawing/2014/main" id="{9094907C-F8EE-4C96-BCB0-B07260DBB7C2}"/>
                </a:ext>
              </a:extLst>
            </p:cNvPr>
            <p:cNvSpPr/>
            <p:nvPr/>
          </p:nvSpPr>
          <p:spPr>
            <a:xfrm>
              <a:off x="6332178" y="2521708"/>
              <a:ext cx="3815173" cy="3815173"/>
            </a:xfrm>
            <a:custGeom>
              <a:avLst/>
              <a:gdLst/>
              <a:ahLst/>
              <a:cxnLst/>
              <a:rect l="l" t="t" r="r" b="b"/>
              <a:pathLst>
                <a:path w="2946857" h="2946857" extrusionOk="0">
                  <a:moveTo>
                    <a:pt x="2946857" y="1473429"/>
                  </a:moveTo>
                  <a:cubicBezTo>
                    <a:pt x="2946857" y="2287181"/>
                    <a:pt x="2287180" y="2946858"/>
                    <a:pt x="1473428" y="2946858"/>
                  </a:cubicBezTo>
                  <a:cubicBezTo>
                    <a:pt x="1473428" y="2455715"/>
                    <a:pt x="1473429" y="1964572"/>
                    <a:pt x="1473429" y="1473429"/>
                  </a:cubicBezTo>
                  <a:lnTo>
                    <a:pt x="2946857" y="1473429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43267" tIns="2096500" rIns="450933" bIns="871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4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42;p10">
              <a:extLst>
                <a:ext uri="{FF2B5EF4-FFF2-40B4-BE49-F238E27FC236}">
                  <a16:creationId xmlns:a16="http://schemas.microsoft.com/office/drawing/2014/main" id="{D5D28BB4-C80A-4266-93F0-746A588CC238}"/>
                </a:ext>
              </a:extLst>
            </p:cNvPr>
            <p:cNvSpPr/>
            <p:nvPr/>
          </p:nvSpPr>
          <p:spPr>
            <a:xfrm>
              <a:off x="6332178" y="2521708"/>
              <a:ext cx="3815173" cy="3815173"/>
            </a:xfrm>
            <a:custGeom>
              <a:avLst/>
              <a:gdLst/>
              <a:ahLst/>
              <a:cxnLst/>
              <a:rect l="l" t="t" r="r" b="b"/>
              <a:pathLst>
                <a:path w="2946857" h="2946857" extrusionOk="0">
                  <a:moveTo>
                    <a:pt x="1473429" y="2946857"/>
                  </a:moveTo>
                  <a:cubicBezTo>
                    <a:pt x="659677" y="2946857"/>
                    <a:pt x="0" y="2287180"/>
                    <a:pt x="0" y="1473428"/>
                  </a:cubicBezTo>
                  <a:lnTo>
                    <a:pt x="1473429" y="1473429"/>
                  </a:lnTo>
                  <a:lnTo>
                    <a:pt x="1473429" y="2946857"/>
                  </a:lnTo>
                  <a:close/>
                </a:path>
              </a:pathLst>
            </a:custGeom>
            <a:solidFill>
              <a:srgbClr val="95BC4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0933" tIns="2096500" rIns="2143267" bIns="871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4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43;p10">
              <a:extLst>
                <a:ext uri="{FF2B5EF4-FFF2-40B4-BE49-F238E27FC236}">
                  <a16:creationId xmlns:a16="http://schemas.microsoft.com/office/drawing/2014/main" id="{4BAF6B0F-8DA3-4B7E-A514-CB1941B3FF51}"/>
                </a:ext>
              </a:extLst>
            </p:cNvPr>
            <p:cNvSpPr/>
            <p:nvPr/>
          </p:nvSpPr>
          <p:spPr>
            <a:xfrm>
              <a:off x="6332178" y="2521708"/>
              <a:ext cx="3815173" cy="3815173"/>
            </a:xfrm>
            <a:custGeom>
              <a:avLst/>
              <a:gdLst/>
              <a:ahLst/>
              <a:cxnLst/>
              <a:rect l="l" t="t" r="r" b="b"/>
              <a:pathLst>
                <a:path w="2946857" h="2946857" extrusionOk="0">
                  <a:moveTo>
                    <a:pt x="0" y="1473429"/>
                  </a:moveTo>
                  <a:cubicBezTo>
                    <a:pt x="0" y="659677"/>
                    <a:pt x="659677" y="0"/>
                    <a:pt x="1473429" y="0"/>
                  </a:cubicBezTo>
                  <a:lnTo>
                    <a:pt x="1473429" y="1473429"/>
                  </a:lnTo>
                  <a:lnTo>
                    <a:pt x="0" y="1473429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79733" tIns="900700" rIns="2172067" bIns="21253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6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4;p10">
              <a:extLst>
                <a:ext uri="{FF2B5EF4-FFF2-40B4-BE49-F238E27FC236}">
                  <a16:creationId xmlns:a16="http://schemas.microsoft.com/office/drawing/2014/main" id="{66C50E29-7D8B-4626-8363-165DACC168F3}"/>
                </a:ext>
              </a:extLst>
            </p:cNvPr>
            <p:cNvSpPr/>
            <p:nvPr/>
          </p:nvSpPr>
          <p:spPr>
            <a:xfrm>
              <a:off x="6096000" y="2285531"/>
              <a:ext cx="4287528" cy="42875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D6E3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45;p10">
              <a:extLst>
                <a:ext uri="{FF2B5EF4-FFF2-40B4-BE49-F238E27FC236}">
                  <a16:creationId xmlns:a16="http://schemas.microsoft.com/office/drawing/2014/main" id="{F92C20A6-5506-48A1-B88B-860C6E31BADC}"/>
                </a:ext>
              </a:extLst>
            </p:cNvPr>
            <p:cNvSpPr/>
            <p:nvPr/>
          </p:nvSpPr>
          <p:spPr>
            <a:xfrm>
              <a:off x="6096000" y="2285531"/>
              <a:ext cx="4287528" cy="42875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6;p10">
              <a:extLst>
                <a:ext uri="{FF2B5EF4-FFF2-40B4-BE49-F238E27FC236}">
                  <a16:creationId xmlns:a16="http://schemas.microsoft.com/office/drawing/2014/main" id="{8C102945-81B3-48EB-99B0-FAA6AA102E2C}"/>
                </a:ext>
              </a:extLst>
            </p:cNvPr>
            <p:cNvSpPr/>
            <p:nvPr/>
          </p:nvSpPr>
          <p:spPr>
            <a:xfrm>
              <a:off x="6096000" y="2285531"/>
              <a:ext cx="4287528" cy="42875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D6E3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7;p10">
              <a:extLst>
                <a:ext uri="{FF2B5EF4-FFF2-40B4-BE49-F238E27FC236}">
                  <a16:creationId xmlns:a16="http://schemas.microsoft.com/office/drawing/2014/main" id="{924C2A87-C864-43EB-8122-157F229D8A00}"/>
                </a:ext>
              </a:extLst>
            </p:cNvPr>
            <p:cNvSpPr/>
            <p:nvPr/>
          </p:nvSpPr>
          <p:spPr>
            <a:xfrm>
              <a:off x="6096000" y="2285531"/>
              <a:ext cx="4287528" cy="42875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8;p10">
              <a:extLst>
                <a:ext uri="{FF2B5EF4-FFF2-40B4-BE49-F238E27FC236}">
                  <a16:creationId xmlns:a16="http://schemas.microsoft.com/office/drawing/2014/main" id="{4B6AA400-743F-4976-8E34-72CE4EEE0CEE}"/>
                </a:ext>
              </a:extLst>
            </p:cNvPr>
            <p:cNvSpPr/>
            <p:nvPr/>
          </p:nvSpPr>
          <p:spPr>
            <a:xfrm>
              <a:off x="6992067" y="3153925"/>
              <a:ext cx="11289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學習歷程</a:t>
              </a:r>
              <a:endParaRPr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Google Shape;249;p10">
              <a:extLst>
                <a:ext uri="{FF2B5EF4-FFF2-40B4-BE49-F238E27FC236}">
                  <a16:creationId xmlns:a16="http://schemas.microsoft.com/office/drawing/2014/main" id="{4B3E1E58-C80D-4406-87F2-BD983B82400C}"/>
                </a:ext>
              </a:extLst>
            </p:cNvPr>
            <p:cNvSpPr/>
            <p:nvPr/>
          </p:nvSpPr>
          <p:spPr>
            <a:xfrm>
              <a:off x="6992067" y="4705272"/>
              <a:ext cx="11289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個人性質</a:t>
              </a:r>
              <a:endParaRPr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Google Shape;250;p10">
              <a:extLst>
                <a:ext uri="{FF2B5EF4-FFF2-40B4-BE49-F238E27FC236}">
                  <a16:creationId xmlns:a16="http://schemas.microsoft.com/office/drawing/2014/main" id="{5181B352-2E04-4482-B1CB-3A17CD6B5161}"/>
                </a:ext>
              </a:extLst>
            </p:cNvPr>
            <p:cNvSpPr/>
            <p:nvPr/>
          </p:nvSpPr>
          <p:spPr>
            <a:xfrm>
              <a:off x="8359402" y="3153925"/>
              <a:ext cx="11289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優良表現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Google Shape;251;p10">
              <a:extLst>
                <a:ext uri="{FF2B5EF4-FFF2-40B4-BE49-F238E27FC236}">
                  <a16:creationId xmlns:a16="http://schemas.microsoft.com/office/drawing/2014/main" id="{75EEF0CE-653A-4108-BA0D-AAC66D435A60}"/>
                </a:ext>
              </a:extLst>
            </p:cNvPr>
            <p:cNvSpPr/>
            <p:nvPr/>
          </p:nvSpPr>
          <p:spPr>
            <a:xfrm>
              <a:off x="8359402" y="4705272"/>
              <a:ext cx="11289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選系動機</a:t>
              </a:r>
              <a:endParaRPr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Google Shape;252;p10">
              <a:extLst>
                <a:ext uri="{FF2B5EF4-FFF2-40B4-BE49-F238E27FC236}">
                  <a16:creationId xmlns:a16="http://schemas.microsoft.com/office/drawing/2014/main" id="{C5C46F0B-BA21-4494-93D6-9E92BE2437A6}"/>
                </a:ext>
              </a:extLst>
            </p:cNvPr>
            <p:cNvSpPr/>
            <p:nvPr/>
          </p:nvSpPr>
          <p:spPr>
            <a:xfrm>
              <a:off x="755408" y="1587905"/>
              <a:ext cx="3024337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 dirty="0">
                  <a:solidFill>
                    <a:srgbClr val="00B05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自我介紹：</a:t>
              </a:r>
              <a:endParaRPr sz="3733" b="1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" name="Google Shape;255;p10">
              <a:extLst>
                <a:ext uri="{FF2B5EF4-FFF2-40B4-BE49-F238E27FC236}">
                  <a16:creationId xmlns:a16="http://schemas.microsoft.com/office/drawing/2014/main" id="{4E387691-52DC-4CE0-BA4A-5DB4D405F9EF}"/>
                </a:ext>
              </a:extLst>
            </p:cNvPr>
            <p:cNvSpPr/>
            <p:nvPr/>
          </p:nvSpPr>
          <p:spPr>
            <a:xfrm>
              <a:off x="7082612" y="1598624"/>
              <a:ext cx="2312224" cy="61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200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內容包含：</a:t>
              </a:r>
              <a:endParaRPr sz="32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" name="Google Shape;253;p10">
              <a:extLst>
                <a:ext uri="{FF2B5EF4-FFF2-40B4-BE49-F238E27FC236}">
                  <a16:creationId xmlns:a16="http://schemas.microsoft.com/office/drawing/2014/main" id="{7F54D513-8E6C-4CEF-8F86-5646B72A0CF6}"/>
                </a:ext>
              </a:extLst>
            </p:cNvPr>
            <p:cNvSpPr/>
            <p:nvPr/>
          </p:nvSpPr>
          <p:spPr>
            <a:xfrm>
              <a:off x="1303503" y="2213255"/>
              <a:ext cx="4012411" cy="2667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altLang="zh-TW" sz="3200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1~3</a:t>
              </a:r>
              <a:r>
                <a:rPr lang="zh-TW" altLang="en-US" sz="3200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分鐘</a:t>
              </a:r>
              <a:endParaRPr lang="en-US" altLang="zh-TW" sz="32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endParaRPr sz="32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733" b="1" dirty="0">
                  <a:solidFill>
                    <a:srgbClr val="00924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外語科系</a:t>
              </a:r>
              <a:endParaRPr sz="3733" b="1" dirty="0">
                <a:solidFill>
                  <a:srgbClr val="00924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zh-TW" altLang="en-US" sz="3200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可以準備一點點外語自我介紹</a:t>
              </a:r>
              <a:endParaRPr sz="32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77CEAA54-7C9A-4D76-9246-44E726211183}"/>
              </a:ext>
            </a:extLst>
          </p:cNvPr>
          <p:cNvSpPr/>
          <p:nvPr/>
        </p:nvSpPr>
        <p:spPr>
          <a:xfrm>
            <a:off x="3695625" y="838619"/>
            <a:ext cx="6751792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7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會問我甚麼問題</a:t>
            </a:r>
          </a:p>
        </p:txBody>
      </p:sp>
    </p:spTree>
    <p:extLst>
      <p:ext uri="{BB962C8B-B14F-4D97-AF65-F5344CB8AC3E}">
        <p14:creationId xmlns:p14="http://schemas.microsoft.com/office/powerpoint/2010/main" val="2003127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A2FF47E5-E913-490B-80D1-8E8E3CB2AB54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6A9929-4818-4E31-9B23-C97CB0480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A4908E0E-EC1D-4AA6-AB3A-62E7AEA242F6}"/>
              </a:ext>
            </a:extLst>
          </p:cNvPr>
          <p:cNvGrpSpPr/>
          <p:nvPr/>
        </p:nvGrpSpPr>
        <p:grpSpPr>
          <a:xfrm>
            <a:off x="3657600" y="3009900"/>
            <a:ext cx="10368314" cy="5398489"/>
            <a:chOff x="863420" y="1589430"/>
            <a:chExt cx="10368314" cy="5398489"/>
          </a:xfrm>
        </p:grpSpPr>
        <p:cxnSp>
          <p:nvCxnSpPr>
            <p:cNvPr id="5" name="Google Shape;261;p11">
              <a:extLst>
                <a:ext uri="{FF2B5EF4-FFF2-40B4-BE49-F238E27FC236}">
                  <a16:creationId xmlns:a16="http://schemas.microsoft.com/office/drawing/2014/main" id="{3EB5C9E9-0EFF-41DA-A41C-01016B3B821E}"/>
                </a:ext>
              </a:extLst>
            </p:cNvPr>
            <p:cNvCxnSpPr/>
            <p:nvPr/>
          </p:nvCxnSpPr>
          <p:spPr>
            <a:xfrm>
              <a:off x="1271465" y="2064771"/>
              <a:ext cx="0" cy="2207925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" name="Google Shape;262;p11">
              <a:extLst>
                <a:ext uri="{FF2B5EF4-FFF2-40B4-BE49-F238E27FC236}">
                  <a16:creationId xmlns:a16="http://schemas.microsoft.com/office/drawing/2014/main" id="{04EA9EA2-B672-4121-838F-4ABD060B5A71}"/>
                </a:ext>
              </a:extLst>
            </p:cNvPr>
            <p:cNvGrpSpPr/>
            <p:nvPr/>
          </p:nvGrpSpPr>
          <p:grpSpPr>
            <a:xfrm>
              <a:off x="863420" y="1589430"/>
              <a:ext cx="816091" cy="816090"/>
              <a:chOff x="3714631" y="870654"/>
              <a:chExt cx="612068" cy="612068"/>
            </a:xfrm>
          </p:grpSpPr>
          <p:sp>
            <p:nvSpPr>
              <p:cNvPr id="13" name="Google Shape;263;p11">
                <a:extLst>
                  <a:ext uri="{FF2B5EF4-FFF2-40B4-BE49-F238E27FC236}">
                    <a16:creationId xmlns:a16="http://schemas.microsoft.com/office/drawing/2014/main" id="{C8388741-BF72-47BC-B70C-3C87F47A793F}"/>
                  </a:ext>
                </a:extLst>
              </p:cNvPr>
              <p:cNvSpPr/>
              <p:nvPr/>
            </p:nvSpPr>
            <p:spPr>
              <a:xfrm>
                <a:off x="3714631" y="870654"/>
                <a:ext cx="612068" cy="61206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4;p11">
                <a:extLst>
                  <a:ext uri="{FF2B5EF4-FFF2-40B4-BE49-F238E27FC236}">
                    <a16:creationId xmlns:a16="http://schemas.microsoft.com/office/drawing/2014/main" id="{730382A0-6226-46A9-91AC-2AFE446DAF3E}"/>
                  </a:ext>
                </a:extLst>
              </p:cNvPr>
              <p:cNvSpPr txBox="1"/>
              <p:nvPr/>
            </p:nvSpPr>
            <p:spPr>
              <a:xfrm>
                <a:off x="3787267" y="951033"/>
                <a:ext cx="466795" cy="523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zh-TW" altLang="en-US" sz="3733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✔</a:t>
                </a:r>
                <a:endParaRPr sz="3733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7" name="Google Shape;265;p11">
              <a:extLst>
                <a:ext uri="{FF2B5EF4-FFF2-40B4-BE49-F238E27FC236}">
                  <a16:creationId xmlns:a16="http://schemas.microsoft.com/office/drawing/2014/main" id="{EFF7ED9B-FFAF-4EE9-ACFC-6FCBD15CA8AC}"/>
                </a:ext>
              </a:extLst>
            </p:cNvPr>
            <p:cNvSpPr/>
            <p:nvPr/>
          </p:nvSpPr>
          <p:spPr>
            <a:xfrm>
              <a:off x="863420" y="3854115"/>
              <a:ext cx="816091" cy="816091"/>
            </a:xfrm>
            <a:prstGeom prst="ellipse">
              <a:avLst/>
            </a:prstGeom>
            <a:solidFill>
              <a:srgbClr val="95BC4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66;p11">
              <a:extLst>
                <a:ext uri="{FF2B5EF4-FFF2-40B4-BE49-F238E27FC236}">
                  <a16:creationId xmlns:a16="http://schemas.microsoft.com/office/drawing/2014/main" id="{9091210F-0A4D-4F98-AA2C-246BF5BD54D1}"/>
                </a:ext>
              </a:extLst>
            </p:cNvPr>
            <p:cNvSpPr/>
            <p:nvPr/>
          </p:nvSpPr>
          <p:spPr>
            <a:xfrm>
              <a:off x="1633117" y="1648664"/>
              <a:ext cx="3888433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00B05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專業科目：</a:t>
              </a:r>
              <a:endParaRPr sz="3733" b="1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" name="Google Shape;267;p11">
              <a:extLst>
                <a:ext uri="{FF2B5EF4-FFF2-40B4-BE49-F238E27FC236}">
                  <a16:creationId xmlns:a16="http://schemas.microsoft.com/office/drawing/2014/main" id="{D772F268-E60E-4797-B25C-F6577FCD33CD}"/>
                </a:ext>
              </a:extLst>
            </p:cNvPr>
            <p:cNvSpPr txBox="1"/>
            <p:nvPr/>
          </p:nvSpPr>
          <p:spPr>
            <a:xfrm>
              <a:off x="1683411" y="2240631"/>
              <a:ext cx="3888432" cy="1719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4267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高中</a:t>
              </a: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的擅長科目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課餘的專長興趣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Google Shape;269;p11">
              <a:extLst>
                <a:ext uri="{FF2B5EF4-FFF2-40B4-BE49-F238E27FC236}">
                  <a16:creationId xmlns:a16="http://schemas.microsoft.com/office/drawing/2014/main" id="{9B99CBE0-74A7-4EAD-AD78-F9353AABBE80}"/>
                </a:ext>
              </a:extLst>
            </p:cNvPr>
            <p:cNvSpPr txBox="1"/>
            <p:nvPr/>
          </p:nvSpPr>
          <p:spPr>
            <a:xfrm>
              <a:off x="960268" y="3984830"/>
              <a:ext cx="622393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✔</a:t>
              </a:r>
              <a:endParaRPr sz="3733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Google Shape;270;p11">
              <a:extLst>
                <a:ext uri="{FF2B5EF4-FFF2-40B4-BE49-F238E27FC236}">
                  <a16:creationId xmlns:a16="http://schemas.microsoft.com/office/drawing/2014/main" id="{1368CEC2-9AA4-4CD6-9361-E1950E2F648E}"/>
                </a:ext>
              </a:extLst>
            </p:cNvPr>
            <p:cNvSpPr/>
            <p:nvPr/>
          </p:nvSpPr>
          <p:spPr>
            <a:xfrm>
              <a:off x="1678061" y="3933728"/>
              <a:ext cx="3888433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95BC4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選系動機：</a:t>
              </a:r>
              <a:endParaRPr sz="3733" b="1">
                <a:solidFill>
                  <a:srgbClr val="95BC4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Google Shape;271;p11">
              <a:extLst>
                <a:ext uri="{FF2B5EF4-FFF2-40B4-BE49-F238E27FC236}">
                  <a16:creationId xmlns:a16="http://schemas.microsoft.com/office/drawing/2014/main" id="{A759388A-5741-4111-85AD-A1BC170FABB4}"/>
                </a:ext>
              </a:extLst>
            </p:cNvPr>
            <p:cNvSpPr txBox="1"/>
            <p:nvPr/>
          </p:nvSpPr>
          <p:spPr>
            <a:xfrm>
              <a:off x="1728355" y="4525696"/>
              <a:ext cx="9503379" cy="2462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對於該學系領域的認識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對於該學系領域未來的就業出路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733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不要說因為</a:t>
              </a:r>
              <a:r>
                <a:rPr lang="zh-TW" altLang="en-US" sz="4267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分數</a:t>
              </a:r>
              <a:r>
                <a:rPr lang="zh-TW" altLang="en-US" sz="3733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而填這個系</a:t>
              </a:r>
              <a:endParaRPr sz="3733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8E01225C-47A7-460B-9516-58784090AEDB}"/>
              </a:ext>
            </a:extLst>
          </p:cNvPr>
          <p:cNvSpPr/>
          <p:nvPr/>
        </p:nvSpPr>
        <p:spPr>
          <a:xfrm>
            <a:off x="3695625" y="838619"/>
            <a:ext cx="6751792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7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會問我甚麼問題</a:t>
            </a:r>
          </a:p>
        </p:txBody>
      </p:sp>
    </p:spTree>
    <p:extLst>
      <p:ext uri="{BB962C8B-B14F-4D97-AF65-F5344CB8AC3E}">
        <p14:creationId xmlns:p14="http://schemas.microsoft.com/office/powerpoint/2010/main" val="122653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895600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3956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高中學習歷程反思的撰寫歸納方式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DF6D92B-815A-46B0-BAA3-7DE36286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2D1874C1-882D-42D9-8A21-1F065AB03B5A}"/>
              </a:ext>
            </a:extLst>
          </p:cNvPr>
          <p:cNvGrpSpPr/>
          <p:nvPr/>
        </p:nvGrpSpPr>
        <p:grpSpPr>
          <a:xfrm>
            <a:off x="3292410" y="3186852"/>
            <a:ext cx="13471590" cy="4547448"/>
            <a:chOff x="342900" y="1745446"/>
            <a:chExt cx="11047394" cy="3435149"/>
          </a:xfrm>
        </p:grpSpPr>
        <p:sp>
          <p:nvSpPr>
            <p:cNvPr id="31" name="左弧形箭头 19">
              <a:extLst>
                <a:ext uri="{FF2B5EF4-FFF2-40B4-BE49-F238E27FC236}">
                  <a16:creationId xmlns:a16="http://schemas.microsoft.com/office/drawing/2014/main" id="{E8220912-DEEA-4F1A-8FBD-B4FD2ED03E08}"/>
                </a:ext>
              </a:extLst>
            </p:cNvPr>
            <p:cNvSpPr/>
            <p:nvPr/>
          </p:nvSpPr>
          <p:spPr>
            <a:xfrm>
              <a:off x="4302930" y="1987270"/>
              <a:ext cx="1199214" cy="3193325"/>
            </a:xfrm>
            <a:prstGeom prst="curvedRightArrow">
              <a:avLst>
                <a:gd name="adj1" fmla="val 17641"/>
                <a:gd name="adj2" fmla="val 50000"/>
                <a:gd name="adj3" fmla="val 25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" name="左弧形箭头 20">
              <a:extLst>
                <a:ext uri="{FF2B5EF4-FFF2-40B4-BE49-F238E27FC236}">
                  <a16:creationId xmlns:a16="http://schemas.microsoft.com/office/drawing/2014/main" id="{CCEA7114-F9EF-43FD-A4C4-7955EE63A3CE}"/>
                </a:ext>
              </a:extLst>
            </p:cNvPr>
            <p:cNvSpPr/>
            <p:nvPr/>
          </p:nvSpPr>
          <p:spPr>
            <a:xfrm flipH="1" flipV="1">
              <a:off x="6259982" y="1745446"/>
              <a:ext cx="1199214" cy="3193325"/>
            </a:xfrm>
            <a:prstGeom prst="curvedRightArrow">
              <a:avLst>
                <a:gd name="adj1" fmla="val 17641"/>
                <a:gd name="adj2" fmla="val 50000"/>
                <a:gd name="adj3" fmla="val 25000"/>
              </a:avLst>
            </a:prstGeom>
            <a:gradFill>
              <a:gsLst>
                <a:gs pos="0">
                  <a:srgbClr val="92BFB5"/>
                </a:gs>
                <a:gs pos="100000">
                  <a:srgbClr val="52A4AE"/>
                </a:gs>
              </a:gsLst>
              <a:lin ang="5400000" scaled="1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5">
              <a:extLst>
                <a:ext uri="{FF2B5EF4-FFF2-40B4-BE49-F238E27FC236}">
                  <a16:creationId xmlns:a16="http://schemas.microsoft.com/office/drawing/2014/main" id="{10C6F74C-31A1-49E4-85D0-BA6F8DF81213}"/>
                </a:ext>
              </a:extLst>
            </p:cNvPr>
            <p:cNvSpPr/>
            <p:nvPr/>
          </p:nvSpPr>
          <p:spPr>
            <a:xfrm>
              <a:off x="4686738" y="2274756"/>
              <a:ext cx="2360806" cy="2360806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57150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B0C973D9-C54D-4B49-963F-69C040702595}"/>
                </a:ext>
              </a:extLst>
            </p:cNvPr>
            <p:cNvSpPr txBox="1"/>
            <p:nvPr/>
          </p:nvSpPr>
          <p:spPr>
            <a:xfrm>
              <a:off x="443074" y="3571161"/>
              <a:ext cx="3391156" cy="72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sz="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延續性</a:t>
              </a:r>
              <a:endParaRPr lang="en-US" altLang="zh-TW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36" name="组合 41">
              <a:extLst>
                <a:ext uri="{FF2B5EF4-FFF2-40B4-BE49-F238E27FC236}">
                  <a16:creationId xmlns:a16="http://schemas.microsoft.com/office/drawing/2014/main" id="{9F51E9DC-7496-40FD-B575-853F3036E1AE}"/>
                </a:ext>
              </a:extLst>
            </p:cNvPr>
            <p:cNvGrpSpPr/>
            <p:nvPr/>
          </p:nvGrpSpPr>
          <p:grpSpPr>
            <a:xfrm>
              <a:off x="342900" y="2569892"/>
              <a:ext cx="3725161" cy="1167720"/>
              <a:chOff x="798986" y="2157253"/>
              <a:chExt cx="2749471" cy="744437"/>
            </a:xfrm>
          </p:grpSpPr>
          <p:sp>
            <p:nvSpPr>
              <p:cNvPr id="41" name="矩形: 圆角 42">
                <a:extLst>
                  <a:ext uri="{FF2B5EF4-FFF2-40B4-BE49-F238E27FC236}">
                    <a16:creationId xmlns:a16="http://schemas.microsoft.com/office/drawing/2014/main" id="{2A7FBE26-5BE8-42B9-BDA5-4DDD2CFE5C2C}"/>
                  </a:ext>
                </a:extLst>
              </p:cNvPr>
              <p:cNvSpPr/>
              <p:nvPr/>
            </p:nvSpPr>
            <p:spPr>
              <a:xfrm>
                <a:off x="964740" y="2157253"/>
                <a:ext cx="2487060" cy="48217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BFB5"/>
                  </a:gs>
                  <a:gs pos="100000">
                    <a:srgbClr val="52A4A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EC1C06C5-B994-4A65-ADE6-70D88C231B49}"/>
                  </a:ext>
                </a:extLst>
              </p:cNvPr>
              <p:cNvSpPr/>
              <p:nvPr/>
            </p:nvSpPr>
            <p:spPr>
              <a:xfrm>
                <a:off x="798986" y="2193804"/>
                <a:ext cx="27494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4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上過的課程</a:t>
                </a:r>
                <a:endParaRPr lang="zh-CN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41">
              <a:extLst>
                <a:ext uri="{FF2B5EF4-FFF2-40B4-BE49-F238E27FC236}">
                  <a16:creationId xmlns:a16="http://schemas.microsoft.com/office/drawing/2014/main" id="{E046DF5E-13F4-4D5C-9018-889F3BA74BF4}"/>
                </a:ext>
              </a:extLst>
            </p:cNvPr>
            <p:cNvGrpSpPr/>
            <p:nvPr/>
          </p:nvGrpSpPr>
          <p:grpSpPr>
            <a:xfrm>
              <a:off x="7924031" y="2570398"/>
              <a:ext cx="3369630" cy="765220"/>
              <a:chOff x="964740" y="2157253"/>
              <a:chExt cx="2487060" cy="487838"/>
            </a:xfrm>
          </p:grpSpPr>
          <p:sp>
            <p:nvSpPr>
              <p:cNvPr id="39" name="矩形: 圆角 42">
                <a:extLst>
                  <a:ext uri="{FF2B5EF4-FFF2-40B4-BE49-F238E27FC236}">
                    <a16:creationId xmlns:a16="http://schemas.microsoft.com/office/drawing/2014/main" id="{5B0E9CD3-A468-45FF-BC3B-50958C6AAE9B}"/>
                  </a:ext>
                </a:extLst>
              </p:cNvPr>
              <p:cNvSpPr/>
              <p:nvPr/>
            </p:nvSpPr>
            <p:spPr>
              <a:xfrm>
                <a:off x="964740" y="2157253"/>
                <a:ext cx="2487060" cy="48217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BFB5"/>
                  </a:gs>
                  <a:gs pos="100000">
                    <a:srgbClr val="52A4A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4D1BCA6D-8717-4AB2-A2FD-C0F3EF2D292F}"/>
                  </a:ext>
                </a:extLst>
              </p:cNvPr>
              <p:cNvSpPr/>
              <p:nvPr/>
            </p:nvSpPr>
            <p:spPr>
              <a:xfrm>
                <a:off x="1159057" y="2193804"/>
                <a:ext cx="2029332" cy="4512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4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未來的目標</a:t>
                </a:r>
                <a:endParaRPr lang="zh-CN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3731439F-5EFE-4BA4-8E5C-7AAB916D9500}"/>
                </a:ext>
              </a:extLst>
            </p:cNvPr>
            <p:cNvSpPr txBox="1"/>
            <p:nvPr/>
          </p:nvSpPr>
          <p:spPr>
            <a:xfrm>
              <a:off x="7999138" y="3571161"/>
              <a:ext cx="3391156" cy="72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sz="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連結性</a:t>
              </a:r>
              <a:endParaRPr lang="en-US" altLang="zh-TW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003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3FD9494-0A8B-4E38-93BE-94EE4970FC7B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DFF641-EA1B-46F7-8D2A-9D8F5F75E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502D611-10C6-4638-9078-ACCC79D185DF}"/>
              </a:ext>
            </a:extLst>
          </p:cNvPr>
          <p:cNvGrpSpPr/>
          <p:nvPr/>
        </p:nvGrpSpPr>
        <p:grpSpPr>
          <a:xfrm>
            <a:off x="3959844" y="3238500"/>
            <a:ext cx="10368311" cy="4385502"/>
            <a:chOff x="863420" y="1589431"/>
            <a:chExt cx="10368311" cy="4385502"/>
          </a:xfrm>
        </p:grpSpPr>
        <p:grpSp>
          <p:nvGrpSpPr>
            <p:cNvPr id="5" name="Google Shape;277;p12">
              <a:extLst>
                <a:ext uri="{FF2B5EF4-FFF2-40B4-BE49-F238E27FC236}">
                  <a16:creationId xmlns:a16="http://schemas.microsoft.com/office/drawing/2014/main" id="{52674B2B-FE86-4800-A004-B71DB40734BA}"/>
                </a:ext>
              </a:extLst>
            </p:cNvPr>
            <p:cNvGrpSpPr/>
            <p:nvPr/>
          </p:nvGrpSpPr>
          <p:grpSpPr>
            <a:xfrm>
              <a:off x="863420" y="1589431"/>
              <a:ext cx="816091" cy="839036"/>
              <a:chOff x="3714631" y="870654"/>
              <a:chExt cx="612068" cy="629277"/>
            </a:xfrm>
          </p:grpSpPr>
          <p:sp>
            <p:nvSpPr>
              <p:cNvPr id="8" name="Google Shape;278;p12">
                <a:extLst>
                  <a:ext uri="{FF2B5EF4-FFF2-40B4-BE49-F238E27FC236}">
                    <a16:creationId xmlns:a16="http://schemas.microsoft.com/office/drawing/2014/main" id="{A7640615-A483-4925-B9E1-8321764E104B}"/>
                  </a:ext>
                </a:extLst>
              </p:cNvPr>
              <p:cNvSpPr/>
              <p:nvPr/>
            </p:nvSpPr>
            <p:spPr>
              <a:xfrm>
                <a:off x="3714631" y="870654"/>
                <a:ext cx="612068" cy="612068"/>
              </a:xfrm>
              <a:prstGeom prst="ellipse">
                <a:avLst/>
              </a:prstGeom>
              <a:solidFill>
                <a:srgbClr val="556A2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79;p12">
                <a:extLst>
                  <a:ext uri="{FF2B5EF4-FFF2-40B4-BE49-F238E27FC236}">
                    <a16:creationId xmlns:a16="http://schemas.microsoft.com/office/drawing/2014/main" id="{A136C70E-5E4B-4F98-95ED-1B143E54FFCA}"/>
                  </a:ext>
                </a:extLst>
              </p:cNvPr>
              <p:cNvSpPr txBox="1"/>
              <p:nvPr/>
            </p:nvSpPr>
            <p:spPr>
              <a:xfrm>
                <a:off x="3787267" y="976799"/>
                <a:ext cx="466795" cy="523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zh-TW" altLang="en-US" sz="3733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✔</a:t>
                </a:r>
                <a:endParaRPr sz="3733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6" name="Google Shape;280;p12">
              <a:extLst>
                <a:ext uri="{FF2B5EF4-FFF2-40B4-BE49-F238E27FC236}">
                  <a16:creationId xmlns:a16="http://schemas.microsoft.com/office/drawing/2014/main" id="{952B2B31-7841-439D-AEC7-79533C1E37D0}"/>
                </a:ext>
              </a:extLst>
            </p:cNvPr>
            <p:cNvSpPr/>
            <p:nvPr/>
          </p:nvSpPr>
          <p:spPr>
            <a:xfrm>
              <a:off x="1633117" y="1648664"/>
              <a:ext cx="3888433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556A2C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綜合建議：</a:t>
              </a:r>
              <a:endParaRPr sz="3733" b="1">
                <a:solidFill>
                  <a:srgbClr val="556A2C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" name="Google Shape;281;p12">
              <a:extLst>
                <a:ext uri="{FF2B5EF4-FFF2-40B4-BE49-F238E27FC236}">
                  <a16:creationId xmlns:a16="http://schemas.microsoft.com/office/drawing/2014/main" id="{4149CEF4-5B1C-4F74-9582-BBD4B266DBA4}"/>
                </a:ext>
              </a:extLst>
            </p:cNvPr>
            <p:cNvSpPr txBox="1"/>
            <p:nvPr/>
          </p:nvSpPr>
          <p:spPr>
            <a:xfrm>
              <a:off x="1683410" y="2240632"/>
              <a:ext cx="9548321" cy="3734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避免</a:t>
              </a:r>
              <a:r>
                <a:rPr lang="zh-TW" altLang="en-US" sz="3200" b="1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不懂裝懂</a:t>
              </a: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，不會的問題，委婉而正向誠實回答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誠懇的表現自己的價值觀、學習態度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在適當的問題展現自己的特殊才能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對該學系、學校的認同感</a:t>
              </a:r>
              <a:endParaRPr sz="32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靈活的思考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62DAA92B-7A68-42EC-B9E8-6FB0C9BF2D84}"/>
              </a:ext>
            </a:extLst>
          </p:cNvPr>
          <p:cNvSpPr/>
          <p:nvPr/>
        </p:nvSpPr>
        <p:spPr>
          <a:xfrm>
            <a:off x="3695625" y="838619"/>
            <a:ext cx="6751792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7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會問我甚麼問題</a:t>
            </a:r>
          </a:p>
        </p:txBody>
      </p:sp>
    </p:spTree>
    <p:extLst>
      <p:ext uri="{BB962C8B-B14F-4D97-AF65-F5344CB8AC3E}">
        <p14:creationId xmlns:p14="http://schemas.microsoft.com/office/powerpoint/2010/main" val="1163455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76BCDD0-8384-40C6-9FB0-F73A70AAA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B8CC8E1-16A3-4828-876F-29971E1BC291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1CDC848-85F5-46DB-8C8E-DE6AADC82983}"/>
              </a:ext>
            </a:extLst>
          </p:cNvPr>
          <p:cNvGrpSpPr/>
          <p:nvPr/>
        </p:nvGrpSpPr>
        <p:grpSpPr>
          <a:xfrm>
            <a:off x="5017445" y="4343335"/>
            <a:ext cx="11517956" cy="2154381"/>
            <a:chOff x="5087907" y="5411471"/>
            <a:chExt cx="8614563" cy="2154381"/>
          </a:xfrm>
        </p:grpSpPr>
        <p:sp>
          <p:nvSpPr>
            <p:cNvPr id="8" name="Google Shape;111;p2">
              <a:extLst>
                <a:ext uri="{FF2B5EF4-FFF2-40B4-BE49-F238E27FC236}">
                  <a16:creationId xmlns:a16="http://schemas.microsoft.com/office/drawing/2014/main" id="{4A8499BE-EF61-43D3-A2E1-8004FB595FBE}"/>
                </a:ext>
              </a:extLst>
            </p:cNvPr>
            <p:cNvSpPr txBox="1"/>
            <p:nvPr/>
          </p:nvSpPr>
          <p:spPr>
            <a:xfrm>
              <a:off x="6227744" y="5411471"/>
              <a:ext cx="7474726" cy="215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我可以穿著潮流裝扮嗎？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" name="Google Shape;112;p2">
              <a:extLst>
                <a:ext uri="{FF2B5EF4-FFF2-40B4-BE49-F238E27FC236}">
                  <a16:creationId xmlns:a16="http://schemas.microsoft.com/office/drawing/2014/main" id="{30BDFA90-3D83-49E6-9156-082B99840092}"/>
                </a:ext>
              </a:extLst>
            </p:cNvPr>
            <p:cNvSpPr/>
            <p:nvPr/>
          </p:nvSpPr>
          <p:spPr>
            <a:xfrm>
              <a:off x="5087907" y="5411471"/>
              <a:ext cx="1139837" cy="1025153"/>
            </a:xfrm>
            <a:custGeom>
              <a:avLst/>
              <a:gdLst/>
              <a:ahLst/>
              <a:cxnLst/>
              <a:rect l="l" t="t" r="r" b="b"/>
              <a:pathLst>
                <a:path w="855095" h="855095" extrusionOk="0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FDA90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altLang="zh-TW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03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272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7A73EBAD-944A-4346-8373-CF6C225198AF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F34CE3-F0AE-4E3F-94B8-5D598E118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8CD1F55-2A96-47CC-AE85-314746CB49ED}"/>
              </a:ext>
            </a:extLst>
          </p:cNvPr>
          <p:cNvGrpSpPr/>
          <p:nvPr/>
        </p:nvGrpSpPr>
        <p:grpSpPr>
          <a:xfrm>
            <a:off x="3994504" y="3086100"/>
            <a:ext cx="10298992" cy="4599240"/>
            <a:chOff x="882796" y="1684915"/>
            <a:chExt cx="10298992" cy="4599240"/>
          </a:xfrm>
        </p:grpSpPr>
        <p:sp>
          <p:nvSpPr>
            <p:cNvPr id="11" name="Google Shape;296;p14">
              <a:extLst>
                <a:ext uri="{FF2B5EF4-FFF2-40B4-BE49-F238E27FC236}">
                  <a16:creationId xmlns:a16="http://schemas.microsoft.com/office/drawing/2014/main" id="{77F39B67-5F7A-467F-904B-D8E136B698BB}"/>
                </a:ext>
              </a:extLst>
            </p:cNvPr>
            <p:cNvSpPr/>
            <p:nvPr/>
          </p:nvSpPr>
          <p:spPr>
            <a:xfrm>
              <a:off x="955804" y="1684915"/>
              <a:ext cx="4599240" cy="4599240"/>
            </a:xfrm>
            <a:prstGeom prst="ellipse">
              <a:avLst/>
            </a:prstGeom>
            <a:noFill/>
            <a:ln w="25400" cap="flat" cmpd="sng">
              <a:solidFill>
                <a:srgbClr val="FDA9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7;p14">
              <a:extLst>
                <a:ext uri="{FF2B5EF4-FFF2-40B4-BE49-F238E27FC236}">
                  <a16:creationId xmlns:a16="http://schemas.microsoft.com/office/drawing/2014/main" id="{EC8ED165-32A2-44ED-94BD-BF992B3E57D2}"/>
                </a:ext>
              </a:extLst>
            </p:cNvPr>
            <p:cNvSpPr/>
            <p:nvPr/>
          </p:nvSpPr>
          <p:spPr>
            <a:xfrm>
              <a:off x="1161326" y="2721787"/>
              <a:ext cx="4154588" cy="3077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正式、整潔的服裝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乾淨、舒服、整齊有精神的打扮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endParaRPr sz="3200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sz="4800" b="1" dirty="0">
                  <a:solidFill>
                    <a:srgbClr val="FDA90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OK!</a:t>
              </a:r>
              <a:endParaRPr sz="4800" b="1" dirty="0">
                <a:solidFill>
                  <a:srgbClr val="FDA907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Google Shape;298;p14">
              <a:extLst>
                <a:ext uri="{FF2B5EF4-FFF2-40B4-BE49-F238E27FC236}">
                  <a16:creationId xmlns:a16="http://schemas.microsoft.com/office/drawing/2014/main" id="{5CF17F23-D1EE-48D3-9EFF-A02EF81470F6}"/>
                </a:ext>
              </a:extLst>
            </p:cNvPr>
            <p:cNvSpPr/>
            <p:nvPr/>
          </p:nvSpPr>
          <p:spPr>
            <a:xfrm>
              <a:off x="6582548" y="1684915"/>
              <a:ext cx="4599240" cy="4599240"/>
            </a:xfrm>
            <a:prstGeom prst="ellipse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9;p14">
              <a:extLst>
                <a:ext uri="{FF2B5EF4-FFF2-40B4-BE49-F238E27FC236}">
                  <a16:creationId xmlns:a16="http://schemas.microsoft.com/office/drawing/2014/main" id="{C13731F6-8BC4-4A15-862F-69A7340F9C55}"/>
                </a:ext>
              </a:extLst>
            </p:cNvPr>
            <p:cNvSpPr/>
            <p:nvPr/>
          </p:nvSpPr>
          <p:spPr>
            <a:xfrm>
              <a:off x="7190899" y="2721787"/>
              <a:ext cx="3585621" cy="3077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嘻哈垮褲風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復古老成派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733" b="1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海灘拖鞋隨興穿</a:t>
              </a:r>
              <a:endParaRPr sz="3733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endParaRPr sz="3200" b="1" dirty="0">
                <a:solidFill>
                  <a:srgbClr val="1A7BAE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sz="4800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NG!</a:t>
              </a:r>
              <a:endParaRPr sz="48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Google Shape;300;p14">
              <a:extLst>
                <a:ext uri="{FF2B5EF4-FFF2-40B4-BE49-F238E27FC236}">
                  <a16:creationId xmlns:a16="http://schemas.microsoft.com/office/drawing/2014/main" id="{0576FCFA-EFEC-420E-B14E-7C595C58C7A2}"/>
                </a:ext>
              </a:extLst>
            </p:cNvPr>
            <p:cNvSpPr/>
            <p:nvPr/>
          </p:nvSpPr>
          <p:spPr>
            <a:xfrm>
              <a:off x="6582548" y="1812073"/>
              <a:ext cx="1035323" cy="10353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zh-TW" altLang="en-US" sz="9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🗴</a:t>
              </a:r>
              <a:endParaRPr sz="9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Google Shape;301;p14">
              <a:extLst>
                <a:ext uri="{FF2B5EF4-FFF2-40B4-BE49-F238E27FC236}">
                  <a16:creationId xmlns:a16="http://schemas.microsoft.com/office/drawing/2014/main" id="{AFBF3C7B-730B-4F77-83AB-2DE605C4B46A}"/>
                </a:ext>
              </a:extLst>
            </p:cNvPr>
            <p:cNvSpPr/>
            <p:nvPr/>
          </p:nvSpPr>
          <p:spPr>
            <a:xfrm>
              <a:off x="882796" y="1812073"/>
              <a:ext cx="1035323" cy="1035323"/>
            </a:xfrm>
            <a:prstGeom prst="ellipse">
              <a:avLst/>
            </a:prstGeom>
            <a:solidFill>
              <a:srgbClr val="FDA90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zh-TW" altLang="en-US" sz="7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✔</a:t>
              </a:r>
              <a:endParaRPr sz="7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7" name="Google Shape;111;p2">
            <a:extLst>
              <a:ext uri="{FF2B5EF4-FFF2-40B4-BE49-F238E27FC236}">
                <a16:creationId xmlns:a16="http://schemas.microsoft.com/office/drawing/2014/main" id="{6C8EE5E7-256D-4D36-A228-33E66619B07A}"/>
              </a:ext>
            </a:extLst>
          </p:cNvPr>
          <p:cNvSpPr txBox="1"/>
          <p:nvPr/>
        </p:nvSpPr>
        <p:spPr>
          <a:xfrm>
            <a:off x="3810000" y="571500"/>
            <a:ext cx="7474726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zh-TW" altLang="en-US" sz="44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我可以穿著潮流裝扮嗎？</a:t>
            </a:r>
            <a:endParaRPr sz="4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43706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C7641F7-6AC1-499A-8683-C9E7939E0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FCFC412-25FA-49C3-AD00-16B441A5DEF3}"/>
              </a:ext>
            </a:extLst>
          </p:cNvPr>
          <p:cNvGrpSpPr/>
          <p:nvPr/>
        </p:nvGrpSpPr>
        <p:grpSpPr>
          <a:xfrm>
            <a:off x="3733800" y="4381500"/>
            <a:ext cx="12420600" cy="2154381"/>
            <a:chOff x="4678452" y="4533900"/>
            <a:chExt cx="10415264" cy="2154381"/>
          </a:xfrm>
        </p:grpSpPr>
        <p:sp>
          <p:nvSpPr>
            <p:cNvPr id="4" name="Google Shape;113;p2">
              <a:extLst>
                <a:ext uri="{FF2B5EF4-FFF2-40B4-BE49-F238E27FC236}">
                  <a16:creationId xmlns:a16="http://schemas.microsoft.com/office/drawing/2014/main" id="{01C695F6-FEC0-434E-A792-9E0FDF827D05}"/>
                </a:ext>
              </a:extLst>
            </p:cNvPr>
            <p:cNvSpPr txBox="1"/>
            <p:nvPr/>
          </p:nvSpPr>
          <p:spPr>
            <a:xfrm>
              <a:off x="6248400" y="4533900"/>
              <a:ext cx="8845316" cy="215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面試當天是否需要焚香祭祖？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" name="Google Shape;114;p2">
              <a:extLst>
                <a:ext uri="{FF2B5EF4-FFF2-40B4-BE49-F238E27FC236}">
                  <a16:creationId xmlns:a16="http://schemas.microsoft.com/office/drawing/2014/main" id="{EDE52F5E-6898-419F-BA52-8C07C253B7DB}"/>
                </a:ext>
              </a:extLst>
            </p:cNvPr>
            <p:cNvSpPr/>
            <p:nvPr/>
          </p:nvSpPr>
          <p:spPr>
            <a:xfrm>
              <a:off x="4678452" y="4533900"/>
              <a:ext cx="1442153" cy="1066800"/>
            </a:xfrm>
            <a:custGeom>
              <a:avLst/>
              <a:gdLst/>
              <a:ahLst/>
              <a:cxnLst/>
              <a:rect l="l" t="t" r="r" b="b"/>
              <a:pathLst>
                <a:path w="855095" h="855095" extrusionOk="0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BF342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altLang="zh-TW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04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2B3CC3DF-7B4F-4E15-BB0C-37DA3ADBBA90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1793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6520A6E-CBDF-48CE-A058-27415F9A3A40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91641A-9373-4727-AD76-6945268C0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0727573C-FB3B-47BA-88F6-BF0FD6320A6C}"/>
              </a:ext>
            </a:extLst>
          </p:cNvPr>
          <p:cNvGrpSpPr/>
          <p:nvPr/>
        </p:nvGrpSpPr>
        <p:grpSpPr>
          <a:xfrm>
            <a:off x="3962400" y="3511318"/>
            <a:ext cx="11048606" cy="3264364"/>
            <a:chOff x="568008" y="1700807"/>
            <a:chExt cx="11048606" cy="3264364"/>
          </a:xfrm>
        </p:grpSpPr>
        <p:sp>
          <p:nvSpPr>
            <p:cNvPr id="12" name="Google Shape;315;p16">
              <a:extLst>
                <a:ext uri="{FF2B5EF4-FFF2-40B4-BE49-F238E27FC236}">
                  <a16:creationId xmlns:a16="http://schemas.microsoft.com/office/drawing/2014/main" id="{0E946CE3-F21E-4B82-81F6-103C4BE26D6F}"/>
                </a:ext>
              </a:extLst>
            </p:cNvPr>
            <p:cNvSpPr/>
            <p:nvPr/>
          </p:nvSpPr>
          <p:spPr>
            <a:xfrm>
              <a:off x="568008" y="1700807"/>
              <a:ext cx="3941665" cy="3264363"/>
            </a:xfrm>
            <a:prstGeom prst="triangle">
              <a:avLst>
                <a:gd name="adj" fmla="val 50000"/>
              </a:avLst>
            </a:prstGeom>
            <a:solidFill>
              <a:srgbClr val="FF535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16;p16">
              <a:extLst>
                <a:ext uri="{FF2B5EF4-FFF2-40B4-BE49-F238E27FC236}">
                  <a16:creationId xmlns:a16="http://schemas.microsoft.com/office/drawing/2014/main" id="{9775FCE9-53B0-4447-BA5C-4904ACA6BB9F}"/>
                </a:ext>
              </a:extLst>
            </p:cNvPr>
            <p:cNvSpPr/>
            <p:nvPr/>
          </p:nvSpPr>
          <p:spPr>
            <a:xfrm rot="10800000">
              <a:off x="2936989" y="1700807"/>
              <a:ext cx="3941665" cy="3264363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17;p16">
              <a:extLst>
                <a:ext uri="{FF2B5EF4-FFF2-40B4-BE49-F238E27FC236}">
                  <a16:creationId xmlns:a16="http://schemas.microsoft.com/office/drawing/2014/main" id="{9A1AEFEF-3685-4B50-BF30-B86C9C08AB77}"/>
                </a:ext>
              </a:extLst>
            </p:cNvPr>
            <p:cNvSpPr/>
            <p:nvPr/>
          </p:nvSpPr>
          <p:spPr>
            <a:xfrm>
              <a:off x="5305970" y="1700808"/>
              <a:ext cx="3941665" cy="3264363"/>
            </a:xfrm>
            <a:prstGeom prst="triangle">
              <a:avLst>
                <a:gd name="adj" fmla="val 50000"/>
              </a:avLst>
            </a:prstGeom>
            <a:solidFill>
              <a:srgbClr val="FF535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18;p16">
              <a:extLst>
                <a:ext uri="{FF2B5EF4-FFF2-40B4-BE49-F238E27FC236}">
                  <a16:creationId xmlns:a16="http://schemas.microsoft.com/office/drawing/2014/main" id="{A4EB18A1-0235-4DA5-ACFA-30614854785C}"/>
                </a:ext>
              </a:extLst>
            </p:cNvPr>
            <p:cNvSpPr/>
            <p:nvPr/>
          </p:nvSpPr>
          <p:spPr>
            <a:xfrm rot="10800000">
              <a:off x="7674949" y="1700808"/>
              <a:ext cx="3941665" cy="3264363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19;p16">
              <a:extLst>
                <a:ext uri="{FF2B5EF4-FFF2-40B4-BE49-F238E27FC236}">
                  <a16:creationId xmlns:a16="http://schemas.microsoft.com/office/drawing/2014/main" id="{9B824E2C-222D-4C54-B613-515EC16FAE4B}"/>
                </a:ext>
              </a:extLst>
            </p:cNvPr>
            <p:cNvSpPr/>
            <p:nvPr/>
          </p:nvSpPr>
          <p:spPr>
            <a:xfrm>
              <a:off x="1458717" y="3372013"/>
              <a:ext cx="21602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早睡早起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時間彈性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Google Shape;320;p16">
              <a:extLst>
                <a:ext uri="{FF2B5EF4-FFF2-40B4-BE49-F238E27FC236}">
                  <a16:creationId xmlns:a16="http://schemas.microsoft.com/office/drawing/2014/main" id="{1B89317D-E9A1-431A-A3A5-610926FC860F}"/>
                </a:ext>
              </a:extLst>
            </p:cNvPr>
            <p:cNvSpPr/>
            <p:nvPr/>
          </p:nvSpPr>
          <p:spPr>
            <a:xfrm>
              <a:off x="1885853" y="2420888"/>
              <a:ext cx="1305972" cy="86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altLang="zh-TW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48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cxnSp>
          <p:nvCxnSpPr>
            <p:cNvPr id="18" name="Google Shape;321;p16">
              <a:extLst>
                <a:ext uri="{FF2B5EF4-FFF2-40B4-BE49-F238E27FC236}">
                  <a16:creationId xmlns:a16="http://schemas.microsoft.com/office/drawing/2014/main" id="{D0969A4C-5F97-4FE8-BC06-4E9B53ED9A40}"/>
                </a:ext>
              </a:extLst>
            </p:cNvPr>
            <p:cNvCxnSpPr/>
            <p:nvPr/>
          </p:nvCxnSpPr>
          <p:spPr>
            <a:xfrm>
              <a:off x="2034783" y="3282663"/>
              <a:ext cx="100811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" name="Google Shape;322;p16">
              <a:extLst>
                <a:ext uri="{FF2B5EF4-FFF2-40B4-BE49-F238E27FC236}">
                  <a16:creationId xmlns:a16="http://schemas.microsoft.com/office/drawing/2014/main" id="{D7B7E602-DFA1-4FE3-B0FF-A94040B34E5D}"/>
                </a:ext>
              </a:extLst>
            </p:cNvPr>
            <p:cNvSpPr/>
            <p:nvPr/>
          </p:nvSpPr>
          <p:spPr>
            <a:xfrm>
              <a:off x="6623814" y="2420888"/>
              <a:ext cx="1305972" cy="86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altLang="zh-TW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48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cxnSp>
          <p:nvCxnSpPr>
            <p:cNvPr id="20" name="Google Shape;323;p16">
              <a:extLst>
                <a:ext uri="{FF2B5EF4-FFF2-40B4-BE49-F238E27FC236}">
                  <a16:creationId xmlns:a16="http://schemas.microsoft.com/office/drawing/2014/main" id="{D10E6ED8-497E-4C00-85B6-AFA538028324}"/>
                </a:ext>
              </a:extLst>
            </p:cNvPr>
            <p:cNvCxnSpPr/>
            <p:nvPr/>
          </p:nvCxnSpPr>
          <p:spPr>
            <a:xfrm>
              <a:off x="6772744" y="3282663"/>
              <a:ext cx="100811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" name="Google Shape;324;p16">
              <a:extLst>
                <a:ext uri="{FF2B5EF4-FFF2-40B4-BE49-F238E27FC236}">
                  <a16:creationId xmlns:a16="http://schemas.microsoft.com/office/drawing/2014/main" id="{993A1F7F-104F-441C-A33D-07E3ED1BC5B6}"/>
                </a:ext>
              </a:extLst>
            </p:cNvPr>
            <p:cNvSpPr/>
            <p:nvPr/>
          </p:nvSpPr>
          <p:spPr>
            <a:xfrm>
              <a:off x="3839189" y="2296617"/>
              <a:ext cx="21602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同儕互動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互通有無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" name="Google Shape;325;p16">
              <a:extLst>
                <a:ext uri="{FF2B5EF4-FFF2-40B4-BE49-F238E27FC236}">
                  <a16:creationId xmlns:a16="http://schemas.microsoft.com/office/drawing/2014/main" id="{3F4AD2C7-3FAA-406E-8AB4-8DCAB3AFD0EE}"/>
                </a:ext>
              </a:extLst>
            </p:cNvPr>
            <p:cNvSpPr/>
            <p:nvPr/>
          </p:nvSpPr>
          <p:spPr>
            <a:xfrm>
              <a:off x="4254834" y="3477006"/>
              <a:ext cx="1305972" cy="86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altLang="zh-TW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48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cxnSp>
          <p:nvCxnSpPr>
            <p:cNvPr id="23" name="Google Shape;326;p16">
              <a:extLst>
                <a:ext uri="{FF2B5EF4-FFF2-40B4-BE49-F238E27FC236}">
                  <a16:creationId xmlns:a16="http://schemas.microsoft.com/office/drawing/2014/main" id="{5156649B-89D6-40A6-82AD-CC5096FB5BC9}"/>
                </a:ext>
              </a:extLst>
            </p:cNvPr>
            <p:cNvCxnSpPr/>
            <p:nvPr/>
          </p:nvCxnSpPr>
          <p:spPr>
            <a:xfrm>
              <a:off x="4403764" y="3429000"/>
              <a:ext cx="100811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" name="Google Shape;327;p16">
              <a:extLst>
                <a:ext uri="{FF2B5EF4-FFF2-40B4-BE49-F238E27FC236}">
                  <a16:creationId xmlns:a16="http://schemas.microsoft.com/office/drawing/2014/main" id="{E5E6DC87-951D-44CA-9F0C-A5C8A7F1BAC4}"/>
                </a:ext>
              </a:extLst>
            </p:cNvPr>
            <p:cNvSpPr/>
            <p:nvPr/>
          </p:nvSpPr>
          <p:spPr>
            <a:xfrm>
              <a:off x="8992793" y="3477006"/>
              <a:ext cx="1305972" cy="86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altLang="zh-TW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48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cxnSp>
          <p:nvCxnSpPr>
            <p:cNvPr id="25" name="Google Shape;328;p16">
              <a:extLst>
                <a:ext uri="{FF2B5EF4-FFF2-40B4-BE49-F238E27FC236}">
                  <a16:creationId xmlns:a16="http://schemas.microsoft.com/office/drawing/2014/main" id="{9072AB72-3046-46A0-966F-A00FE5BA3DF3}"/>
                </a:ext>
              </a:extLst>
            </p:cNvPr>
            <p:cNvCxnSpPr/>
            <p:nvPr/>
          </p:nvCxnSpPr>
          <p:spPr>
            <a:xfrm>
              <a:off x="9141723" y="3429000"/>
              <a:ext cx="100811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329;p16">
              <a:extLst>
                <a:ext uri="{FF2B5EF4-FFF2-40B4-BE49-F238E27FC236}">
                  <a16:creationId xmlns:a16="http://schemas.microsoft.com/office/drawing/2014/main" id="{687F5A0C-F501-4D8F-8A0C-B195632F316E}"/>
                </a:ext>
              </a:extLst>
            </p:cNvPr>
            <p:cNvSpPr/>
            <p:nvPr/>
          </p:nvSpPr>
          <p:spPr>
            <a:xfrm>
              <a:off x="6208171" y="3372012"/>
              <a:ext cx="21602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心情愉快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陽光笑容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Google Shape;330;p16">
              <a:extLst>
                <a:ext uri="{FF2B5EF4-FFF2-40B4-BE49-F238E27FC236}">
                  <a16:creationId xmlns:a16="http://schemas.microsoft.com/office/drawing/2014/main" id="{0186E7E3-E9E2-4E81-B592-8CF0EC7C402A}"/>
                </a:ext>
              </a:extLst>
            </p:cNvPr>
            <p:cNvSpPr/>
            <p:nvPr/>
          </p:nvSpPr>
          <p:spPr>
            <a:xfrm>
              <a:off x="8577151" y="2194918"/>
              <a:ext cx="2160243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身心放鬆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32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全力以赴</a:t>
              </a:r>
              <a:endParaRPr sz="32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8" name="Google Shape;113;p2">
            <a:extLst>
              <a:ext uri="{FF2B5EF4-FFF2-40B4-BE49-F238E27FC236}">
                <a16:creationId xmlns:a16="http://schemas.microsoft.com/office/drawing/2014/main" id="{5B9BAC28-2930-41AE-B65B-29CDB13AB874}"/>
              </a:ext>
            </a:extLst>
          </p:cNvPr>
          <p:cNvSpPr txBox="1"/>
          <p:nvPr/>
        </p:nvSpPr>
        <p:spPr>
          <a:xfrm>
            <a:off x="3690799" y="710874"/>
            <a:ext cx="8845316" cy="196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zh-TW" altLang="en-US" sz="44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面試當天是否需要焚香祭祖？</a:t>
            </a:r>
            <a:endParaRPr sz="4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9545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690A4255-80D3-40CD-9EAC-979CEED6C89D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23F9E6-2C40-44D6-AF0C-08FC572E9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AE8AB0AB-CCF7-4659-A788-F1BC7B1CED15}"/>
              </a:ext>
            </a:extLst>
          </p:cNvPr>
          <p:cNvGrpSpPr/>
          <p:nvPr/>
        </p:nvGrpSpPr>
        <p:grpSpPr>
          <a:xfrm>
            <a:off x="6553200" y="4137212"/>
            <a:ext cx="9608326" cy="1154407"/>
            <a:chOff x="2179775" y="3122736"/>
            <a:chExt cx="9608326" cy="1154407"/>
          </a:xfrm>
        </p:grpSpPr>
        <p:sp>
          <p:nvSpPr>
            <p:cNvPr id="4" name="Google Shape;121;p2">
              <a:extLst>
                <a:ext uri="{FF2B5EF4-FFF2-40B4-BE49-F238E27FC236}">
                  <a16:creationId xmlns:a16="http://schemas.microsoft.com/office/drawing/2014/main" id="{F523EA12-C20F-4A69-94C2-8ED8CC1AFD1B}"/>
                </a:ext>
              </a:extLst>
            </p:cNvPr>
            <p:cNvSpPr txBox="1"/>
            <p:nvPr/>
          </p:nvSpPr>
          <p:spPr>
            <a:xfrm>
              <a:off x="4313375" y="3138424"/>
              <a:ext cx="7474726" cy="11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結語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" name="Google Shape;122;p2">
              <a:extLst>
                <a:ext uri="{FF2B5EF4-FFF2-40B4-BE49-F238E27FC236}">
                  <a16:creationId xmlns:a16="http://schemas.microsoft.com/office/drawing/2014/main" id="{7BC11AEA-674E-4FE0-8EB1-6B2270EFC086}"/>
                </a:ext>
              </a:extLst>
            </p:cNvPr>
            <p:cNvSpPr/>
            <p:nvPr/>
          </p:nvSpPr>
          <p:spPr>
            <a:xfrm>
              <a:off x="2179775" y="3122736"/>
              <a:ext cx="1676400" cy="990600"/>
            </a:xfrm>
            <a:custGeom>
              <a:avLst/>
              <a:gdLst/>
              <a:ahLst/>
              <a:cxnLst/>
              <a:rect l="l" t="t" r="r" b="b"/>
              <a:pathLst>
                <a:path w="855095" h="855095" extrusionOk="0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altLang="zh-TW" sz="6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05</a:t>
              </a:r>
              <a:endParaRPr sz="66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751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1206009-27B1-4F85-AC58-623C70DB9078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3640A9-0205-4D55-A919-D277CAFF5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3AF7DF8-3090-48D3-846E-6A796CF4911D}"/>
              </a:ext>
            </a:extLst>
          </p:cNvPr>
          <p:cNvGrpSpPr/>
          <p:nvPr/>
        </p:nvGrpSpPr>
        <p:grpSpPr>
          <a:xfrm>
            <a:off x="4115457" y="2857500"/>
            <a:ext cx="10057085" cy="5441686"/>
            <a:chOff x="863420" y="1173239"/>
            <a:chExt cx="10057085" cy="5441686"/>
          </a:xfrm>
        </p:grpSpPr>
        <p:sp>
          <p:nvSpPr>
            <p:cNvPr id="5" name="Google Shape;344;p18">
              <a:extLst>
                <a:ext uri="{FF2B5EF4-FFF2-40B4-BE49-F238E27FC236}">
                  <a16:creationId xmlns:a16="http://schemas.microsoft.com/office/drawing/2014/main" id="{9730E76F-E87A-4D3C-A620-22DFFF887315}"/>
                </a:ext>
              </a:extLst>
            </p:cNvPr>
            <p:cNvSpPr/>
            <p:nvPr/>
          </p:nvSpPr>
          <p:spPr>
            <a:xfrm flipH="1">
              <a:off x="3359696" y="1364771"/>
              <a:ext cx="2688299" cy="4368485"/>
            </a:xfrm>
            <a:prstGeom prst="rtTriangle">
              <a:avLst/>
            </a:pr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" name="Google Shape;346;p18">
              <a:extLst>
                <a:ext uri="{FF2B5EF4-FFF2-40B4-BE49-F238E27FC236}">
                  <a16:creationId xmlns:a16="http://schemas.microsoft.com/office/drawing/2014/main" id="{58DAE381-8172-4242-8BA9-A89232F88813}"/>
                </a:ext>
              </a:extLst>
            </p:cNvPr>
            <p:cNvCxnSpPr/>
            <p:nvPr/>
          </p:nvCxnSpPr>
          <p:spPr>
            <a:xfrm>
              <a:off x="1271465" y="1725802"/>
              <a:ext cx="0" cy="3242561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" name="Google Shape;347;p18">
              <a:extLst>
                <a:ext uri="{FF2B5EF4-FFF2-40B4-BE49-F238E27FC236}">
                  <a16:creationId xmlns:a16="http://schemas.microsoft.com/office/drawing/2014/main" id="{D7C88A95-9A67-46D1-9991-B7AFDEFD176B}"/>
                </a:ext>
              </a:extLst>
            </p:cNvPr>
            <p:cNvGrpSpPr/>
            <p:nvPr/>
          </p:nvGrpSpPr>
          <p:grpSpPr>
            <a:xfrm>
              <a:off x="863420" y="1173239"/>
              <a:ext cx="816091" cy="816090"/>
              <a:chOff x="3714631" y="870654"/>
              <a:chExt cx="612068" cy="612068"/>
            </a:xfrm>
          </p:grpSpPr>
          <p:sp>
            <p:nvSpPr>
              <p:cNvPr id="15" name="Google Shape;348;p18">
                <a:extLst>
                  <a:ext uri="{FF2B5EF4-FFF2-40B4-BE49-F238E27FC236}">
                    <a16:creationId xmlns:a16="http://schemas.microsoft.com/office/drawing/2014/main" id="{010B425E-9414-4C0C-98FA-8C1DA3DBEFFC}"/>
                  </a:ext>
                </a:extLst>
              </p:cNvPr>
              <p:cNvSpPr/>
              <p:nvPr/>
            </p:nvSpPr>
            <p:spPr>
              <a:xfrm>
                <a:off x="3714631" y="870654"/>
                <a:ext cx="612068" cy="612068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49;p18">
                <a:extLst>
                  <a:ext uri="{FF2B5EF4-FFF2-40B4-BE49-F238E27FC236}">
                    <a16:creationId xmlns:a16="http://schemas.microsoft.com/office/drawing/2014/main" id="{60D46F1F-C81A-4A81-AEB3-FEAAE860E45A}"/>
                  </a:ext>
                </a:extLst>
              </p:cNvPr>
              <p:cNvSpPr txBox="1"/>
              <p:nvPr/>
            </p:nvSpPr>
            <p:spPr>
              <a:xfrm>
                <a:off x="3805064" y="915078"/>
                <a:ext cx="466795" cy="523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zh-TW" altLang="en-US" sz="3733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✔</a:t>
                </a:r>
                <a:endParaRPr sz="3733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8" name="Google Shape;350;p18">
              <a:extLst>
                <a:ext uri="{FF2B5EF4-FFF2-40B4-BE49-F238E27FC236}">
                  <a16:creationId xmlns:a16="http://schemas.microsoft.com/office/drawing/2014/main" id="{E62AC3A6-B774-47CC-89F1-6EB7CE315B01}"/>
                </a:ext>
              </a:extLst>
            </p:cNvPr>
            <p:cNvSpPr/>
            <p:nvPr/>
          </p:nvSpPr>
          <p:spPr>
            <a:xfrm>
              <a:off x="1633116" y="1232472"/>
              <a:ext cx="7463211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面試之</a:t>
              </a:r>
              <a:r>
                <a:rPr lang="zh-TW" altLang="en-US" sz="3733" b="1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前</a:t>
              </a:r>
              <a:r>
                <a:rPr lang="zh-TW" altLang="en-US" sz="3733" b="1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其實有</a:t>
              </a:r>
              <a:r>
                <a:rPr lang="zh-TW" altLang="en-US" sz="3733" b="1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更重要</a:t>
              </a:r>
              <a:r>
                <a:rPr lang="zh-TW" altLang="en-US" sz="3733" b="1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的事情！</a:t>
              </a:r>
              <a:endParaRPr sz="3733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" name="Google Shape;351;p18">
              <a:extLst>
                <a:ext uri="{FF2B5EF4-FFF2-40B4-BE49-F238E27FC236}">
                  <a16:creationId xmlns:a16="http://schemas.microsoft.com/office/drawing/2014/main" id="{FB8844B4-7131-486D-A3EC-839741B650F3}"/>
                </a:ext>
              </a:extLst>
            </p:cNvPr>
            <p:cNvSpPr txBox="1"/>
            <p:nvPr/>
          </p:nvSpPr>
          <p:spPr>
            <a:xfrm>
              <a:off x="1683410" y="1779030"/>
              <a:ext cx="9237095" cy="2991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準備好你的</a:t>
              </a:r>
              <a:r>
                <a:rPr lang="zh-TW" altLang="en-US" sz="3200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書審資料</a:t>
              </a: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，並重新閱讀一次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閱讀</a:t>
              </a:r>
              <a:r>
                <a:rPr lang="zh-TW" altLang="en-US" sz="3200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相關學系</a:t>
              </a: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的資訊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上網搜尋</a:t>
              </a:r>
              <a:r>
                <a:rPr lang="zh-TW" altLang="en-US" sz="3200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該校學系</a:t>
              </a: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的相關訊息</a:t>
              </a:r>
              <a:endParaRPr sz="32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搜尋各種</a:t>
              </a:r>
              <a:r>
                <a:rPr lang="zh-TW" altLang="en-US" sz="3200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面試考古題及時事新聞</a:t>
              </a:r>
              <a:endParaRPr sz="320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Google Shape;352;p18">
              <a:extLst>
                <a:ext uri="{FF2B5EF4-FFF2-40B4-BE49-F238E27FC236}">
                  <a16:creationId xmlns:a16="http://schemas.microsoft.com/office/drawing/2014/main" id="{6C0CDFE3-94E0-409E-B202-40848CE8CE60}"/>
                </a:ext>
              </a:extLst>
            </p:cNvPr>
            <p:cNvSpPr/>
            <p:nvPr/>
          </p:nvSpPr>
          <p:spPr>
            <a:xfrm>
              <a:off x="1678060" y="4619550"/>
              <a:ext cx="6998227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zh-TW" altLang="en-US" sz="3733" b="1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面試是</a:t>
              </a:r>
              <a:r>
                <a:rPr lang="zh-TW" altLang="en-US" sz="3733" b="1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反敗為勝</a:t>
              </a:r>
              <a:r>
                <a:rPr lang="zh-TW" altLang="en-US" sz="3733" b="1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的關鍵之一</a:t>
              </a:r>
              <a:endParaRPr sz="3733" b="1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Google Shape;353;p18">
              <a:extLst>
                <a:ext uri="{FF2B5EF4-FFF2-40B4-BE49-F238E27FC236}">
                  <a16:creationId xmlns:a16="http://schemas.microsoft.com/office/drawing/2014/main" id="{CC9F66C9-016F-42AF-BAAD-99FB0E6340AD}"/>
                </a:ext>
              </a:extLst>
            </p:cNvPr>
            <p:cNvSpPr txBox="1"/>
            <p:nvPr/>
          </p:nvSpPr>
          <p:spPr>
            <a:xfrm>
              <a:off x="1728354" y="5211518"/>
              <a:ext cx="7367972" cy="1403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2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透過面試可以讓老師認識學生，也可以讓學生了解學系、老師</a:t>
              </a:r>
              <a:endParaRPr sz="32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2" name="Google Shape;354;p18">
              <a:extLst>
                <a:ext uri="{FF2B5EF4-FFF2-40B4-BE49-F238E27FC236}">
                  <a16:creationId xmlns:a16="http://schemas.microsoft.com/office/drawing/2014/main" id="{ACD14A8E-853D-4CE5-9260-80F9F629704D}"/>
                </a:ext>
              </a:extLst>
            </p:cNvPr>
            <p:cNvGrpSpPr/>
            <p:nvPr/>
          </p:nvGrpSpPr>
          <p:grpSpPr>
            <a:xfrm>
              <a:off x="864644" y="4501085"/>
              <a:ext cx="816091" cy="816090"/>
              <a:chOff x="3714631" y="870654"/>
              <a:chExt cx="612068" cy="612068"/>
            </a:xfrm>
          </p:grpSpPr>
          <p:sp>
            <p:nvSpPr>
              <p:cNvPr id="13" name="Google Shape;355;p18">
                <a:extLst>
                  <a:ext uri="{FF2B5EF4-FFF2-40B4-BE49-F238E27FC236}">
                    <a16:creationId xmlns:a16="http://schemas.microsoft.com/office/drawing/2014/main" id="{5E3F50FC-432A-4DB1-8AAB-B86CB79C3CCA}"/>
                  </a:ext>
                </a:extLst>
              </p:cNvPr>
              <p:cNvSpPr/>
              <p:nvPr/>
            </p:nvSpPr>
            <p:spPr>
              <a:xfrm>
                <a:off x="3714631" y="870654"/>
                <a:ext cx="612068" cy="612068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56;p18">
                <a:extLst>
                  <a:ext uri="{FF2B5EF4-FFF2-40B4-BE49-F238E27FC236}">
                    <a16:creationId xmlns:a16="http://schemas.microsoft.com/office/drawing/2014/main" id="{89823F6A-F9F9-4356-A246-7BB09F44341B}"/>
                  </a:ext>
                </a:extLst>
              </p:cNvPr>
              <p:cNvSpPr txBox="1"/>
              <p:nvPr/>
            </p:nvSpPr>
            <p:spPr>
              <a:xfrm>
                <a:off x="3805064" y="915078"/>
                <a:ext cx="466795" cy="523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r>
                  <a:rPr lang="zh-TW" altLang="en-US" sz="3733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✔</a:t>
                </a:r>
                <a:endParaRPr sz="3733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4657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46BDEA54-B2F8-47FC-B375-968EA452CDA9}"/>
              </a:ext>
            </a:extLst>
          </p:cNvPr>
          <p:cNvGrpSpPr/>
          <p:nvPr/>
        </p:nvGrpSpPr>
        <p:grpSpPr>
          <a:xfrm>
            <a:off x="5108667" y="4794623"/>
            <a:ext cx="8070665" cy="3369811"/>
            <a:chOff x="5275068" y="3874115"/>
            <a:chExt cx="8070665" cy="3369811"/>
          </a:xfrm>
        </p:grpSpPr>
        <p:sp>
          <p:nvSpPr>
            <p:cNvPr id="2" name="Google Shape;372;p19">
              <a:extLst>
                <a:ext uri="{FF2B5EF4-FFF2-40B4-BE49-F238E27FC236}">
                  <a16:creationId xmlns:a16="http://schemas.microsoft.com/office/drawing/2014/main" id="{E4DCA122-6143-4ABB-866D-0437DB78C71C}"/>
                </a:ext>
              </a:extLst>
            </p:cNvPr>
            <p:cNvSpPr txBox="1"/>
            <p:nvPr/>
          </p:nvSpPr>
          <p:spPr>
            <a:xfrm>
              <a:off x="5379965" y="5171362"/>
              <a:ext cx="7860873" cy="2072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實踐大學高雄校區入學服務二中心</a:t>
              </a:r>
              <a:endParaRPr sz="2667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spcBef>
                  <a:spcPts val="800"/>
                </a:spcBef>
              </a:pPr>
              <a:r>
                <a:rPr lang="en-US" altLang="zh-TW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07-667-8888</a:t>
              </a:r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分機</a:t>
              </a:r>
              <a:r>
                <a:rPr lang="en-US" altLang="zh-TW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3191</a:t>
              </a:r>
              <a:endParaRPr sz="2667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spcBef>
                  <a:spcPts val="800"/>
                </a:spcBef>
              </a:pPr>
              <a:r>
                <a:rPr lang="en-US" altLang="zh-TW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LINE ID</a:t>
              </a:r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r>
                <a:rPr lang="en-US" altLang="zh-TW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@</a:t>
              </a:r>
              <a:r>
                <a:rPr lang="en-US" altLang="zh-TW" sz="2667" dirty="0" err="1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khusc</a:t>
              </a:r>
              <a:endParaRPr lang="en-US" altLang="zh-TW" sz="2667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spcBef>
                  <a:spcPts val="800"/>
                </a:spcBef>
              </a:pPr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聯絡電話：</a:t>
              </a:r>
              <a:r>
                <a:rPr lang="en-US" altLang="zh-TW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0925-806-700</a:t>
              </a:r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林信志主任</a:t>
              </a:r>
              <a:endParaRPr sz="2667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" name="Google Shape;373;p19">
              <a:extLst>
                <a:ext uri="{FF2B5EF4-FFF2-40B4-BE49-F238E27FC236}">
                  <a16:creationId xmlns:a16="http://schemas.microsoft.com/office/drawing/2014/main" id="{DF140EFC-0AE2-42A6-A4A3-B9DB71C664C1}"/>
                </a:ext>
              </a:extLst>
            </p:cNvPr>
            <p:cNvSpPr txBox="1"/>
            <p:nvPr/>
          </p:nvSpPr>
          <p:spPr>
            <a:xfrm>
              <a:off x="5410200" y="4610011"/>
              <a:ext cx="7860873" cy="533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2667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預祝您大學四年收穫滿滿</a:t>
              </a:r>
              <a:endParaRPr sz="2667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71;p19">
              <a:extLst>
                <a:ext uri="{FF2B5EF4-FFF2-40B4-BE49-F238E27FC236}">
                  <a16:creationId xmlns:a16="http://schemas.microsoft.com/office/drawing/2014/main" id="{D373CF93-642D-4E11-BE06-4FEA9CDA33D5}"/>
                </a:ext>
              </a:extLst>
            </p:cNvPr>
            <p:cNvSpPr txBox="1"/>
            <p:nvPr/>
          </p:nvSpPr>
          <p:spPr>
            <a:xfrm>
              <a:off x="5275068" y="3874115"/>
              <a:ext cx="8070665" cy="69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zh-TW" altLang="en-US" sz="3733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實踐大學 高雄 校區 歡迎您</a:t>
              </a:r>
              <a:endParaRPr sz="3733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2209429-A1F3-432D-A4EC-1E97E912D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54" y="1138784"/>
            <a:ext cx="3006292" cy="3006292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99A192EF-0D95-4EBF-8CC6-77B0FBBC38E2}"/>
              </a:ext>
            </a:extLst>
          </p:cNvPr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488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122640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高中學習歷程反思的結語重點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F870EFCE-F422-420B-A44D-F510021D07AF}"/>
              </a:ext>
            </a:extLst>
          </p:cNvPr>
          <p:cNvSpPr txBox="1"/>
          <p:nvPr/>
        </p:nvSpPr>
        <p:spPr>
          <a:xfrm>
            <a:off x="3714047" y="3086100"/>
            <a:ext cx="1203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￭在高中學到什麼？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￭大學後想要什麼？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￭你想要的？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￭你為什麼想要？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87F04F-EECA-451B-A900-367A38C5F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247900"/>
            <a:ext cx="1493229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超級重要！尤其以下問題，一定要自己釐清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個志願是不同學校同一學系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如實踐法律、東吳法律、銘傳法律、文化法律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個志願志願太零散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如實踐日文、實踐家兒、實踐資管、實踐時尚、實踐餐管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：同一學校類似學系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如實踐服裝（北）、實踐服飾設計與經營學系（高）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40927F-3CD1-4D46-9AA1-52CB37B19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15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4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090083"/>
            <a:ext cx="14034611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個志願是不同學校同一學系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如實踐法律、東吳法律、銘傳法律、文化法律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在備審資料中可以針對那個學校的優點加以撰寫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優點來源：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學系網頁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優點素材：實習制度、交換制度、專業師資、課程內容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自己要做的筆記：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這些學校的異同在哪，可以全部只說各校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好的地方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哪裡不一樣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可以不用說各校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不好在哪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這個面試會被問！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B0CB17-D4F4-4179-8D8E-FA61649D8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91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-2902617" y="683673"/>
            <a:ext cx="6188010" cy="8919654"/>
          </a:xfrm>
          <a:custGeom>
            <a:avLst/>
            <a:gdLst/>
            <a:ahLst/>
            <a:cxnLst/>
            <a:rect l="l" t="t" r="r" b="b"/>
            <a:pathLst>
              <a:path w="6188010" h="8919654">
                <a:moveTo>
                  <a:pt x="0" y="0"/>
                </a:moveTo>
                <a:lnTo>
                  <a:pt x="6188011" y="0"/>
                </a:lnTo>
                <a:lnTo>
                  <a:pt x="6188011" y="8919655"/>
                </a:lnTo>
                <a:lnTo>
                  <a:pt x="0" y="891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55711E-FD4B-4598-ACF1-83DABA27D937}"/>
              </a:ext>
            </a:extLst>
          </p:cNvPr>
          <p:cNvSpPr txBox="1"/>
          <p:nvPr/>
        </p:nvSpPr>
        <p:spPr>
          <a:xfrm>
            <a:off x="3503439" y="585557"/>
            <a:ext cx="4380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就讀動機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3B68C-DDCB-4270-84C6-A4DA3B2666D0}"/>
              </a:ext>
            </a:extLst>
          </p:cNvPr>
          <p:cNvSpPr txBox="1"/>
          <p:nvPr/>
        </p:nvSpPr>
        <p:spPr>
          <a:xfrm>
            <a:off x="3285393" y="2090083"/>
            <a:ext cx="14932293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個志願志願太零散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如實踐日文、實踐家兒、實踐資管、實踐時尚、實踐餐管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如果你的個人申請還沒想好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上面這個狀況切</a:t>
            </a:r>
            <a:r>
              <a:rPr lang="zh-TW" altLang="en-US" sz="9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忌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不要！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最多分成三大領域，如商管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個、語言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個、資訊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這三大領域非常好論述相互的關係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看起來沒關係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關係卻十分密切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828FC2B-C2CD-4C10-8840-F5D935B39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14" y="8191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1660</Words>
  <Application>Microsoft Office PowerPoint</Application>
  <PresentationFormat>自訂</PresentationFormat>
  <Paragraphs>352</Paragraphs>
  <Slides>57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7" baseType="lpstr">
      <vt:lpstr>微軟正黑體</vt:lpstr>
      <vt:lpstr>王漢宗特黑體</vt:lpstr>
      <vt:lpstr>Wingdings</vt:lpstr>
      <vt:lpstr>Impact</vt:lpstr>
      <vt:lpstr>新細明體</vt:lpstr>
      <vt:lpstr>微軟正黑體</vt:lpstr>
      <vt:lpstr>Calibri</vt:lpstr>
      <vt:lpstr>Arial</vt:lpstr>
      <vt:lpstr>宋体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東莞台商子弟學校-校長 (版本2)</dc:title>
  <dc:creator>user</dc:creator>
  <cp:lastModifiedBy>user</cp:lastModifiedBy>
  <cp:revision>47</cp:revision>
  <dcterms:created xsi:type="dcterms:W3CDTF">2006-08-16T00:00:00Z</dcterms:created>
  <dcterms:modified xsi:type="dcterms:W3CDTF">2025-04-08T15:59:20Z</dcterms:modified>
  <dc:identifier>DAF9YmxiWZQ</dc:identifier>
</cp:coreProperties>
</file>