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7" r:id="rId2"/>
    <p:sldId id="258" r:id="rId3"/>
    <p:sldId id="259" r:id="rId4"/>
    <p:sldId id="260" r:id="rId5"/>
    <p:sldId id="261" r:id="rId6"/>
    <p:sldId id="262" r:id="rId7"/>
    <p:sldId id="263" r:id="rId8"/>
    <p:sldId id="264" r:id="rId9"/>
    <p:sldId id="270" r:id="rId10"/>
    <p:sldId id="267" r:id="rId11"/>
    <p:sldId id="279" r:id="rId12"/>
    <p:sldId id="268" r:id="rId13"/>
    <p:sldId id="269" r:id="rId14"/>
    <p:sldId id="272" r:id="rId15"/>
    <p:sldId id="274" r:id="rId16"/>
    <p:sldId id="285" r:id="rId17"/>
    <p:sldId id="276" r:id="rId18"/>
    <p:sldId id="278" r:id="rId19"/>
    <p:sldId id="277" r:id="rId20"/>
    <p:sldId id="284" r:id="rId21"/>
    <p:sldId id="280" r:id="rId22"/>
    <p:sldId id="281" r:id="rId23"/>
    <p:sldId id="283" r:id="rId24"/>
    <p:sldId id="282" r:id="rId25"/>
    <p:sldId id="288" r:id="rId26"/>
    <p:sldId id="287" r:id="rId27"/>
    <p:sldId id="286" r:id="rId28"/>
    <p:sldId id="289" r:id="rId29"/>
    <p:sldId id="290" r:id="rId30"/>
    <p:sldId id="293" r:id="rId31"/>
    <p:sldId id="295" r:id="rId32"/>
    <p:sldId id="297" r:id="rId33"/>
    <p:sldId id="296" r:id="rId34"/>
    <p:sldId id="298" r:id="rId35"/>
    <p:sldId id="300" r:id="rId36"/>
    <p:sldId id="299" r:id="rId37"/>
    <p:sldId id="273" r:id="rId38"/>
    <p:sldId id="271" r:id="rId39"/>
    <p:sldId id="301" r:id="rId40"/>
    <p:sldId id="302" r:id="rId41"/>
    <p:sldId id="303" r:id="rId42"/>
    <p:sldId id="304" r:id="rId43"/>
    <p:sldId id="305" r:id="rId44"/>
    <p:sldId id="307" r:id="rId45"/>
    <p:sldId id="308" r:id="rId46"/>
    <p:sldId id="309" r:id="rId47"/>
    <p:sldId id="310" r:id="rId48"/>
    <p:sldId id="311" r:id="rId49"/>
    <p:sldId id="313" r:id="rId50"/>
    <p:sldId id="314" r:id="rId51"/>
    <p:sldId id="315" r:id="rId52"/>
    <p:sldId id="316" r:id="rId53"/>
    <p:sldId id="317" r:id="rId54"/>
    <p:sldId id="318" r:id="rId55"/>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FF0066"/>
    <a:srgbClr val="2A1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98" autoAdjust="0"/>
  </p:normalViewPr>
  <p:slideViewPr>
    <p:cSldViewPr>
      <p:cViewPr varScale="1">
        <p:scale>
          <a:sx n="62" d="100"/>
          <a:sy n="62" d="100"/>
        </p:scale>
        <p:origin x="1330"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9A4D401-7F97-4188-BE8E-333C2E2635D7}" type="datetimeFigureOut">
              <a:rPr lang="zh-TW" altLang="en-US" smtClean="0"/>
              <a:t>2020/4/6</a:t>
            </a:fld>
            <a:endParaRPr lang="zh-TW" altLang="en-US"/>
          </a:p>
        </p:txBody>
      </p:sp>
      <p:sp>
        <p:nvSpPr>
          <p:cNvPr id="4" name="頁尾版面配置區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1B53A4B-638A-48C5-BD19-ED803EE0E49B}" type="slidenum">
              <a:rPr lang="zh-TW" altLang="en-US" smtClean="0"/>
              <a:t>‹#›</a:t>
            </a:fld>
            <a:endParaRPr lang="zh-TW" altLang="en-US"/>
          </a:p>
        </p:txBody>
      </p:sp>
    </p:spTree>
    <p:extLst>
      <p:ext uri="{BB962C8B-B14F-4D97-AF65-F5344CB8AC3E}">
        <p14:creationId xmlns:p14="http://schemas.microsoft.com/office/powerpoint/2010/main" val="2513186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910BDE3-22B9-4718-8750-800D50884952}" type="datetimeFigureOut">
              <a:rPr lang="zh-TW" altLang="en-US" smtClean="0"/>
              <a:t>2020/4/6</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1894390-6DCD-4268-B803-8CD210B24B45}" type="slidenum">
              <a:rPr lang="zh-TW" altLang="en-US" smtClean="0"/>
              <a:t>‹#›</a:t>
            </a:fld>
            <a:endParaRPr lang="zh-TW" altLang="en-US"/>
          </a:p>
        </p:txBody>
      </p:sp>
    </p:spTree>
    <p:extLst>
      <p:ext uri="{BB962C8B-B14F-4D97-AF65-F5344CB8AC3E}">
        <p14:creationId xmlns:p14="http://schemas.microsoft.com/office/powerpoint/2010/main" val="368394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105040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421463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301278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362699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373602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136579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289474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374611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120619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399892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9C200A2-C4F7-491C-8BA5-1D9546BB166B}" type="datetimeFigureOut">
              <a:rPr lang="zh-TW" altLang="en-US" smtClean="0"/>
              <a:t>2020/4/6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275425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200A2-C4F7-491C-8BA5-1D9546BB166B}" type="datetimeFigureOut">
              <a:rPr lang="zh-TW" altLang="en-US" smtClean="0"/>
              <a:t>2020/4/6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8C07C-2139-47B6-87EE-CC4FA7E77764}" type="slidenum">
              <a:rPr lang="zh-TW" altLang="en-US" smtClean="0"/>
              <a:t>‹#›</a:t>
            </a:fld>
            <a:endParaRPr lang="zh-TW" altLang="en-US"/>
          </a:p>
        </p:txBody>
      </p:sp>
    </p:spTree>
    <p:extLst>
      <p:ext uri="{BB962C8B-B14F-4D97-AF65-F5344CB8AC3E}">
        <p14:creationId xmlns:p14="http://schemas.microsoft.com/office/powerpoint/2010/main" val="367417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tas.kh.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as.kh.edu.t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as.kh.edu.t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340768"/>
            <a:ext cx="7931224" cy="2232248"/>
          </a:xfrm>
        </p:spPr>
        <p:txBody>
          <a:bodyPr>
            <a:normAutofit/>
          </a:bodyPr>
          <a:lstStyle/>
          <a:p>
            <a:r>
              <a:rPr lang="en-US" altLang="zh-TW" b="1" dirty="0" smtClean="0">
                <a:latin typeface="微軟正黑體" pitchFamily="34" charset="-120"/>
                <a:ea typeface="微軟正黑體" pitchFamily="34" charset="-120"/>
              </a:rPr>
              <a:t>109</a:t>
            </a:r>
            <a:r>
              <a:rPr lang="zh-TW" altLang="en-US" b="1" dirty="0" smtClean="0">
                <a:latin typeface="微軟正黑體" pitchFamily="34" charset="-120"/>
                <a:ea typeface="微軟正黑體" pitchFamily="34" charset="-120"/>
              </a:rPr>
              <a:t>年臺閩地區公立國民中小學及幼兒園教師介聘他縣市服務作業說明會</a:t>
            </a:r>
            <a:endParaRPr lang="zh-TW" altLang="en-US" dirty="0"/>
          </a:p>
        </p:txBody>
      </p:sp>
      <p:sp>
        <p:nvSpPr>
          <p:cNvPr id="3" name="內容版面配置區 2"/>
          <p:cNvSpPr>
            <a:spLocks noGrp="1"/>
          </p:cNvSpPr>
          <p:nvPr>
            <p:ph idx="1"/>
          </p:nvPr>
        </p:nvSpPr>
        <p:spPr>
          <a:xfrm>
            <a:off x="457200" y="4077072"/>
            <a:ext cx="8229600" cy="1872208"/>
          </a:xfrm>
        </p:spPr>
        <p:txBody>
          <a:bodyPr>
            <a:normAutofit/>
          </a:bodyPr>
          <a:lstStyle/>
          <a:p>
            <a:pPr algn="ctr"/>
            <a:r>
              <a:rPr lang="zh-TW" altLang="en-US" sz="3600" dirty="0">
                <a:latin typeface="微軟正黑體" pitchFamily="34" charset="-120"/>
                <a:ea typeface="微軟正黑體" pitchFamily="34" charset="-120"/>
              </a:rPr>
              <a:t>國中科王郁媚</a:t>
            </a:r>
            <a:r>
              <a:rPr lang="en-US" altLang="zh-TW" sz="3600" dirty="0">
                <a:latin typeface="微軟正黑體" pitchFamily="34" charset="-120"/>
                <a:ea typeface="微軟正黑體" pitchFamily="34" charset="-120"/>
              </a:rPr>
              <a:t>(#3041)</a:t>
            </a:r>
          </a:p>
          <a:p>
            <a:pPr algn="ctr"/>
            <a:r>
              <a:rPr lang="zh-TW" altLang="zh-TW" sz="3600" dirty="0">
                <a:latin typeface="微軟正黑體" pitchFamily="34" charset="-120"/>
                <a:ea typeface="微軟正黑體" pitchFamily="34" charset="-120"/>
              </a:rPr>
              <a:t>特教</a:t>
            </a:r>
            <a:r>
              <a:rPr lang="zh-TW" altLang="zh-TW" sz="3600" dirty="0" smtClean="0">
                <a:latin typeface="微軟正黑體" pitchFamily="34" charset="-120"/>
                <a:ea typeface="微軟正黑體" pitchFamily="34" charset="-120"/>
              </a:rPr>
              <a:t>科</a:t>
            </a:r>
            <a:r>
              <a:rPr lang="zh-TW" altLang="en-US" sz="3600" dirty="0" smtClean="0">
                <a:latin typeface="微軟正黑體" pitchFamily="34" charset="-120"/>
                <a:ea typeface="微軟正黑體" pitchFamily="34" charset="-120"/>
              </a:rPr>
              <a:t>吳柏</a:t>
            </a:r>
            <a:r>
              <a:rPr lang="zh-TW" altLang="en-US" sz="3600" dirty="0">
                <a:latin typeface="微軟正黑體" pitchFamily="34" charset="-120"/>
                <a:ea typeface="微軟正黑體" pitchFamily="34" charset="-120"/>
              </a:rPr>
              <a:t>緯</a:t>
            </a:r>
            <a:r>
              <a:rPr lang="en-US" altLang="zh-TW" sz="3600" dirty="0" smtClean="0">
                <a:latin typeface="微軟正黑體" pitchFamily="34" charset="-120"/>
                <a:ea typeface="微軟正黑體" pitchFamily="34" charset="-120"/>
              </a:rPr>
              <a:t>(#3076)</a:t>
            </a:r>
            <a:endParaRPr lang="zh-TW" altLang="zh-TW" sz="3600" dirty="0">
              <a:latin typeface="微軟正黑體" pitchFamily="34" charset="-120"/>
              <a:ea typeface="微軟正黑體" pitchFamily="34" charset="-120"/>
            </a:endParaRPr>
          </a:p>
        </p:txBody>
      </p:sp>
    </p:spTree>
    <p:extLst>
      <p:ext uri="{BB962C8B-B14F-4D97-AF65-F5344CB8AC3E}">
        <p14:creationId xmlns:p14="http://schemas.microsoft.com/office/powerpoint/2010/main" val="3031649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C00FF"/>
                </a:solidFill>
                <a:latin typeface="微軟正黑體" pitchFamily="34" charset="-120"/>
                <a:ea typeface="微軟正黑體" pitchFamily="34" charset="-120"/>
              </a:rPr>
              <a:t>基本條件</a:t>
            </a:r>
            <a:endParaRPr lang="zh-TW" altLang="en-US"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107504" y="1700808"/>
            <a:ext cx="8928992" cy="4425355"/>
          </a:xfrm>
        </p:spPr>
        <p:txBody>
          <a:bodyPr>
            <a:noAutofit/>
          </a:bodyPr>
          <a:lstStyle/>
          <a:p>
            <a:pPr marL="365760" indent="-365760">
              <a:buClr>
                <a:schemeClr val="accent3"/>
              </a:buClr>
              <a:buNone/>
              <a:defRPr/>
            </a:pP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現任國民中小學暨幼稚園編制內合格教師，且無下列各款情事之</a:t>
            </a:r>
            <a:r>
              <a:rPr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一者：</a:t>
            </a:r>
            <a:endPar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65760" indent="-365760">
              <a:buClr>
                <a:schemeClr val="accent3"/>
              </a:buClr>
              <a:buNone/>
              <a:defRPr/>
            </a:pP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）教師法第十四條第一項各款情事之一。</a:t>
            </a:r>
          </a:p>
          <a:p>
            <a:pPr marL="365760" indent="-365760">
              <a:buClr>
                <a:schemeClr val="accent3"/>
              </a:buClr>
              <a:buNone/>
              <a:defRPr/>
            </a:pP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2</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）涉校園性侵害、性騷擾或性霸凌</a:t>
            </a:r>
            <a:r>
              <a:rPr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事件，尚在</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調查階段。</a:t>
            </a:r>
          </a:p>
          <a:p>
            <a:pPr marL="365760" indent="-365760">
              <a:buClr>
                <a:schemeClr val="accent3"/>
              </a:buClr>
              <a:buNone/>
              <a:defRPr/>
            </a:pP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3</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）已進入不適任教師處理流程輔導</a:t>
            </a:r>
            <a:r>
              <a:rPr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期及評議期。</a:t>
            </a:r>
            <a:endPar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65760" indent="-365760">
              <a:buClr>
                <a:schemeClr val="accent3"/>
              </a:buClr>
              <a:buNone/>
              <a:defRPr/>
            </a:pP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4</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92</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年</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8</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月</a:t>
            </a:r>
            <a:r>
              <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a:t>
            </a:r>
            <a:r>
              <a:rPr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日師資培育公費助學金及分發服務辦法修正施行後入學之公費學生，於義務服務</a:t>
            </a:r>
            <a:r>
              <a:rPr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期間，不得介聘。</a:t>
            </a:r>
            <a:endParaRPr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marL="365760" indent="-365760">
              <a:buClr>
                <a:schemeClr val="accent3"/>
              </a:buClr>
              <a:buNone/>
              <a:defRPr/>
            </a:pPr>
            <a:r>
              <a:rPr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5</a:t>
            </a:r>
            <a:r>
              <a:rPr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2600" u="sng" dirty="0">
                <a:latin typeface="微軟正黑體" pitchFamily="34" charset="-120"/>
                <a:ea typeface="微軟正黑體" pitchFamily="34" charset="-120"/>
              </a:rPr>
              <a:t>保送或保障</a:t>
            </a:r>
            <a:r>
              <a:rPr lang="zh-TW" altLang="en-US" sz="2600" dirty="0">
                <a:latin typeface="微軟正黑體" pitchFamily="34" charset="-120"/>
                <a:ea typeface="微軟正黑體" pitchFamily="34" charset="-120"/>
              </a:rPr>
              <a:t>入學之教師，在該地區以</a:t>
            </a:r>
            <a:r>
              <a:rPr lang="zh-TW" altLang="en-US" sz="2600" u="sng" dirty="0">
                <a:latin typeface="微軟正黑體" pitchFamily="34" charset="-120"/>
                <a:ea typeface="微軟正黑體" pitchFamily="34" charset="-120"/>
              </a:rPr>
              <a:t>服務滿規定期限</a:t>
            </a:r>
            <a:r>
              <a:rPr lang="zh-TW" altLang="en-US" sz="2600" dirty="0">
                <a:latin typeface="微軟正黑體" pitchFamily="34" charset="-120"/>
                <a:ea typeface="微軟正黑體" pitchFamily="34" charset="-120"/>
              </a:rPr>
              <a:t>者。</a:t>
            </a:r>
          </a:p>
          <a:p>
            <a:pPr marL="365760" indent="-365760">
              <a:buClr>
                <a:schemeClr val="accent3"/>
              </a:buClr>
              <a:buNone/>
              <a:defRPr/>
            </a:pPr>
            <a:endParaRPr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595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00FF"/>
                </a:solidFill>
                <a:latin typeface="微軟正黑體" panose="020B0604030504040204" pitchFamily="34" charset="-120"/>
                <a:ea typeface="微軟正黑體" panose="020B0604030504040204" pitchFamily="34" charset="-120"/>
              </a:rPr>
              <a:t>服務條件</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pPr marL="0" indent="0">
              <a:buNone/>
            </a:pPr>
            <a:r>
              <a:rPr kumimoji="0" lang="en-US" altLang="zh-TW" sz="3600" b="1" dirty="0" smtClean="0">
                <a:solidFill>
                  <a:srgbClr val="FF0000"/>
                </a:solidFill>
                <a:latin typeface="微軟正黑體" pitchFamily="34" charset="-120"/>
                <a:ea typeface="微軟正黑體" pitchFamily="34" charset="-120"/>
              </a:rPr>
              <a:t>★105</a:t>
            </a:r>
            <a:r>
              <a:rPr kumimoji="0" lang="zh-TW" altLang="en-US" sz="3600" b="1" dirty="0" smtClean="0">
                <a:solidFill>
                  <a:srgbClr val="FF0000"/>
                </a:solidFill>
                <a:latin typeface="微軟正黑體" pitchFamily="34" charset="-120"/>
                <a:ea typeface="微軟正黑體" pitchFamily="34" charset="-120"/>
              </a:rPr>
              <a:t>年</a:t>
            </a:r>
            <a:r>
              <a:rPr kumimoji="0" lang="en-US" altLang="zh-TW" sz="3600" b="1" dirty="0" smtClean="0">
                <a:solidFill>
                  <a:srgbClr val="FF0000"/>
                </a:solidFill>
                <a:latin typeface="微軟正黑體" pitchFamily="34" charset="-120"/>
                <a:ea typeface="微軟正黑體" pitchFamily="34" charset="-120"/>
              </a:rPr>
              <a:t>8</a:t>
            </a:r>
            <a:r>
              <a:rPr kumimoji="0" lang="zh-TW" altLang="en-US" sz="3600" b="1" dirty="0" smtClean="0">
                <a:solidFill>
                  <a:srgbClr val="FF0000"/>
                </a:solidFill>
                <a:latin typeface="微軟正黑體" pitchFamily="34" charset="-120"/>
                <a:ea typeface="微軟正黑體" pitchFamily="34" charset="-120"/>
              </a:rPr>
              <a:t>月</a:t>
            </a:r>
            <a:r>
              <a:rPr kumimoji="0" lang="en-US" altLang="zh-TW" sz="3600" b="1" dirty="0" smtClean="0">
                <a:solidFill>
                  <a:srgbClr val="FF0000"/>
                </a:solidFill>
                <a:latin typeface="微軟正黑體" pitchFamily="34" charset="-120"/>
                <a:ea typeface="微軟正黑體" pitchFamily="34" charset="-120"/>
              </a:rPr>
              <a:t>1</a:t>
            </a:r>
            <a:r>
              <a:rPr kumimoji="0" lang="zh-TW" altLang="en-US" sz="3600" b="1" dirty="0" smtClean="0">
                <a:solidFill>
                  <a:srgbClr val="FF0000"/>
                </a:solidFill>
                <a:latin typeface="微軟正黑體" pitchFamily="34" charset="-120"/>
                <a:ea typeface="微軟正黑體" pitchFamily="34" charset="-120"/>
              </a:rPr>
              <a:t>日後，需</a:t>
            </a:r>
            <a:r>
              <a:rPr kumimoji="0" lang="zh-TW" altLang="en-US" sz="3600" b="1" u="sng" dirty="0" smtClean="0">
                <a:solidFill>
                  <a:srgbClr val="FF0000"/>
                </a:solidFill>
                <a:latin typeface="微軟正黑體" pitchFamily="34" charset="-120"/>
                <a:ea typeface="微軟正黑體" pitchFamily="34" charset="-120"/>
              </a:rPr>
              <a:t>實際</a:t>
            </a:r>
            <a:r>
              <a:rPr kumimoji="0" lang="zh-TW" altLang="en-US" sz="3600" b="1" dirty="0" smtClean="0">
                <a:solidFill>
                  <a:srgbClr val="FF0000"/>
                </a:solidFill>
                <a:latin typeface="微軟正黑體" pitchFamily="34" charset="-120"/>
                <a:ea typeface="微軟正黑體" pitchFamily="34" charset="-120"/>
              </a:rPr>
              <a:t>服務滿</a:t>
            </a:r>
            <a:r>
              <a:rPr kumimoji="0" lang="en-US" altLang="zh-TW" sz="3600" b="1" dirty="0" smtClean="0">
                <a:solidFill>
                  <a:srgbClr val="FF0000"/>
                </a:solidFill>
                <a:latin typeface="微軟正黑體" pitchFamily="34" charset="-120"/>
                <a:ea typeface="微軟正黑體" pitchFamily="34" charset="-120"/>
              </a:rPr>
              <a:t>6</a:t>
            </a:r>
            <a:r>
              <a:rPr kumimoji="0" lang="zh-TW" altLang="en-US" sz="3600" b="1" dirty="0" smtClean="0">
                <a:solidFill>
                  <a:srgbClr val="FF0000"/>
                </a:solidFill>
                <a:latin typeface="微軟正黑體" pitchFamily="34" charset="-120"/>
                <a:ea typeface="微軟正黑體" pitchFamily="34" charset="-120"/>
              </a:rPr>
              <a:t>學期</a:t>
            </a:r>
            <a:r>
              <a:rPr kumimoji="0" lang="en-US" altLang="zh-TW" sz="3600" dirty="0" smtClean="0">
                <a:latin typeface="微軟正黑體" pitchFamily="34" charset="-120"/>
                <a:ea typeface="微軟正黑體" pitchFamily="34" charset="-120"/>
              </a:rPr>
              <a:t> </a:t>
            </a:r>
            <a:endParaRPr lang="en-US" altLang="zh-TW" sz="3600" dirty="0" smtClean="0">
              <a:latin typeface="微軟正黑體" pitchFamily="34" charset="-120"/>
              <a:ea typeface="微軟正黑體" pitchFamily="34" charset="-120"/>
            </a:endParaRPr>
          </a:p>
          <a:p>
            <a:pPr marL="0" indent="0">
              <a:buNone/>
            </a:pPr>
            <a:endParaRPr lang="en-US" altLang="zh-TW" sz="3600" dirty="0" smtClean="0">
              <a:latin typeface="微軟正黑體" pitchFamily="34" charset="-120"/>
              <a:ea typeface="微軟正黑體" pitchFamily="34" charset="-120"/>
            </a:endParaRPr>
          </a:p>
          <a:p>
            <a:pPr marL="0" indent="0">
              <a:buNone/>
            </a:pPr>
            <a:r>
              <a:rPr lang="zh-TW" altLang="en-US" sz="3600" dirty="0" smtClean="0">
                <a:latin typeface="微軟正黑體" pitchFamily="34" charset="-120"/>
                <a:ea typeface="微軟正黑體" pitchFamily="34" charset="-120"/>
              </a:rPr>
              <a:t>★補充：留職停薪教師符合上述規定，</a:t>
            </a:r>
            <a:endParaRPr lang="en-US" altLang="zh-TW" sz="3600" dirty="0" smtClean="0">
              <a:latin typeface="微軟正黑體" pitchFamily="34" charset="-120"/>
              <a:ea typeface="微軟正黑體" pitchFamily="34" charset="-120"/>
            </a:endParaRPr>
          </a:p>
          <a:p>
            <a:pPr marL="0" indent="0">
              <a:buNone/>
            </a:pPr>
            <a:r>
              <a:rPr lang="zh-TW" altLang="en-US" sz="3600" dirty="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並經主管教育行政機關</a:t>
            </a:r>
            <a:r>
              <a:rPr lang="zh-TW" altLang="en-US" sz="3600" u="sng" dirty="0" smtClean="0">
                <a:solidFill>
                  <a:srgbClr val="FF0000"/>
                </a:solidFill>
                <a:latin typeface="微軟正黑體" pitchFamily="34" charset="-120"/>
                <a:ea typeface="微軟正黑體" pitchFamily="34" charset="-120"/>
              </a:rPr>
              <a:t>核准</a:t>
            </a:r>
            <a:r>
              <a:rPr lang="zh-TW" altLang="en-US" sz="3600" dirty="0" smtClean="0">
                <a:latin typeface="微軟正黑體" pitchFamily="34" charset="-120"/>
                <a:ea typeface="微軟正黑體" pitchFamily="34" charset="-120"/>
              </a:rPr>
              <a:t>於介聘生</a:t>
            </a:r>
            <a:endParaRPr lang="en-US" altLang="zh-TW" sz="3600" dirty="0" smtClean="0">
              <a:latin typeface="微軟正黑體" pitchFamily="34" charset="-120"/>
              <a:ea typeface="微軟正黑體" pitchFamily="34" charset="-120"/>
            </a:endParaRPr>
          </a:p>
          <a:p>
            <a:pPr marL="0" indent="0">
              <a:buNone/>
            </a:pPr>
            <a:r>
              <a:rPr lang="zh-TW" altLang="en-US" sz="3600" dirty="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  效日期</a:t>
            </a:r>
            <a:r>
              <a:rPr lang="en-US" altLang="zh-TW" sz="3600" dirty="0" smtClean="0">
                <a:latin typeface="微軟正黑體" pitchFamily="34" charset="-120"/>
                <a:ea typeface="微軟正黑體" pitchFamily="34" charset="-120"/>
              </a:rPr>
              <a:t>(8</a:t>
            </a:r>
            <a:r>
              <a:rPr lang="zh-TW" altLang="en-US" sz="3600" dirty="0" smtClean="0">
                <a:latin typeface="微軟正黑體" pitchFamily="34" charset="-120"/>
                <a:ea typeface="微軟正黑體" pitchFamily="34" charset="-120"/>
              </a:rPr>
              <a:t>月</a:t>
            </a:r>
            <a:r>
              <a:rPr lang="en-US" altLang="zh-TW" sz="3600" dirty="0" smtClean="0">
                <a:latin typeface="微軟正黑體" pitchFamily="34" charset="-120"/>
                <a:ea typeface="微軟正黑體" pitchFamily="34" charset="-120"/>
              </a:rPr>
              <a:t>1</a:t>
            </a:r>
            <a:r>
              <a:rPr lang="zh-TW" altLang="en-US" sz="3600" dirty="0" smtClean="0">
                <a:latin typeface="微軟正黑體" pitchFamily="34" charset="-120"/>
                <a:ea typeface="微軟正黑體" pitchFamily="34" charset="-120"/>
              </a:rPr>
              <a:t>日</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回職復薪。</a:t>
            </a:r>
            <a:endParaRPr lang="zh-TW" altLang="en-US" sz="3600" dirty="0">
              <a:latin typeface="微軟正黑體" pitchFamily="34" charset="-120"/>
              <a:ea typeface="微軟正黑體" pitchFamily="34" charset="-120"/>
            </a:endParaRPr>
          </a:p>
        </p:txBody>
      </p:sp>
    </p:spTree>
    <p:extLst>
      <p:ext uri="{BB962C8B-B14F-4D97-AF65-F5344CB8AC3E}">
        <p14:creationId xmlns:p14="http://schemas.microsoft.com/office/powerpoint/2010/main" val="4147673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zh-TW" altLang="en-US" b="1" dirty="0" smtClean="0">
                <a:solidFill>
                  <a:srgbClr val="9900FF"/>
                </a:solidFill>
                <a:latin typeface="微軟正黑體" panose="020B0604030504040204" pitchFamily="34" charset="-120"/>
                <a:ea typeface="微軟正黑體" panose="020B0604030504040204" pitchFamily="34" charset="-120"/>
              </a:rPr>
              <a:t>服務條件</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340768"/>
            <a:ext cx="8229600" cy="5184576"/>
          </a:xfrm>
        </p:spPr>
        <p:txBody>
          <a:bodyPr>
            <a:normAutofit/>
          </a:bodyPr>
          <a:lstStyle/>
          <a:p>
            <a:pPr marL="82296" indent="0">
              <a:buClr>
                <a:schemeClr val="accent3"/>
              </a:buClr>
              <a:buNone/>
              <a:defRPr/>
            </a:pPr>
            <a:r>
              <a:rPr lang="zh-TW" altLang="en-US" b="1" dirty="0" smtClean="0">
                <a:latin typeface="微軟正黑體" panose="020B0604030504040204" pitchFamily="34" charset="-120"/>
                <a:ea typeface="微軟正黑體" panose="020B0604030504040204" pitchFamily="34" charset="-120"/>
              </a:rPr>
              <a:t>★服務</a:t>
            </a:r>
            <a:r>
              <a:rPr lang="zh-TW" altLang="en-US" b="1" dirty="0">
                <a:latin typeface="微軟正黑體" panose="020B0604030504040204" pitchFamily="34" charset="-120"/>
                <a:ea typeface="微軟正黑體" panose="020B0604030504040204" pitchFamily="34" charset="-120"/>
              </a:rPr>
              <a:t>條件</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之年資採計</a:t>
            </a:r>
          </a:p>
          <a:p>
            <a:pPr marL="365760" indent="-283464">
              <a:buClr>
                <a:schemeClr val="accent3"/>
              </a:buClr>
              <a:buNone/>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   除申請教師</a:t>
            </a:r>
            <a:r>
              <a:rPr lang="zh-TW" altLang="en-US" b="1" dirty="0">
                <a:solidFill>
                  <a:srgbClr val="FF0000"/>
                </a:solidFill>
                <a:latin typeface="微軟正黑體" panose="020B0604030504040204" pitchFamily="34" charset="-120"/>
                <a:ea typeface="微軟正黑體" panose="020B0604030504040204" pitchFamily="34" charset="-120"/>
              </a:rPr>
              <a:t>年資採計至當年</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a:solidFill>
                  <a:srgbClr val="FF0000"/>
                </a:solidFill>
                <a:latin typeface="微軟正黑體" panose="020B0604030504040204" pitchFamily="34" charset="-120"/>
                <a:ea typeface="微軟正黑體" panose="020B0604030504040204" pitchFamily="34" charset="-120"/>
              </a:rPr>
              <a:t>月</a:t>
            </a:r>
            <a:r>
              <a:rPr lang="en-US" altLang="zh-TW" b="1" dirty="0">
                <a:solidFill>
                  <a:srgbClr val="FF0000"/>
                </a:solidFill>
                <a:latin typeface="微軟正黑體" panose="020B0604030504040204" pitchFamily="34" charset="-120"/>
                <a:ea typeface="微軟正黑體" panose="020B0604030504040204" pitchFamily="34" charset="-120"/>
              </a:rPr>
              <a:t>31</a:t>
            </a:r>
            <a:r>
              <a:rPr lang="zh-TW" altLang="en-US" b="1" dirty="0">
                <a:solidFill>
                  <a:srgbClr val="FF0000"/>
                </a:solidFill>
                <a:latin typeface="微軟正黑體" panose="020B0604030504040204" pitchFamily="34" charset="-120"/>
                <a:ea typeface="微軟正黑體" panose="020B0604030504040204" pitchFamily="34" charset="-120"/>
              </a:rPr>
              <a:t>日止</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外，</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365760" indent="-283464">
              <a:buClr>
                <a:schemeClr val="accent3"/>
              </a:buClr>
              <a:buNone/>
              <a:defRPr/>
            </a:pP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   </a:t>
            </a:r>
            <a:r>
              <a:rPr lang="zh-TW" altLang="en-US" b="1" dirty="0">
                <a:solidFill>
                  <a:srgbClr val="FF0000"/>
                </a:solidFill>
                <a:latin typeface="微軟正黑體" panose="020B0604030504040204" pitchFamily="34" charset="-120"/>
                <a:ea typeface="微軟正黑體" panose="020B0604030504040204" pitchFamily="34" charset="-120"/>
              </a:rPr>
              <a:t>餘一律採計至開放教師上介聘網站填報資</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365760" indent="-283464">
              <a:buClr>
                <a:schemeClr val="accent3"/>
              </a:buClr>
              <a:buNone/>
              <a:defRPr/>
            </a:pPr>
            <a:r>
              <a:rPr lang="zh-TW" altLang="en-US" b="1" dirty="0">
                <a:solidFill>
                  <a:srgbClr val="FF0000"/>
                </a:solidFill>
                <a:latin typeface="微軟正黑體" panose="020B0604030504040204" pitchFamily="34" charset="-120"/>
                <a:ea typeface="微軟正黑體" panose="020B0604030504040204" pitchFamily="34" charset="-120"/>
              </a:rPr>
              <a:t>   料截止</a:t>
            </a:r>
            <a:r>
              <a:rPr lang="zh-TW" altLang="en-US" b="1" dirty="0" smtClean="0">
                <a:solidFill>
                  <a:srgbClr val="FF0000"/>
                </a:solidFill>
                <a:latin typeface="微軟正黑體" panose="020B0604030504040204" pitchFamily="34" charset="-120"/>
                <a:ea typeface="微軟正黑體" panose="020B0604030504040204" pitchFamily="34" charset="-120"/>
              </a:rPr>
              <a:t>日</a:t>
            </a:r>
            <a:r>
              <a:rPr lang="en-US" altLang="zh-TW" b="1" dirty="0" smtClean="0">
                <a:solidFill>
                  <a:srgbClr val="FF0000"/>
                </a:solidFill>
                <a:latin typeface="微軟正黑體" panose="020B0604030504040204" pitchFamily="34" charset="-120"/>
                <a:ea typeface="微軟正黑體" panose="020B0604030504040204" pitchFamily="34" charset="-120"/>
              </a:rPr>
              <a:t>(4/30)</a:t>
            </a:r>
            <a:r>
              <a:rPr lang="zh-TW" altLang="en-US" dirty="0" smtClean="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並應檢附正本及影印本各一份。</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itchFamily="34" charset="-120"/>
                <a:ea typeface="微軟正黑體" pitchFamily="34" charset="-120"/>
              </a:rPr>
              <a:t>★教師參與</a:t>
            </a:r>
            <a:r>
              <a:rPr lang="zh-TW" altLang="en-US" dirty="0" smtClean="0">
                <a:solidFill>
                  <a:srgbClr val="FF0066"/>
                </a:solidFill>
                <a:latin typeface="微軟正黑體" pitchFamily="34" charset="-120"/>
                <a:ea typeface="微軟正黑體" pitchFamily="34" charset="-120"/>
              </a:rPr>
              <a:t>臺閩</a:t>
            </a:r>
            <a:r>
              <a:rPr lang="zh-TW" altLang="en-US" dirty="0" smtClean="0">
                <a:latin typeface="微軟正黑體" pitchFamily="34" charset="-120"/>
                <a:ea typeface="微軟正黑體" pitchFamily="34" charset="-120"/>
              </a:rPr>
              <a:t>介聘和</a:t>
            </a:r>
            <a:r>
              <a:rPr lang="zh-TW" altLang="en-US" dirty="0" smtClean="0">
                <a:solidFill>
                  <a:srgbClr val="00CC00"/>
                </a:solidFill>
                <a:latin typeface="微軟正黑體" pitchFamily="34" charset="-120"/>
                <a:ea typeface="微軟正黑體" pitchFamily="34" charset="-120"/>
              </a:rPr>
              <a:t>市內</a:t>
            </a:r>
            <a:r>
              <a:rPr lang="zh-TW" altLang="en-US" dirty="0" smtClean="0">
                <a:latin typeface="微軟正黑體" pitchFamily="34" charset="-120"/>
                <a:ea typeface="微軟正黑體" pitchFamily="34" charset="-120"/>
              </a:rPr>
              <a:t>介聘須</a:t>
            </a:r>
            <a:r>
              <a:rPr lang="zh-TW" altLang="en-US" b="1" u="sng" dirty="0" smtClean="0">
                <a:solidFill>
                  <a:srgbClr val="FF0000"/>
                </a:solidFill>
                <a:latin typeface="微軟正黑體" pitchFamily="34" charset="-120"/>
                <a:ea typeface="微軟正黑體" pitchFamily="34" charset="-120"/>
              </a:rPr>
              <a:t>在現職服</a:t>
            </a:r>
            <a:endParaRPr lang="en-US" altLang="zh-TW" b="1" u="sng" dirty="0" smtClean="0">
              <a:solidFill>
                <a:srgbClr val="FF0000"/>
              </a:solidFill>
              <a:latin typeface="微軟正黑體" pitchFamily="34" charset="-120"/>
              <a:ea typeface="微軟正黑體" pitchFamily="34" charset="-120"/>
            </a:endParaRPr>
          </a:p>
          <a:p>
            <a:pPr marL="0" indent="0">
              <a:buNone/>
            </a:pPr>
            <a:r>
              <a:rPr lang="zh-TW" altLang="en-US" b="1" dirty="0">
                <a:solidFill>
                  <a:srgbClr val="FF0000"/>
                </a:solidFill>
                <a:latin typeface="微軟正黑體" pitchFamily="34" charset="-120"/>
                <a:ea typeface="微軟正黑體" pitchFamily="34" charset="-120"/>
              </a:rPr>
              <a:t> </a:t>
            </a:r>
            <a:r>
              <a:rPr lang="zh-TW" altLang="en-US" b="1" dirty="0" smtClean="0">
                <a:solidFill>
                  <a:srgbClr val="FF0000"/>
                </a:solidFill>
                <a:latin typeface="微軟正黑體" pitchFamily="34" charset="-120"/>
                <a:ea typeface="微軟正黑體" pitchFamily="34" charset="-120"/>
              </a:rPr>
              <a:t>  </a:t>
            </a:r>
            <a:r>
              <a:rPr lang="zh-TW" altLang="en-US" b="1" u="sng" dirty="0" smtClean="0">
                <a:solidFill>
                  <a:srgbClr val="FF0000"/>
                </a:solidFill>
                <a:latin typeface="微軟正黑體" pitchFamily="34" charset="-120"/>
                <a:ea typeface="微軟正黑體" pitchFamily="34" charset="-120"/>
              </a:rPr>
              <a:t>務學校實際服務滿六學期</a:t>
            </a:r>
            <a:r>
              <a:rPr lang="en-US" altLang="zh-TW" dirty="0" smtClean="0">
                <a:solidFill>
                  <a:srgbClr val="0070C0"/>
                </a:solidFill>
                <a:latin typeface="微軟正黑體" pitchFamily="34" charset="-120"/>
                <a:ea typeface="微軟正黑體" pitchFamily="34" charset="-120"/>
              </a:rPr>
              <a:t>(</a:t>
            </a:r>
            <a:r>
              <a:rPr lang="zh-TW" altLang="en-US" dirty="0" smtClean="0">
                <a:solidFill>
                  <a:srgbClr val="0070C0"/>
                </a:solidFill>
                <a:latin typeface="微軟正黑體" pitchFamily="34" charset="-120"/>
                <a:ea typeface="微軟正黑體" pitchFamily="34" charset="-120"/>
              </a:rPr>
              <a:t>如介聘到他校再</a:t>
            </a:r>
            <a:endParaRPr lang="en-US" altLang="zh-TW" dirty="0" smtClean="0">
              <a:solidFill>
                <a:srgbClr val="0070C0"/>
              </a:solidFill>
              <a:latin typeface="微軟正黑體" pitchFamily="34" charset="-120"/>
              <a:ea typeface="微軟正黑體" pitchFamily="34" charset="-120"/>
            </a:endParaRPr>
          </a:p>
          <a:p>
            <a:pPr marL="0" indent="0">
              <a:buNone/>
            </a:pPr>
            <a:r>
              <a:rPr lang="zh-TW" altLang="en-US" dirty="0">
                <a:solidFill>
                  <a:srgbClr val="0070C0"/>
                </a:solidFill>
                <a:latin typeface="微軟正黑體" pitchFamily="34" charset="-120"/>
                <a:ea typeface="微軟正黑體" pitchFamily="34" charset="-120"/>
              </a:rPr>
              <a:t> </a:t>
            </a:r>
            <a:r>
              <a:rPr lang="zh-TW" altLang="en-US" dirty="0" smtClean="0">
                <a:solidFill>
                  <a:srgbClr val="0070C0"/>
                </a:solidFill>
                <a:latin typeface="微軟正黑體" pitchFamily="34" charset="-120"/>
                <a:ea typeface="微軟正黑體" pitchFamily="34" charset="-120"/>
              </a:rPr>
              <a:t>  介聘返回者，以返回後之年資計算</a:t>
            </a:r>
            <a:r>
              <a:rPr lang="en-US" altLang="zh-TW" dirty="0" smtClean="0">
                <a:solidFill>
                  <a:srgbClr val="0070C0"/>
                </a:solidFill>
                <a:latin typeface="微軟正黑體" pitchFamily="34" charset="-120"/>
                <a:ea typeface="微軟正黑體" pitchFamily="34" charset="-120"/>
              </a:rPr>
              <a:t>)</a:t>
            </a:r>
          </a:p>
          <a:p>
            <a:pPr marL="0" indent="0">
              <a:buNone/>
            </a:pP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hlinkClick r:id="rId2" action="ppaction://hlinksldjump"/>
              </a:rPr>
              <a:t>留職停薪計算</a:t>
            </a:r>
            <a:endParaRPr lang="en-US"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28572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dirty="0" smtClean="0">
                <a:solidFill>
                  <a:srgbClr val="CC00FF"/>
                </a:solidFill>
                <a:latin typeface="微軟正黑體" pitchFamily="34" charset="-120"/>
                <a:ea typeface="微軟正黑體" pitchFamily="34" charset="-120"/>
              </a:rPr>
              <a:t>依據法令</a:t>
            </a:r>
            <a:endParaRPr lang="zh-TW" altLang="en-US" sz="5400"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251520" y="1772816"/>
            <a:ext cx="8784976" cy="4353347"/>
          </a:xfrm>
        </p:spPr>
        <p:txBody>
          <a:bodyPr/>
          <a:lstStyle/>
          <a:p>
            <a:r>
              <a:rPr lang="zh-TW" altLang="en-US" sz="3600" dirty="0" smtClean="0">
                <a:latin typeface="微軟正黑體" pitchFamily="34" charset="-120"/>
                <a:ea typeface="微軟正黑體" pitchFamily="34" charset="-120"/>
              </a:rPr>
              <a:t>國民中小學校長主任教師甄選儲訓及介聘辦法第</a:t>
            </a:r>
            <a:r>
              <a:rPr lang="en-US" altLang="zh-TW" sz="3600" dirty="0" smtClean="0">
                <a:latin typeface="微軟正黑體" pitchFamily="34" charset="-120"/>
                <a:ea typeface="微軟正黑體" pitchFamily="34" charset="-120"/>
              </a:rPr>
              <a:t>15</a:t>
            </a:r>
            <a:r>
              <a:rPr lang="zh-TW" altLang="en-US" sz="3600" dirty="0" smtClean="0">
                <a:latin typeface="微軟正黑體" pitchFamily="34" charset="-120"/>
                <a:ea typeface="微軟正黑體" pitchFamily="34" charset="-120"/>
              </a:rPr>
              <a:t>條</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高雄市立國民中小學教師介聘作業要點</a:t>
            </a:r>
            <a:r>
              <a:rPr lang="zh-TW" altLang="en-US" sz="3600" u="sng" dirty="0" smtClean="0">
                <a:solidFill>
                  <a:srgbClr val="FF0000"/>
                </a:solidFill>
                <a:latin typeface="微軟正黑體" pitchFamily="34" charset="-120"/>
                <a:ea typeface="微軟正黑體" pitchFamily="34" charset="-120"/>
              </a:rPr>
              <a:t>第九點</a:t>
            </a:r>
            <a:endParaRPr lang="en-US" altLang="zh-TW" sz="3600" u="sng" dirty="0" smtClean="0">
              <a:solidFill>
                <a:srgbClr val="FF0000"/>
              </a:solidFill>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各年度教甄簡章</a:t>
            </a:r>
          </a:p>
          <a:p>
            <a:pPr marL="0" indent="0">
              <a:buNone/>
            </a:pPr>
            <a:endParaRPr lang="zh-TW" altLang="en-US" dirty="0"/>
          </a:p>
        </p:txBody>
      </p:sp>
    </p:spTree>
    <p:extLst>
      <p:ext uri="{BB962C8B-B14F-4D97-AF65-F5344CB8AC3E}">
        <p14:creationId xmlns:p14="http://schemas.microsoft.com/office/powerpoint/2010/main" val="3335902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26535718"/>
              </p:ext>
            </p:extLst>
          </p:nvPr>
        </p:nvGraphicFramePr>
        <p:xfrm>
          <a:off x="179512" y="274638"/>
          <a:ext cx="8784975" cy="6173684"/>
        </p:xfrm>
        <a:graphic>
          <a:graphicData uri="http://schemas.openxmlformats.org/drawingml/2006/table">
            <a:tbl>
              <a:tblPr firstRow="1" bandRow="1">
                <a:tableStyleId>{5C22544A-7EE6-4342-B048-85BDC9FD1C3A}</a:tableStyleId>
              </a:tblPr>
              <a:tblGrid>
                <a:gridCol w="2928325"/>
                <a:gridCol w="2529265"/>
                <a:gridCol w="3327385"/>
              </a:tblGrid>
              <a:tr h="1152129">
                <a:tc>
                  <a:txBody>
                    <a:bodyPr/>
                    <a:lstStyle/>
                    <a:p>
                      <a:endParaRPr lang="en-US" altLang="zh-TW" sz="2400" dirty="0" smtClean="0">
                        <a:solidFill>
                          <a:schemeClr val="tx1"/>
                        </a:solidFill>
                        <a:latin typeface="微軟正黑體" pitchFamily="34" charset="-120"/>
                        <a:ea typeface="微軟正黑體" pitchFamily="34" charset="-120"/>
                      </a:endParaRPr>
                    </a:p>
                    <a:p>
                      <a:r>
                        <a:rPr lang="zh-TW" altLang="en-US" sz="2400" dirty="0" smtClean="0">
                          <a:solidFill>
                            <a:schemeClr val="tx1"/>
                          </a:solidFill>
                          <a:latin typeface="微軟正黑體" pitchFamily="34" charset="-120"/>
                          <a:ea typeface="微軟正黑體" pitchFamily="34" charset="-120"/>
                        </a:rPr>
                        <a:t>原報到類別</a:t>
                      </a:r>
                      <a:r>
                        <a:rPr lang="en-US" altLang="zh-TW" sz="2400" dirty="0" smtClean="0">
                          <a:solidFill>
                            <a:schemeClr val="tx1"/>
                          </a:solidFill>
                          <a:latin typeface="微軟正黑體" pitchFamily="34" charset="-120"/>
                          <a:ea typeface="微軟正黑體" pitchFamily="34" charset="-120"/>
                        </a:rPr>
                        <a:t>/</a:t>
                      </a:r>
                    </a:p>
                    <a:p>
                      <a:pPr algn="r"/>
                      <a:r>
                        <a:rPr lang="zh-TW" altLang="en-US" sz="2400" dirty="0" smtClean="0">
                          <a:solidFill>
                            <a:schemeClr val="tx1"/>
                          </a:solidFill>
                          <a:latin typeface="微軟正黑體" pitchFamily="34" charset="-120"/>
                          <a:ea typeface="微軟正黑體" pitchFamily="34" charset="-120"/>
                        </a:rPr>
                        <a:t>參加介聘類別</a:t>
                      </a:r>
                    </a:p>
                  </a:txBody>
                  <a:tcPr>
                    <a:solidFill>
                      <a:schemeClr val="accent6">
                        <a:lumMod val="20000"/>
                        <a:lumOff val="80000"/>
                      </a:schemeClr>
                    </a:solidFill>
                  </a:tcPr>
                </a:tc>
                <a:tc>
                  <a:txBody>
                    <a:bodyPr/>
                    <a:lstStyle/>
                    <a:p>
                      <a:pPr algn="ctr"/>
                      <a:endParaRPr kumimoji="1" lang="en-US" altLang="zh-TW" sz="3200" b="1" i="0" u="none" strike="noStrike" cap="none" normalizeH="0" baseline="0" dirty="0" smtClean="0">
                        <a:ln>
                          <a:noFill/>
                        </a:ln>
                        <a:solidFill>
                          <a:srgbClr val="00B0F0"/>
                        </a:solidFill>
                        <a:effectLst/>
                        <a:latin typeface="微軟正黑體" pitchFamily="34" charset="-120"/>
                        <a:ea typeface="微軟正黑體" pitchFamily="34" charset="-120"/>
                      </a:endParaRPr>
                    </a:p>
                    <a:p>
                      <a:pPr algn="ctr"/>
                      <a:r>
                        <a:rPr kumimoji="1" lang="zh-TW" altLang="en-US" sz="3600" b="1" i="0" u="none" strike="noStrike" cap="none" normalizeH="0" baseline="0" dirty="0" smtClean="0">
                          <a:ln>
                            <a:noFill/>
                          </a:ln>
                          <a:solidFill>
                            <a:srgbClr val="FF0066"/>
                          </a:solidFill>
                          <a:effectLst/>
                          <a:latin typeface="微軟正黑體" pitchFamily="34" charset="-120"/>
                          <a:ea typeface="微軟正黑體" pitchFamily="34" charset="-120"/>
                        </a:rPr>
                        <a:t>臺閩</a:t>
                      </a:r>
                      <a:r>
                        <a:rPr kumimoji="1" lang="zh-TW" altLang="en-US" sz="3600" b="1" i="0" u="none" strike="noStrike" cap="none" normalizeH="0" baseline="0" dirty="0" smtClean="0">
                          <a:ln>
                            <a:noFill/>
                          </a:ln>
                          <a:solidFill>
                            <a:srgbClr val="2A12DE"/>
                          </a:solidFill>
                          <a:effectLst/>
                          <a:latin typeface="微軟正黑體" pitchFamily="34" charset="-120"/>
                          <a:ea typeface="微軟正黑體" pitchFamily="34" charset="-120"/>
                        </a:rPr>
                        <a:t>介聘</a:t>
                      </a:r>
                      <a:endParaRPr lang="zh-TW" altLang="en-US" sz="3600" dirty="0">
                        <a:solidFill>
                          <a:srgbClr val="2A12DE"/>
                        </a:solidFill>
                        <a:latin typeface="微軟正黑體" pitchFamily="34" charset="-120"/>
                        <a:ea typeface="微軟正黑體" pitchFamily="34" charset="-12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3200" b="1" i="0" u="none" strike="noStrike" cap="none" normalizeH="0" baseline="0" dirty="0" smtClean="0">
                        <a:ln>
                          <a:noFill/>
                        </a:ln>
                        <a:solidFill>
                          <a:srgbClr val="00B0F0"/>
                        </a:solidFill>
                        <a:effectLst/>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600" b="1" i="0" u="none" strike="noStrike" cap="none" normalizeH="0" baseline="0" dirty="0" smtClean="0">
                          <a:ln>
                            <a:noFill/>
                          </a:ln>
                          <a:solidFill>
                            <a:srgbClr val="92D050"/>
                          </a:solidFill>
                          <a:effectLst/>
                          <a:latin typeface="微軟正黑體" pitchFamily="34" charset="-120"/>
                          <a:ea typeface="微軟正黑體" pitchFamily="34" charset="-120"/>
                        </a:rPr>
                        <a:t>市內</a:t>
                      </a:r>
                      <a:r>
                        <a:rPr kumimoji="1" lang="zh-TW" altLang="en-US" sz="3600" b="1" i="0" u="none" strike="noStrike" cap="none" normalizeH="0" baseline="0" dirty="0" smtClean="0">
                          <a:ln>
                            <a:noFill/>
                          </a:ln>
                          <a:solidFill>
                            <a:srgbClr val="2A12DE"/>
                          </a:solidFill>
                          <a:effectLst/>
                          <a:latin typeface="微軟正黑體" pitchFamily="34" charset="-120"/>
                          <a:ea typeface="微軟正黑體" pitchFamily="34" charset="-120"/>
                        </a:rPr>
                        <a:t>介聘</a:t>
                      </a:r>
                    </a:p>
                    <a:p>
                      <a:endParaRPr lang="zh-TW" altLang="en-US" sz="2400" dirty="0">
                        <a:latin typeface="微軟正黑體" pitchFamily="34" charset="-120"/>
                        <a:ea typeface="微軟正黑體" pitchFamily="34" charset="-120"/>
                      </a:endParaRPr>
                    </a:p>
                  </a:txBody>
                  <a:tcPr>
                    <a:solidFill>
                      <a:schemeClr val="accent6">
                        <a:lumMod val="20000"/>
                        <a:lumOff val="80000"/>
                      </a:schemeClr>
                    </a:solidFill>
                  </a:tcPr>
                </a:tc>
              </a:tr>
              <a:tr h="3077518">
                <a:tc>
                  <a:txBody>
                    <a:bodyPr/>
                    <a:lstStyle/>
                    <a:p>
                      <a:pPr algn="ct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聯合教甄分發</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至現職學校</a:t>
                      </a:r>
                      <a:endParaRPr lang="en-US" altLang="zh-TW" sz="2400" b="1" dirty="0" smtClean="0">
                        <a:latin typeface="微軟正黑體" pitchFamily="34" charset="-120"/>
                        <a:ea typeface="微軟正黑體" pitchFamily="34" charset="-120"/>
                      </a:endParaRPr>
                    </a:p>
                    <a:p>
                      <a:pPr algn="ct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學校自辦教甄除外</a:t>
                      </a:r>
                      <a:r>
                        <a:rPr lang="en-US" altLang="zh-TW" sz="2400" b="1" dirty="0" smtClean="0">
                          <a:latin typeface="微軟正黑體" pitchFamily="34" charset="-120"/>
                          <a:ea typeface="微軟正黑體" pitchFamily="34" charset="-120"/>
                        </a:rPr>
                        <a:t>)</a:t>
                      </a:r>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需滿六學期</a:t>
                      </a:r>
                    </a:p>
                  </a:txBody>
                  <a:tcP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需滿六學期</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rgbClr val="00B0F0"/>
                          </a:solidFill>
                          <a:effectLst/>
                          <a:latin typeface="微軟正黑體" pitchFamily="34" charset="-120"/>
                          <a:ea typeface="微軟正黑體" pitchFamily="34" charset="-120"/>
                        </a:rPr>
                        <a:t>原民教師於原民</a:t>
                      </a: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rgbClr val="00B0F0"/>
                          </a:solidFill>
                          <a:effectLst/>
                          <a:latin typeface="微軟正黑體" pitchFamily="34" charset="-120"/>
                          <a:ea typeface="微軟正黑體" pitchFamily="34" charset="-120"/>
                        </a:rPr>
                        <a:t>地區</a:t>
                      </a: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rgbClr val="00B0F0"/>
                          </a:solidFill>
                          <a:effectLst/>
                          <a:latin typeface="微軟正黑體" pitchFamily="34" charset="-120"/>
                          <a:ea typeface="微軟正黑體" pitchFamily="34" charset="-120"/>
                        </a:rPr>
                        <a:t>學校需滿</a:t>
                      </a: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7</a:t>
                      </a:r>
                      <a:r>
                        <a:rPr kumimoji="1" lang="zh-TW" altLang="en-US" sz="2400" b="1" i="0" u="none" strike="noStrike" cap="none" normalizeH="0" baseline="0" dirty="0" smtClean="0">
                          <a:ln>
                            <a:noFill/>
                          </a:ln>
                          <a:solidFill>
                            <a:srgbClr val="00B0F0"/>
                          </a:solidFill>
                          <a:effectLst/>
                          <a:latin typeface="微軟正黑體" pitchFamily="34" charset="-120"/>
                          <a:ea typeface="微軟正黑體" pitchFamily="34" charset="-120"/>
                        </a:rPr>
                        <a:t>年，始得介聘非原民</a:t>
                      </a: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rgbClr val="00B0F0"/>
                          </a:solidFill>
                          <a:effectLst/>
                          <a:latin typeface="微軟正黑體" pitchFamily="34" charset="-120"/>
                          <a:ea typeface="微軟正黑體" pitchFamily="34" charset="-120"/>
                        </a:rPr>
                        <a:t>地區</a:t>
                      </a: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rgbClr val="00B0F0"/>
                          </a:solidFill>
                          <a:effectLst/>
                          <a:latin typeface="微軟正黑體" pitchFamily="34" charset="-120"/>
                          <a:ea typeface="微軟正黑體" pitchFamily="34" charset="-120"/>
                        </a:rPr>
                        <a:t>學校</a:t>
                      </a:r>
                      <a:r>
                        <a:rPr kumimoji="1" lang="en-US" altLang="zh-TW" sz="2400" b="1" i="0" u="none" strike="noStrike" cap="none" normalizeH="0" baseline="0" dirty="0" smtClean="0">
                          <a:ln>
                            <a:noFill/>
                          </a:ln>
                          <a:solidFill>
                            <a:srgbClr val="00B0F0"/>
                          </a:solidFill>
                          <a:effectLst/>
                          <a:latin typeface="微軟正黑體" pitchFamily="34" charset="-120"/>
                          <a:ea typeface="微軟正黑體" pitchFamily="34" charset="-120"/>
                        </a:rPr>
                        <a:t>]</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dirty="0" smtClean="0">
                          <a:ln>
                            <a:noFill/>
                          </a:ln>
                          <a:solidFill>
                            <a:srgbClr val="00B050"/>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rgbClr val="00B050"/>
                          </a:solidFill>
                          <a:effectLst/>
                          <a:latin typeface="微軟正黑體" pitchFamily="34" charset="-120"/>
                          <a:ea typeface="微軟正黑體" pitchFamily="34" charset="-120"/>
                        </a:rPr>
                        <a:t>偏遠地區學校之公費生或甄選教師，需滿</a:t>
                      </a:r>
                      <a:r>
                        <a:rPr kumimoji="1" lang="en-US" altLang="zh-TW" sz="2400" b="1" i="0" u="none" strike="noStrike" cap="none" normalizeH="0" baseline="0" dirty="0" smtClean="0">
                          <a:ln>
                            <a:noFill/>
                          </a:ln>
                          <a:solidFill>
                            <a:srgbClr val="00B050"/>
                          </a:solidFill>
                          <a:effectLst/>
                          <a:latin typeface="微軟正黑體" pitchFamily="34" charset="-120"/>
                          <a:ea typeface="微軟正黑體" pitchFamily="34" charset="-120"/>
                        </a:rPr>
                        <a:t>6</a:t>
                      </a:r>
                      <a:r>
                        <a:rPr kumimoji="1" lang="zh-TW" altLang="en-US" sz="2400" b="1" i="0" u="none" strike="noStrike" cap="none" normalizeH="0" baseline="0" dirty="0" smtClean="0">
                          <a:ln>
                            <a:noFill/>
                          </a:ln>
                          <a:solidFill>
                            <a:srgbClr val="00B050"/>
                          </a:solidFill>
                          <a:effectLst/>
                          <a:latin typeface="微軟正黑體" pitchFamily="34" charset="-120"/>
                          <a:ea typeface="微軟正黑體" pitchFamily="34" charset="-120"/>
                        </a:rPr>
                        <a:t>年，始得介聘非偏遠地區學校</a:t>
                      </a:r>
                      <a:r>
                        <a:rPr kumimoji="1" lang="en-US" altLang="zh-TW" sz="2400" b="1" i="0" u="none" strike="noStrike" cap="none" normalizeH="0" baseline="0" dirty="0" smtClean="0">
                          <a:ln>
                            <a:noFill/>
                          </a:ln>
                          <a:solidFill>
                            <a:srgbClr val="00B050"/>
                          </a:solidFill>
                          <a:effectLst/>
                          <a:latin typeface="微軟正黑體" pitchFamily="34" charset="-120"/>
                          <a:ea typeface="微軟正黑體" pitchFamily="34" charset="-120"/>
                        </a:rPr>
                        <a:t>]</a:t>
                      </a:r>
                      <a:endParaRPr kumimoji="1" lang="zh-TW" altLang="en-US" sz="2400" b="1" i="0" u="none" strike="noStrike" cap="none" normalizeH="0" baseline="0" dirty="0" smtClean="0">
                        <a:ln>
                          <a:noFill/>
                        </a:ln>
                        <a:solidFill>
                          <a:srgbClr val="00B050"/>
                        </a:solidFill>
                        <a:effectLst/>
                        <a:latin typeface="微軟正黑體" pitchFamily="34" charset="-120"/>
                        <a:ea typeface="微軟正黑體" pitchFamily="34" charset="-120"/>
                      </a:endParaRPr>
                    </a:p>
                  </a:txBody>
                  <a:tcPr>
                    <a:solidFill>
                      <a:schemeClr val="accent3">
                        <a:lumMod val="20000"/>
                        <a:lumOff val="80000"/>
                      </a:schemeClr>
                    </a:solidFill>
                  </a:tcPr>
                </a:tc>
              </a:tr>
              <a:tr h="151634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臺閩、市內介聘</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至現職學校</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超額介聘除外</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a:txBody>
                  <a:tcP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en-US" altLang="zh-TW" sz="2400" b="0" i="0" u="none" strike="noStrike" cap="none" normalizeH="0" baseline="0" dirty="0" smtClean="0">
                        <a:ln>
                          <a:noFill/>
                        </a:ln>
                        <a:solidFill>
                          <a:srgbClr val="FF0000"/>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rgbClr val="FF0000"/>
                          </a:solidFill>
                          <a:effectLst/>
                          <a:latin typeface="微軟正黑體" pitchFamily="34" charset="-120"/>
                          <a:ea typeface="微軟正黑體" pitchFamily="34" charset="-120"/>
                        </a:rPr>
                        <a:t>原則六學期</a:t>
                      </a: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rgbClr val="FF0000"/>
                          </a:solidFill>
                          <a:effectLst/>
                          <a:latin typeface="微軟正黑體" pitchFamily="34" charset="-120"/>
                          <a:ea typeface="微軟正黑體" pitchFamily="34" charset="-120"/>
                        </a:rPr>
                        <a:t>但書四學期</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0"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0" i="0" u="none" strike="noStrike" cap="none" normalizeH="0" baseline="0" dirty="0" smtClean="0">
                          <a:ln>
                            <a:noFill/>
                          </a:ln>
                          <a:solidFill>
                            <a:schemeClr val="tx1"/>
                          </a:solidFill>
                          <a:effectLst/>
                          <a:latin typeface="微軟正黑體" pitchFamily="34" charset="-120"/>
                          <a:ea typeface="微軟正黑體" pitchFamily="34" charset="-120"/>
                        </a:rPr>
                        <a:t>需滿六學期</a:t>
                      </a:r>
                      <a:endParaRPr lang="zh-TW" altLang="en-US" sz="2400" dirty="0" smtClean="0">
                        <a:latin typeface="微軟正黑體" pitchFamily="34" charset="-120"/>
                        <a:ea typeface="微軟正黑體" pitchFamily="34" charset="-12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28211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404664"/>
            <a:ext cx="8712968" cy="1143000"/>
          </a:xfrm>
        </p:spPr>
        <p:txBody>
          <a:bodyPr/>
          <a:lstStyle/>
          <a:p>
            <a:pPr algn="l"/>
            <a:r>
              <a:rPr lang="zh-TW" altLang="en-US" b="1" dirty="0">
                <a:solidFill>
                  <a:srgbClr val="9900FF"/>
                </a:solidFill>
                <a:latin typeface="微軟正黑體" panose="020B0604030504040204" pitchFamily="34" charset="-120"/>
                <a:ea typeface="微軟正黑體" panose="020B0604030504040204" pitchFamily="34" charset="-120"/>
              </a:rPr>
              <a:t>留職停薪服務條件及積分核給</a:t>
            </a:r>
            <a:endParaRPr lang="zh-TW" altLang="en-US"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04652331"/>
              </p:ext>
            </p:extLst>
          </p:nvPr>
        </p:nvGraphicFramePr>
        <p:xfrm>
          <a:off x="467544" y="1988840"/>
          <a:ext cx="8229600" cy="4256953"/>
        </p:xfrm>
        <a:graphic>
          <a:graphicData uri="http://schemas.openxmlformats.org/drawingml/2006/table">
            <a:tbl>
              <a:tblPr firstRow="1" bandRow="1">
                <a:tableStyleId>{5C22544A-7EE6-4342-B048-85BDC9FD1C3A}</a:tableStyleId>
              </a:tblPr>
              <a:tblGrid>
                <a:gridCol w="874440"/>
                <a:gridCol w="3240360"/>
                <a:gridCol w="2057400"/>
                <a:gridCol w="2057400"/>
              </a:tblGrid>
              <a:tr h="581101">
                <a:tc>
                  <a:txBody>
                    <a:bodyPr/>
                    <a:lstStyle/>
                    <a:p>
                      <a:pPr algn="ctr"/>
                      <a:endParaRPr lang="zh-TW" altLang="en-US" sz="2800"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微軟正黑體" pitchFamily="34" charset="-120"/>
                          <a:ea typeface="微軟正黑體" pitchFamily="34" charset="-120"/>
                          <a:cs typeface="+mn-cs"/>
                        </a:rPr>
                        <a:t>類別</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微軟正黑體" pitchFamily="34" charset="-120"/>
                          <a:ea typeface="微軟正黑體" pitchFamily="34" charset="-120"/>
                          <a:cs typeface="+mn-cs"/>
                        </a:rPr>
                        <a:t>服務條件</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chemeClr val="lt1"/>
                          </a:solidFill>
                          <a:latin typeface="微軟正黑體" pitchFamily="34" charset="-120"/>
                          <a:ea typeface="微軟正黑體" pitchFamily="34" charset="-120"/>
                          <a:cs typeface="+mn-cs"/>
                        </a:rPr>
                        <a:t>積分核給</a:t>
                      </a:r>
                    </a:p>
                  </a:txBody>
                  <a:tcPr/>
                </a:tc>
              </a:tr>
              <a:tr h="918963">
                <a:tc>
                  <a:txBody>
                    <a:bodyPr/>
                    <a:lstStyle/>
                    <a:p>
                      <a:pPr algn="ctr"/>
                      <a:r>
                        <a:rPr lang="en-US" altLang="zh-TW" sz="2400" dirty="0" smtClean="0">
                          <a:latin typeface="微軟正黑體" pitchFamily="34" charset="-120"/>
                          <a:ea typeface="微軟正黑體" pitchFamily="34" charset="-120"/>
                        </a:rPr>
                        <a:t>1</a:t>
                      </a:r>
                      <a:endParaRPr lang="zh-TW" altLang="en-US" sz="24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微軟正黑體" pitchFamily="34" charset="-120"/>
                          <a:ea typeface="微軟正黑體" pitchFamily="34" charset="-120"/>
                          <a:cs typeface="+mn-cs"/>
                        </a:rPr>
                        <a:t>服兵役</a:t>
                      </a:r>
                      <a:r>
                        <a:rPr lang="en-US" altLang="zh-TW" sz="2400" kern="1200" dirty="0" smtClean="0">
                          <a:solidFill>
                            <a:schemeClr val="dk1"/>
                          </a:solidFill>
                          <a:latin typeface="微軟正黑體" pitchFamily="34" charset="-120"/>
                          <a:ea typeface="微軟正黑體" pitchFamily="34" charset="-120"/>
                          <a:cs typeface="+mn-cs"/>
                        </a:rPr>
                        <a:t>(</a:t>
                      </a:r>
                      <a:r>
                        <a:rPr lang="zh-TW" altLang="en-US" sz="2400" kern="1200" dirty="0" smtClean="0">
                          <a:solidFill>
                            <a:schemeClr val="dk1"/>
                          </a:solidFill>
                          <a:latin typeface="微軟正黑體" pitchFamily="34" charset="-120"/>
                          <a:ea typeface="微軟正黑體" pitchFamily="34" charset="-120"/>
                          <a:cs typeface="+mn-cs"/>
                        </a:rPr>
                        <a:t>義務役</a:t>
                      </a:r>
                      <a:r>
                        <a:rPr lang="en-US" altLang="zh-TW" sz="2400" kern="1200" dirty="0" smtClean="0">
                          <a:solidFill>
                            <a:schemeClr val="dk1"/>
                          </a:solidFill>
                          <a:latin typeface="微軟正黑體" pitchFamily="34" charset="-120"/>
                          <a:ea typeface="微軟正黑體" pitchFamily="34" charset="-120"/>
                          <a:cs typeface="+mn-cs"/>
                        </a:rPr>
                        <a:t>)</a:t>
                      </a:r>
                      <a:endParaRPr lang="zh-TW" altLang="en-US" sz="2400" kern="1200" dirty="0" smtClean="0">
                        <a:solidFill>
                          <a:schemeClr val="dk1"/>
                        </a:solidFill>
                        <a:latin typeface="微軟正黑體" pitchFamily="34" charset="-120"/>
                        <a:ea typeface="微軟正黑體" pitchFamily="34" charset="-120"/>
                        <a:cs typeface="+mn-cs"/>
                      </a:endParaRPr>
                    </a:p>
                  </a:txBody>
                  <a:tcPr/>
                </a:tc>
                <a:tc>
                  <a:txBody>
                    <a:bodyPr/>
                    <a:lstStyle/>
                    <a:p>
                      <a:pPr algn="ctr"/>
                      <a:r>
                        <a:rPr lang="en-US" altLang="zh-TW" sz="2400" dirty="0" smtClean="0">
                          <a:solidFill>
                            <a:srgbClr val="FF0000"/>
                          </a:solidFill>
                          <a:latin typeface="微軟正黑體" pitchFamily="34" charset="-120"/>
                          <a:ea typeface="微軟正黑體" pitchFamily="34" charset="-120"/>
                        </a:rPr>
                        <a:t>V</a:t>
                      </a:r>
                      <a:endParaRPr lang="zh-TW" altLang="en-US" sz="2400" dirty="0">
                        <a:solidFill>
                          <a:srgbClr val="FF0000"/>
                        </a:solidFill>
                        <a:latin typeface="微軟正黑體" pitchFamily="34" charset="-120"/>
                        <a:ea typeface="微軟正黑體" pitchFamily="34" charset="-120"/>
                      </a:endParaRPr>
                    </a:p>
                  </a:txBody>
                  <a:tcPr/>
                </a:tc>
                <a:tc>
                  <a:txBody>
                    <a:bodyPr/>
                    <a:lstStyle/>
                    <a:p>
                      <a:pPr algn="ctr"/>
                      <a:r>
                        <a:rPr lang="en-US" altLang="zh-TW" sz="2400" dirty="0" smtClean="0">
                          <a:solidFill>
                            <a:srgbClr val="FF0000"/>
                          </a:solidFill>
                          <a:latin typeface="微軟正黑體" pitchFamily="34" charset="-120"/>
                          <a:ea typeface="微軟正黑體" pitchFamily="34" charset="-120"/>
                        </a:rPr>
                        <a:t>V</a:t>
                      </a:r>
                      <a:endParaRPr lang="zh-TW" altLang="en-US" sz="2400" dirty="0">
                        <a:solidFill>
                          <a:srgbClr val="FF0000"/>
                        </a:solidFill>
                        <a:latin typeface="微軟正黑體" pitchFamily="34" charset="-120"/>
                        <a:ea typeface="微軟正黑體" pitchFamily="34" charset="-120"/>
                      </a:endParaRPr>
                    </a:p>
                  </a:txBody>
                  <a:tcPr/>
                </a:tc>
              </a:tr>
              <a:tr h="918963">
                <a:tc>
                  <a:txBody>
                    <a:bodyPr/>
                    <a:lstStyle/>
                    <a:p>
                      <a:pPr algn="ctr"/>
                      <a:r>
                        <a:rPr lang="en-US" altLang="zh-TW" sz="2400" dirty="0" smtClean="0">
                          <a:latin typeface="微軟正黑體" pitchFamily="34" charset="-120"/>
                          <a:ea typeface="微軟正黑體" pitchFamily="34" charset="-120"/>
                        </a:rPr>
                        <a:t>2</a:t>
                      </a:r>
                      <a:endParaRPr lang="zh-TW" altLang="en-US" sz="24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微軟正黑體" pitchFamily="34" charset="-120"/>
                          <a:ea typeface="微軟正黑體" pitchFamily="34" charset="-120"/>
                          <a:cs typeface="+mn-cs"/>
                        </a:rPr>
                        <a:t>服兵役</a:t>
                      </a:r>
                      <a:r>
                        <a:rPr lang="en-US" altLang="zh-TW" sz="2400" kern="1200" dirty="0" smtClean="0">
                          <a:solidFill>
                            <a:schemeClr val="dk1"/>
                          </a:solidFill>
                          <a:latin typeface="微軟正黑體" pitchFamily="34" charset="-120"/>
                          <a:ea typeface="微軟正黑體" pitchFamily="34" charset="-120"/>
                          <a:cs typeface="+mn-cs"/>
                        </a:rPr>
                        <a:t>(</a:t>
                      </a:r>
                      <a:r>
                        <a:rPr lang="zh-TW" altLang="en-US" sz="2400" kern="1200" dirty="0" smtClean="0">
                          <a:solidFill>
                            <a:schemeClr val="dk1"/>
                          </a:solidFill>
                          <a:latin typeface="微軟正黑體" pitchFamily="34" charset="-120"/>
                          <a:ea typeface="微軟正黑體" pitchFamily="34" charset="-120"/>
                          <a:cs typeface="+mn-cs"/>
                        </a:rPr>
                        <a:t>志願役</a:t>
                      </a:r>
                      <a:r>
                        <a:rPr lang="en-US" altLang="zh-TW" sz="2400" kern="1200" dirty="0" smtClean="0">
                          <a:solidFill>
                            <a:schemeClr val="dk1"/>
                          </a:solidFill>
                          <a:latin typeface="微軟正黑體" pitchFamily="34" charset="-120"/>
                          <a:ea typeface="微軟正黑體" pitchFamily="34" charset="-120"/>
                          <a:cs typeface="+mn-cs"/>
                        </a:rPr>
                        <a:t>)</a:t>
                      </a:r>
                      <a:endParaRPr lang="zh-TW" altLang="en-US" sz="2400" kern="1200" dirty="0" smtClean="0">
                        <a:solidFill>
                          <a:schemeClr val="dk1"/>
                        </a:solidFill>
                        <a:latin typeface="微軟正黑體" pitchFamily="34" charset="-120"/>
                        <a:ea typeface="微軟正黑體" pitchFamily="34" charset="-120"/>
                        <a:cs typeface="+mn-cs"/>
                      </a:endParaRPr>
                    </a:p>
                  </a:txBody>
                  <a:tcPr/>
                </a:tc>
                <a:tc>
                  <a:txBody>
                    <a:bodyPr/>
                    <a:lstStyle/>
                    <a:p>
                      <a:pPr algn="ctr"/>
                      <a:r>
                        <a:rPr lang="en-US" altLang="zh-TW" sz="2400" dirty="0" smtClean="0">
                          <a:latin typeface="微軟正黑體" pitchFamily="34" charset="-120"/>
                          <a:ea typeface="微軟正黑體" pitchFamily="34" charset="-120"/>
                        </a:rPr>
                        <a:t>X</a:t>
                      </a:r>
                      <a:endParaRPr lang="zh-TW" altLang="en-US" sz="2400" dirty="0">
                        <a:latin typeface="微軟正黑體" pitchFamily="34" charset="-120"/>
                        <a:ea typeface="微軟正黑體" pitchFamily="34" charset="-120"/>
                      </a:endParaRPr>
                    </a:p>
                  </a:txBody>
                  <a:tcPr/>
                </a:tc>
                <a:tc>
                  <a:txBody>
                    <a:bodyPr/>
                    <a:lstStyle/>
                    <a:p>
                      <a:pPr algn="ctr"/>
                      <a:r>
                        <a:rPr lang="en-US" altLang="zh-TW" sz="2400" dirty="0" smtClean="0">
                          <a:latin typeface="微軟正黑體" pitchFamily="34" charset="-120"/>
                          <a:ea typeface="微軟正黑體" pitchFamily="34" charset="-120"/>
                        </a:rPr>
                        <a:t>X</a:t>
                      </a:r>
                      <a:endParaRPr lang="zh-TW" altLang="en-US" sz="2400" dirty="0">
                        <a:latin typeface="微軟正黑體" pitchFamily="34" charset="-120"/>
                        <a:ea typeface="微軟正黑體" pitchFamily="34" charset="-120"/>
                      </a:endParaRPr>
                    </a:p>
                  </a:txBody>
                  <a:tcPr/>
                </a:tc>
              </a:tr>
              <a:tr h="918963">
                <a:tc>
                  <a:txBody>
                    <a:bodyPr/>
                    <a:lstStyle/>
                    <a:p>
                      <a:pPr algn="ctr"/>
                      <a:r>
                        <a:rPr lang="en-US" altLang="zh-TW" sz="2400" dirty="0" smtClean="0">
                          <a:latin typeface="微軟正黑體" pitchFamily="34" charset="-120"/>
                          <a:ea typeface="微軟正黑體" pitchFamily="34" charset="-120"/>
                        </a:rPr>
                        <a:t>3</a:t>
                      </a:r>
                      <a:endParaRPr lang="zh-TW" altLang="en-US" sz="24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微軟正黑體" pitchFamily="34" charset="-120"/>
                          <a:ea typeface="微軟正黑體" pitchFamily="34" charset="-120"/>
                          <a:cs typeface="+mn-cs"/>
                        </a:rPr>
                        <a:t>育嬰</a:t>
                      </a:r>
                    </a:p>
                  </a:txBody>
                  <a:tcPr/>
                </a:tc>
                <a:tc>
                  <a:txBody>
                    <a:bodyPr/>
                    <a:lstStyle/>
                    <a:p>
                      <a:pPr algn="ctr"/>
                      <a:r>
                        <a:rPr lang="en-US" altLang="zh-TW" sz="2400" dirty="0" smtClean="0">
                          <a:solidFill>
                            <a:srgbClr val="FF0000"/>
                          </a:solidFill>
                          <a:latin typeface="微軟正黑體" pitchFamily="34" charset="-120"/>
                          <a:ea typeface="微軟正黑體" pitchFamily="34" charset="-120"/>
                        </a:rPr>
                        <a:t>V</a:t>
                      </a:r>
                      <a:endParaRPr lang="zh-TW" altLang="en-US" sz="2400" dirty="0">
                        <a:solidFill>
                          <a:srgbClr val="FF0000"/>
                        </a:solidFill>
                        <a:latin typeface="微軟正黑體" pitchFamily="34" charset="-120"/>
                        <a:ea typeface="微軟正黑體" pitchFamily="34" charset="-120"/>
                      </a:endParaRPr>
                    </a:p>
                  </a:txBody>
                  <a:tcPr/>
                </a:tc>
                <a:tc>
                  <a:txBody>
                    <a:bodyPr/>
                    <a:lstStyle/>
                    <a:p>
                      <a:pPr algn="ctr"/>
                      <a:r>
                        <a:rPr lang="en-US" altLang="zh-TW" sz="2400" dirty="0" smtClean="0">
                          <a:solidFill>
                            <a:srgbClr val="FF0000"/>
                          </a:solidFill>
                          <a:latin typeface="微軟正黑體" pitchFamily="34" charset="-120"/>
                          <a:ea typeface="微軟正黑體" pitchFamily="34" charset="-120"/>
                        </a:rPr>
                        <a:t>V</a:t>
                      </a:r>
                      <a:endParaRPr lang="zh-TW" altLang="en-US" sz="2400" dirty="0">
                        <a:solidFill>
                          <a:srgbClr val="FF0000"/>
                        </a:solidFill>
                        <a:latin typeface="微軟正黑體" pitchFamily="34" charset="-120"/>
                        <a:ea typeface="微軟正黑體" pitchFamily="34" charset="-120"/>
                      </a:endParaRPr>
                    </a:p>
                  </a:txBody>
                  <a:tcPr/>
                </a:tc>
              </a:tr>
              <a:tr h="918963">
                <a:tc>
                  <a:txBody>
                    <a:bodyPr/>
                    <a:lstStyle/>
                    <a:p>
                      <a:pPr algn="ctr"/>
                      <a:r>
                        <a:rPr lang="en-US" altLang="zh-TW" sz="2400" dirty="0" smtClean="0">
                          <a:latin typeface="微軟正黑體" pitchFamily="34" charset="-120"/>
                          <a:ea typeface="微軟正黑體" pitchFamily="34" charset="-120"/>
                        </a:rPr>
                        <a:t>4</a:t>
                      </a:r>
                      <a:endParaRPr lang="zh-TW" altLang="en-US" sz="2400"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dk1"/>
                          </a:solidFill>
                          <a:latin typeface="微軟正黑體" pitchFamily="34" charset="-120"/>
                          <a:ea typeface="微軟正黑體" pitchFamily="34" charset="-120"/>
                          <a:cs typeface="+mn-cs"/>
                        </a:rPr>
                        <a:t>進修、侍親等其他原因</a:t>
                      </a:r>
                    </a:p>
                  </a:txBody>
                  <a:tcPr/>
                </a:tc>
                <a:tc>
                  <a:txBody>
                    <a:bodyPr/>
                    <a:lstStyle/>
                    <a:p>
                      <a:pPr algn="ctr"/>
                      <a:r>
                        <a:rPr lang="en-US" altLang="zh-TW" sz="2400" dirty="0" smtClean="0">
                          <a:latin typeface="微軟正黑體" pitchFamily="34" charset="-120"/>
                          <a:ea typeface="微軟正黑體" pitchFamily="34" charset="-120"/>
                        </a:rPr>
                        <a:t>X</a:t>
                      </a:r>
                      <a:endParaRPr lang="zh-TW" altLang="en-US" sz="2400" dirty="0">
                        <a:latin typeface="微軟正黑體" pitchFamily="34" charset="-120"/>
                        <a:ea typeface="微軟正黑體" pitchFamily="34" charset="-120"/>
                      </a:endParaRPr>
                    </a:p>
                  </a:txBody>
                  <a:tcPr/>
                </a:tc>
                <a:tc>
                  <a:txBody>
                    <a:bodyPr/>
                    <a:lstStyle/>
                    <a:p>
                      <a:pPr algn="ctr"/>
                      <a:r>
                        <a:rPr lang="en-US" altLang="zh-TW" sz="2400" dirty="0" smtClean="0">
                          <a:latin typeface="微軟正黑體" pitchFamily="34" charset="-120"/>
                          <a:ea typeface="微軟正黑體" pitchFamily="34" charset="-120"/>
                        </a:rPr>
                        <a:t>X</a:t>
                      </a:r>
                      <a:endParaRPr lang="zh-TW" altLang="en-US" sz="2400" dirty="0">
                        <a:latin typeface="微軟正黑體" pitchFamily="34" charset="-120"/>
                        <a:ea typeface="微軟正黑體" pitchFamily="34" charset="-120"/>
                      </a:endParaRPr>
                    </a:p>
                  </a:txBody>
                  <a:tcPr/>
                </a:tc>
              </a:tr>
            </a:tbl>
          </a:graphicData>
        </a:graphic>
      </p:graphicFrame>
    </p:spTree>
    <p:extLst>
      <p:ext uri="{BB962C8B-B14F-4D97-AF65-F5344CB8AC3E}">
        <p14:creationId xmlns:p14="http://schemas.microsoft.com/office/powerpoint/2010/main" val="93708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784976" cy="1152128"/>
          </a:xfrm>
        </p:spPr>
        <p:txBody>
          <a:bodyPr>
            <a:noAutofit/>
          </a:bodyPr>
          <a:lstStyle/>
          <a:p>
            <a:pPr algn="l"/>
            <a:r>
              <a:rPr lang="zh-TW" altLang="en-US" sz="3500" b="1" dirty="0" smtClean="0">
                <a:solidFill>
                  <a:srgbClr val="2A12DE"/>
                </a:solidFill>
                <a:latin typeface="微軟正黑體" panose="020B0604030504040204" pitchFamily="34" charset="-120"/>
                <a:ea typeface="微軟正黑體" panose="020B0604030504040204" pitchFamily="34" charset="-120"/>
              </a:rPr>
              <a:t>教師借調教育部、各縣市教育局 </a:t>
            </a:r>
            <a:r>
              <a:rPr lang="en-US" altLang="zh-TW" sz="3500" b="1" dirty="0" smtClean="0">
                <a:solidFill>
                  <a:srgbClr val="2A12DE"/>
                </a:solidFill>
                <a:latin typeface="微軟正黑體" panose="020B0604030504040204" pitchFamily="34" charset="-120"/>
                <a:ea typeface="微軟正黑體" panose="020B0604030504040204" pitchFamily="34" charset="-120"/>
              </a:rPr>
              <a:t>(</a:t>
            </a:r>
            <a:r>
              <a:rPr lang="zh-TW" altLang="en-US" sz="3500" b="1" dirty="0" smtClean="0">
                <a:solidFill>
                  <a:srgbClr val="2A12DE"/>
                </a:solidFill>
                <a:latin typeface="微軟正黑體" panose="020B0604030504040204" pitchFamily="34" charset="-120"/>
                <a:ea typeface="微軟正黑體" panose="020B0604030504040204" pitchFamily="34" charset="-120"/>
              </a:rPr>
              <a:t>處</a:t>
            </a:r>
            <a:r>
              <a:rPr lang="en-US" altLang="zh-TW" sz="3500" b="1" dirty="0" smtClean="0">
                <a:solidFill>
                  <a:srgbClr val="2A12DE"/>
                </a:solidFill>
                <a:latin typeface="微軟正黑體" panose="020B0604030504040204" pitchFamily="34" charset="-120"/>
                <a:ea typeface="微軟正黑體" panose="020B0604030504040204" pitchFamily="34" charset="-120"/>
              </a:rPr>
              <a:t>)</a:t>
            </a:r>
            <a:r>
              <a:rPr lang="zh-TW" altLang="en-US" sz="3500" b="1" dirty="0" smtClean="0">
                <a:solidFill>
                  <a:srgbClr val="2A12DE"/>
                </a:solidFill>
                <a:latin typeface="微軟正黑體" panose="020B0604030504040204" pitchFamily="34" charset="-120"/>
                <a:ea typeface="微軟正黑體" panose="020B0604030504040204" pitchFamily="34" charset="-120"/>
              </a:rPr>
              <a:t>或商借至海外台灣學校服務，其借調或商借年資</a:t>
            </a:r>
            <a:endParaRPr lang="zh-TW" altLang="en-US" sz="3500" dirty="0">
              <a:solidFill>
                <a:srgbClr val="2A12DE"/>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73071541"/>
              </p:ext>
            </p:extLst>
          </p:nvPr>
        </p:nvGraphicFramePr>
        <p:xfrm>
          <a:off x="107504" y="1484784"/>
          <a:ext cx="8856984" cy="5120500"/>
        </p:xfrm>
        <a:graphic>
          <a:graphicData uri="http://schemas.openxmlformats.org/drawingml/2006/table">
            <a:tbl>
              <a:tblPr firstRow="1" bandRow="1">
                <a:tableStyleId>{5C22544A-7EE6-4342-B048-85BDC9FD1C3A}</a:tableStyleId>
              </a:tblPr>
              <a:tblGrid>
                <a:gridCol w="1561082"/>
                <a:gridCol w="5392748"/>
                <a:gridCol w="1903154"/>
              </a:tblGrid>
              <a:tr h="510227">
                <a:tc>
                  <a:txBody>
                    <a:bodyPr/>
                    <a:lstStyle/>
                    <a:p>
                      <a:pPr algn="ctr"/>
                      <a:r>
                        <a:rPr lang="zh-TW" altLang="en-US" sz="2800" dirty="0" smtClean="0">
                          <a:latin typeface="微軟正黑體" pitchFamily="34" charset="-120"/>
                          <a:ea typeface="微軟正黑體" pitchFamily="34" charset="-120"/>
                        </a:rPr>
                        <a:t>項目</a:t>
                      </a:r>
                      <a:endParaRPr lang="zh-TW" altLang="en-US" sz="2800" dirty="0">
                        <a:latin typeface="微軟正黑體" pitchFamily="34" charset="-120"/>
                        <a:ea typeface="微軟正黑體" pitchFamily="34" charset="-120"/>
                      </a:endParaRPr>
                    </a:p>
                  </a:txBody>
                  <a:tcPr>
                    <a:solidFill>
                      <a:srgbClr val="00B0F0"/>
                    </a:solidFill>
                  </a:tcPr>
                </a:tc>
                <a:tc>
                  <a:txBody>
                    <a:bodyPr/>
                    <a:lstStyle/>
                    <a:p>
                      <a:pPr algn="ctr"/>
                      <a:r>
                        <a:rPr lang="zh-TW" altLang="en-US" sz="2800" dirty="0" smtClean="0">
                          <a:latin typeface="微軟正黑體" pitchFamily="34" charset="-120"/>
                          <a:ea typeface="微軟正黑體" pitchFamily="34" charset="-120"/>
                        </a:rPr>
                        <a:t>內容</a:t>
                      </a:r>
                      <a:endParaRPr lang="zh-TW" altLang="en-US" sz="2800" dirty="0">
                        <a:latin typeface="微軟正黑體" pitchFamily="34" charset="-120"/>
                        <a:ea typeface="微軟正黑體" pitchFamily="34" charset="-120"/>
                      </a:endParaRPr>
                    </a:p>
                  </a:txBody>
                  <a:tcPr>
                    <a:solidFill>
                      <a:srgbClr val="00B0F0"/>
                    </a:solidFill>
                  </a:tcPr>
                </a:tc>
                <a:tc>
                  <a:txBody>
                    <a:bodyPr/>
                    <a:lstStyle/>
                    <a:p>
                      <a:pPr algn="ctr"/>
                      <a:r>
                        <a:rPr lang="zh-TW" altLang="en-US" sz="2800" dirty="0" smtClean="0">
                          <a:latin typeface="微軟正黑體" pitchFamily="34" charset="-120"/>
                          <a:ea typeface="微軟正黑體" pitchFamily="34" charset="-120"/>
                        </a:rPr>
                        <a:t>採計與否</a:t>
                      </a:r>
                      <a:endParaRPr lang="zh-TW" altLang="en-US" sz="2800" dirty="0">
                        <a:latin typeface="微軟正黑體" pitchFamily="34" charset="-120"/>
                        <a:ea typeface="微軟正黑體" pitchFamily="34" charset="-120"/>
                      </a:endParaRPr>
                    </a:p>
                  </a:txBody>
                  <a:tcPr>
                    <a:solidFill>
                      <a:srgbClr val="00B0F0"/>
                    </a:solidFill>
                  </a:tcPr>
                </a:tc>
              </a:tr>
              <a:tr h="920468">
                <a:tc>
                  <a:txBody>
                    <a:bodyPr/>
                    <a:lstStyle/>
                    <a:p>
                      <a:pPr algn="ctr"/>
                      <a:r>
                        <a:rPr lang="zh-TW" altLang="en-US" sz="2400" b="1" dirty="0" smtClean="0">
                          <a:latin typeface="微軟正黑體" panose="020B0604030504040204" pitchFamily="34" charset="-120"/>
                          <a:ea typeface="微軟正黑體" panose="020B0604030504040204" pitchFamily="34" charset="-120"/>
                        </a:rPr>
                        <a:t>服務條件</a:t>
                      </a:r>
                      <a:endParaRPr lang="zh-TW" altLang="en-US" sz="2400" b="1"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r>
                        <a:rPr lang="zh-TW" altLang="en-US" sz="2400" dirty="0" smtClean="0">
                          <a:latin typeface="微軟正黑體" panose="020B0604030504040204" pitchFamily="34" charset="-120"/>
                          <a:ea typeface="微軟正黑體" panose="020B0604030504040204" pitchFamily="34" charset="-120"/>
                        </a:rPr>
                        <a:t>現職教師在同一學校實際服務</a:t>
                      </a:r>
                      <a:r>
                        <a:rPr lang="zh-TW" altLang="en-US" sz="2400" dirty="0" smtClean="0">
                          <a:solidFill>
                            <a:srgbClr val="FF0000"/>
                          </a:solidFill>
                          <a:latin typeface="微軟正黑體" panose="020B0604030504040204" pitchFamily="34" charset="-120"/>
                          <a:ea typeface="微軟正黑體" panose="020B0604030504040204" pitchFamily="34" charset="-120"/>
                        </a:rPr>
                        <a:t>滿</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r>
                        <a:rPr lang="zh-TW" altLang="en-US" sz="2400" dirty="0" smtClean="0">
                          <a:solidFill>
                            <a:srgbClr val="FF0000"/>
                          </a:solidFill>
                          <a:latin typeface="微軟正黑體" panose="020B0604030504040204" pitchFamily="34" charset="-120"/>
                          <a:ea typeface="微軟正黑體" panose="020B0604030504040204" pitchFamily="34" charset="-120"/>
                        </a:rPr>
                        <a:t>學期</a:t>
                      </a:r>
                      <a:r>
                        <a:rPr lang="zh-TW" altLang="en-US" sz="2400" dirty="0" smtClean="0">
                          <a:latin typeface="微軟正黑體" panose="020B0604030504040204" pitchFamily="34" charset="-120"/>
                          <a:ea typeface="微軟正黑體" panose="020B0604030504040204" pitchFamily="34" charset="-120"/>
                        </a:rPr>
                        <a:t>以上。</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algn="ctr"/>
                      <a:r>
                        <a:rPr lang="zh-TW" altLang="en-US" sz="2400" dirty="0" smtClean="0">
                          <a:solidFill>
                            <a:srgbClr val="FF0000"/>
                          </a:solidFill>
                          <a:latin typeface="微軟正黑體" panose="020B0604030504040204" pitchFamily="34" charset="-120"/>
                          <a:ea typeface="微軟正黑體" panose="020B0604030504040204" pitchFamily="34" charset="-120"/>
                        </a:rPr>
                        <a:t>採計</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marL="91438" marR="91438" marT="45733" marB="45733" anchor="ctr"/>
                </a:tc>
              </a:tr>
              <a:tr h="920468">
                <a:tc>
                  <a:txBody>
                    <a:bodyPr/>
                    <a:lstStyle/>
                    <a:p>
                      <a:pPr algn="ctr"/>
                      <a:r>
                        <a:rPr lang="zh-TW" altLang="en-US" sz="2400" dirty="0" smtClean="0">
                          <a:latin typeface="微軟正黑體" panose="020B0604030504040204" pitchFamily="34" charset="-120"/>
                          <a:ea typeface="微軟正黑體" panose="020B0604030504040204" pitchFamily="34" charset="-120"/>
                        </a:rPr>
                        <a:t>積分核給</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r>
                        <a:rPr lang="zh-TW" altLang="en-US" sz="2400" dirty="0" smtClean="0">
                          <a:latin typeface="微軟正黑體" panose="020B0604030504040204" pitchFamily="34" charset="-120"/>
                          <a:ea typeface="微軟正黑體" panose="020B0604030504040204" pitchFamily="34" charset="-120"/>
                        </a:rPr>
                        <a:t>在本縣國民中小學暨幼兒園連續服務，每滿一年給二分</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algn="ctr"/>
                      <a:r>
                        <a:rPr lang="zh-TW" altLang="en-US" sz="2400" dirty="0" smtClean="0">
                          <a:solidFill>
                            <a:srgbClr val="FF0000"/>
                          </a:solidFill>
                          <a:latin typeface="微軟正黑體" panose="020B0604030504040204" pitchFamily="34" charset="-120"/>
                          <a:ea typeface="微軟正黑體" panose="020B0604030504040204" pitchFamily="34" charset="-120"/>
                        </a:rPr>
                        <a:t>採計</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marL="91438" marR="91438" marT="45733" marB="45733" anchor="ctr"/>
                </a:tc>
              </a:tr>
              <a:tr h="920468">
                <a:tc>
                  <a:txBody>
                    <a:bodyPr/>
                    <a:lstStyle/>
                    <a:p>
                      <a:pPr algn="ctr"/>
                      <a:r>
                        <a:rPr lang="zh-TW" altLang="en-US" sz="2400" dirty="0" smtClean="0">
                          <a:latin typeface="微軟正黑體" panose="020B0604030504040204" pitchFamily="34" charset="-120"/>
                          <a:ea typeface="微軟正黑體" panose="020B0604030504040204" pitchFamily="34" charset="-120"/>
                        </a:rPr>
                        <a:t>積分核給</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r>
                        <a:rPr lang="zh-TW" altLang="en-US" sz="2400" dirty="0" smtClean="0">
                          <a:latin typeface="微軟正黑體" panose="020B0604030504040204" pitchFamily="34" charset="-120"/>
                          <a:ea typeface="微軟正黑體" panose="020B0604030504040204" pitchFamily="34" charset="-120"/>
                        </a:rPr>
                        <a:t>在本縣偏遠地區國民中小學暨幼兒園連續服務，每滿一年加給一分</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0000CC"/>
                          </a:solidFill>
                          <a:latin typeface="微軟正黑體" panose="020B0604030504040204" pitchFamily="34" charset="-120"/>
                          <a:ea typeface="微軟正黑體" panose="020B0604030504040204" pitchFamily="34" charset="-120"/>
                        </a:rPr>
                        <a:t>不採計</a:t>
                      </a:r>
                    </a:p>
                  </a:txBody>
                  <a:tcPr marL="91438" marR="91438" marT="45733" marB="45733" anchor="ctr"/>
                </a:tc>
              </a:tr>
              <a:tr h="920468">
                <a:tc>
                  <a:txBody>
                    <a:bodyPr/>
                    <a:lstStyle/>
                    <a:p>
                      <a:pPr algn="ctr"/>
                      <a:r>
                        <a:rPr lang="zh-TW" altLang="en-US" sz="2400" dirty="0" smtClean="0">
                          <a:latin typeface="微軟正黑體" panose="020B0604030504040204" pitchFamily="34" charset="-120"/>
                          <a:ea typeface="微軟正黑體" panose="020B0604030504040204" pitchFamily="34" charset="-120"/>
                        </a:rPr>
                        <a:t>積分核給</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在本縣特殊偏遠地區國民中小學暨幼兒園連續服務，每滿一年加給二分</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0000CC"/>
                          </a:solidFill>
                          <a:latin typeface="微軟正黑體" panose="020B0604030504040204" pitchFamily="34" charset="-120"/>
                          <a:ea typeface="微軟正黑體" panose="020B0604030504040204" pitchFamily="34" charset="-120"/>
                        </a:rPr>
                        <a:t>不採計</a:t>
                      </a:r>
                    </a:p>
                  </a:txBody>
                  <a:tcPr marL="91438" marR="91438" marT="45733" marB="45733" anchor="ctr"/>
                </a:tc>
              </a:tr>
              <a:tr h="920468">
                <a:tc>
                  <a:txBody>
                    <a:bodyPr/>
                    <a:lstStyle/>
                    <a:p>
                      <a:pPr algn="ctr"/>
                      <a:r>
                        <a:rPr lang="zh-TW" altLang="en-US" sz="2400" dirty="0" smtClean="0">
                          <a:latin typeface="微軟正黑體" panose="020B0604030504040204" pitchFamily="34" charset="-120"/>
                          <a:ea typeface="微軟正黑體" panose="020B0604030504040204" pitchFamily="34" charset="-120"/>
                        </a:rPr>
                        <a:t>積分核給</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在本縣極度偏遠地區國民中小學暨幼兒園連續服務，每滿一年加給三分</a:t>
                      </a:r>
                      <a:endParaRPr lang="zh-TW" altLang="en-US" sz="2400" dirty="0">
                        <a:latin typeface="微軟正黑體" panose="020B0604030504040204" pitchFamily="34" charset="-120"/>
                        <a:ea typeface="微軟正黑體" panose="020B0604030504040204" pitchFamily="34" charset="-120"/>
                      </a:endParaRPr>
                    </a:p>
                  </a:txBody>
                  <a:tcPr marL="91438" marR="91438"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0000CC"/>
                          </a:solidFill>
                          <a:latin typeface="微軟正黑體" panose="020B0604030504040204" pitchFamily="34" charset="-120"/>
                          <a:ea typeface="微軟正黑體" panose="020B0604030504040204" pitchFamily="34" charset="-120"/>
                        </a:rPr>
                        <a:t>不採計</a:t>
                      </a:r>
                    </a:p>
                  </a:txBody>
                  <a:tcPr marL="91438" marR="91438" marT="45733" marB="45733" anchor="ctr"/>
                </a:tc>
              </a:tr>
            </a:tbl>
          </a:graphicData>
        </a:graphic>
      </p:graphicFrame>
    </p:spTree>
    <p:extLst>
      <p:ext uri="{BB962C8B-B14F-4D97-AF65-F5344CB8AC3E}">
        <p14:creationId xmlns:p14="http://schemas.microsoft.com/office/powerpoint/2010/main" val="43265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9900FF"/>
                </a:solidFill>
                <a:latin typeface="微軟正黑體" panose="020B0604030504040204" pitchFamily="34" charset="-120"/>
                <a:ea typeface="微軟正黑體" panose="020B0604030504040204" pitchFamily="34" charset="-120"/>
              </a:rPr>
              <a:t>介聘科類別</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a:defRPr/>
            </a:pPr>
            <a:r>
              <a:rPr lang="zh-TW" altLang="en-US" dirty="0">
                <a:latin typeface="微軟正黑體" pitchFamily="34" charset="-120"/>
                <a:ea typeface="微軟正黑體" pitchFamily="34" charset="-120"/>
              </a:rPr>
              <a:t>依其登記科別計</a:t>
            </a:r>
            <a:r>
              <a:rPr lang="en-US" altLang="zh-TW" dirty="0">
                <a:latin typeface="微軟正黑體" pitchFamily="34" charset="-120"/>
                <a:ea typeface="微軟正黑體" pitchFamily="34" charset="-120"/>
              </a:rPr>
              <a:t>19</a:t>
            </a:r>
            <a:r>
              <a:rPr lang="zh-TW" altLang="en-US" dirty="0">
                <a:latin typeface="微軟正黑體" pitchFamily="34" charset="-120"/>
                <a:ea typeface="微軟正黑體" pitchFamily="34" charset="-120"/>
              </a:rPr>
              <a:t>科及</a:t>
            </a:r>
            <a:r>
              <a:rPr lang="zh-TW" altLang="en-US" u="sng" dirty="0">
                <a:solidFill>
                  <a:srgbClr val="FF0000"/>
                </a:solidFill>
                <a:latin typeface="微軟正黑體" pitchFamily="34" charset="-120"/>
                <a:ea typeface="微軟正黑體" pitchFamily="34" charset="-120"/>
              </a:rPr>
              <a:t>專任輔導教師</a:t>
            </a:r>
            <a:r>
              <a:rPr lang="en-US" altLang="zh-TW" u="sng" dirty="0">
                <a:solidFill>
                  <a:srgbClr val="FF0000"/>
                </a:solidFill>
                <a:latin typeface="微軟正黑體" pitchFamily="34" charset="-120"/>
                <a:ea typeface="微軟正黑體" pitchFamily="34" charset="-120"/>
              </a:rPr>
              <a:t>(</a:t>
            </a:r>
            <a:r>
              <a:rPr lang="zh-TW" altLang="en-US" u="sng" dirty="0">
                <a:solidFill>
                  <a:srgbClr val="FF0000"/>
                </a:solidFill>
                <a:latin typeface="微軟正黑體" pitchFamily="34" charset="-120"/>
                <a:ea typeface="微軟正黑體" pitchFamily="34" charset="-120"/>
              </a:rPr>
              <a:t>僅限現任各縣市專任輔導教師之間進行介聘</a:t>
            </a:r>
            <a:r>
              <a:rPr lang="en-US" altLang="zh-TW" dirty="0">
                <a:latin typeface="微軟正黑體" pitchFamily="34" charset="-120"/>
                <a:ea typeface="微軟正黑體" pitchFamily="34" charset="-120"/>
              </a:rPr>
              <a:t>)</a:t>
            </a:r>
          </a:p>
          <a:p>
            <a:pPr marL="0" indent="0">
              <a:buNone/>
              <a:defRPr/>
            </a:pPr>
            <a:r>
              <a:rPr lang="zh-TW" altLang="en-US" dirty="0">
                <a:latin typeface="微軟正黑體" pitchFamily="34" charset="-120"/>
                <a:ea typeface="微軟正黑體" pitchFamily="34" charset="-120"/>
              </a:rPr>
              <a:t> </a:t>
            </a:r>
          </a:p>
          <a:p>
            <a:r>
              <a:rPr lang="zh-TW" altLang="en-US" dirty="0" smtClean="0">
                <a:latin typeface="微軟正黑體" pitchFamily="34" charset="-120"/>
                <a:ea typeface="微軟正黑體" pitchFamily="34" charset="-120"/>
              </a:rPr>
              <a:t>特殊教育類計</a:t>
            </a:r>
            <a:r>
              <a:rPr lang="en-US" altLang="zh-TW" dirty="0" smtClean="0">
                <a:solidFill>
                  <a:srgbClr val="0000FF"/>
                </a:solidFill>
                <a:latin typeface="微軟正黑體" pitchFamily="34" charset="-120"/>
                <a:ea typeface="微軟正黑體" pitchFamily="34" charset="-120"/>
              </a:rPr>
              <a:t>20</a:t>
            </a:r>
            <a:r>
              <a:rPr lang="zh-TW" altLang="en-US" dirty="0" smtClean="0">
                <a:latin typeface="微軟正黑體" pitchFamily="34" charset="-120"/>
                <a:ea typeface="微軟正黑體" pitchFamily="34" charset="-120"/>
              </a:rPr>
              <a:t>類</a:t>
            </a:r>
            <a:r>
              <a:rPr lang="en-US" altLang="zh-TW" dirty="0" smtClean="0">
                <a:latin typeface="微軟正黑體" pitchFamily="34" charset="-120"/>
                <a:ea typeface="微軟正黑體" pitchFamily="34" charset="-120"/>
              </a:rPr>
              <a:t>(</a:t>
            </a:r>
            <a:r>
              <a:rPr lang="zh-TW" altLang="en-US" dirty="0" smtClean="0">
                <a:solidFill>
                  <a:srgbClr val="0000FF"/>
                </a:solidFill>
                <a:latin typeface="微軟正黑體" pitchFamily="34" charset="-120"/>
                <a:ea typeface="微軟正黑體" pitchFamily="34" charset="-120"/>
              </a:rPr>
              <a:t>新增生物資賦優異類</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161776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8937" y="116632"/>
            <a:ext cx="8229600" cy="936104"/>
          </a:xfrm>
        </p:spPr>
        <p:txBody>
          <a:bodyPr/>
          <a:lstStyle/>
          <a:p>
            <a:r>
              <a:rPr lang="zh-TW" altLang="en-US" b="1" dirty="0" smtClean="0">
                <a:solidFill>
                  <a:srgbClr val="CC00FF"/>
                </a:solidFill>
                <a:latin typeface="微軟正黑體" panose="020B0604030504040204" pitchFamily="34" charset="-120"/>
                <a:ea typeface="微軟正黑體" panose="020B0604030504040204" pitchFamily="34" charset="-120"/>
              </a:rPr>
              <a:t>現應聘及非現應聘科類別限制</a:t>
            </a:r>
            <a:endParaRPr lang="zh-TW" altLang="en-US" dirty="0">
              <a:solidFill>
                <a:srgbClr val="CC00FF"/>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79154552"/>
              </p:ext>
            </p:extLst>
          </p:nvPr>
        </p:nvGraphicFramePr>
        <p:xfrm>
          <a:off x="179512" y="980728"/>
          <a:ext cx="8964488" cy="4952107"/>
        </p:xfrm>
        <a:graphic>
          <a:graphicData uri="http://schemas.openxmlformats.org/drawingml/2006/table">
            <a:tbl>
              <a:tblPr firstRow="1" bandRow="1">
                <a:tableStyleId>{5C22544A-7EE6-4342-B048-85BDC9FD1C3A}</a:tableStyleId>
              </a:tblPr>
              <a:tblGrid>
                <a:gridCol w="852775"/>
                <a:gridCol w="8111713"/>
              </a:tblGrid>
              <a:tr h="599177">
                <a:tc>
                  <a:txBody>
                    <a:bodyPr/>
                    <a:lstStyle/>
                    <a:p>
                      <a:endParaRPr lang="zh-TW" altLang="en-US" dirty="0"/>
                    </a:p>
                  </a:txBody>
                  <a:tcPr>
                    <a:solidFill>
                      <a:srgbClr val="FFC000"/>
                    </a:solidFill>
                  </a:tcPr>
                </a:tc>
                <a:tc>
                  <a:txBody>
                    <a:bodyPr/>
                    <a:lstStyle/>
                    <a:p>
                      <a:pPr algn="ctr"/>
                      <a:r>
                        <a:rPr lang="zh-TW" altLang="en-US" sz="3200" dirty="0" smtClean="0">
                          <a:solidFill>
                            <a:srgbClr val="2A12DE"/>
                          </a:solidFill>
                          <a:latin typeface="微軟正黑體" pitchFamily="34" charset="-120"/>
                          <a:ea typeface="微軟正黑體" pitchFamily="34" charset="-120"/>
                        </a:rPr>
                        <a:t>臺閩介聘</a:t>
                      </a:r>
                      <a:endParaRPr lang="en-US" altLang="zh-TW" sz="3200" dirty="0" smtClean="0">
                        <a:solidFill>
                          <a:srgbClr val="2A12DE"/>
                        </a:solidFill>
                        <a:latin typeface="微軟正黑體" pitchFamily="34" charset="-120"/>
                        <a:ea typeface="微軟正黑體" pitchFamily="34" charset="-120"/>
                      </a:endParaRPr>
                    </a:p>
                  </a:txBody>
                  <a:tcPr>
                    <a:solidFill>
                      <a:srgbClr val="FFC000"/>
                    </a:solidFill>
                  </a:tcPr>
                </a:tc>
              </a:tr>
              <a:tr h="851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solidFill>
                            <a:srgbClr val="2A12DE"/>
                          </a:solidFill>
                          <a:effectLst/>
                          <a:latin typeface="微軟正黑體" panose="020B0604030504040204" pitchFamily="34" charset="-120"/>
                          <a:ea typeface="微軟正黑體" panose="020B0604030504040204" pitchFamily="34" charset="-120"/>
                        </a:rPr>
                        <a:t>多張</a:t>
                      </a:r>
                      <a:r>
                        <a:rPr lang="zh-TW" altLang="zh-TW" sz="2400" kern="100" dirty="0" smtClean="0">
                          <a:solidFill>
                            <a:srgbClr val="2A12DE"/>
                          </a:solidFill>
                          <a:effectLst/>
                          <a:latin typeface="微軟正黑體" panose="020B0604030504040204" pitchFamily="34" charset="-120"/>
                          <a:ea typeface="微軟正黑體" panose="020B0604030504040204" pitchFamily="34" charset="-120"/>
                        </a:rPr>
                        <a:t>證</a:t>
                      </a:r>
                      <a:r>
                        <a:rPr lang="zh-TW" altLang="en-US" sz="2400" kern="100" dirty="0" smtClean="0">
                          <a:solidFill>
                            <a:srgbClr val="2A12DE"/>
                          </a:solidFill>
                          <a:effectLst/>
                          <a:latin typeface="微軟正黑體" panose="020B0604030504040204" pitchFamily="34" charset="-120"/>
                          <a:ea typeface="微軟正黑體" panose="020B0604030504040204" pitchFamily="34" charset="-120"/>
                        </a:rPr>
                        <a:t>書</a:t>
                      </a:r>
                      <a:endParaRPr lang="zh-TW" altLang="zh-TW" sz="2400" kern="100" dirty="0" smtClean="0">
                        <a:solidFill>
                          <a:srgbClr val="2A12DE"/>
                        </a:solidFill>
                        <a:effectLst/>
                        <a:latin typeface="微軟正黑體" panose="020B0604030504040204" pitchFamily="34" charset="-120"/>
                        <a:ea typeface="微軟正黑體" panose="020B0604030504040204" pitchFamily="34" charset="-120"/>
                        <a:cs typeface="Times New Roman"/>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anose="020B0604030504040204" pitchFamily="34" charset="-120"/>
                          <a:ea typeface="微軟正黑體" panose="020B0604030504040204" pitchFamily="34" charset="-120"/>
                        </a:rPr>
                        <a:t>最多可申請同一教育階段三種介聘科類別</a:t>
                      </a:r>
                      <a:endParaRPr lang="zh-TW" altLang="zh-TW" sz="2400" kern="100" dirty="0" smtClean="0">
                        <a:effectLst/>
                        <a:latin typeface="微軟正黑體" panose="020B0604030504040204" pitchFamily="34" charset="-120"/>
                        <a:ea typeface="微軟正黑體" panose="020B0604030504040204" pitchFamily="34" charset="-120"/>
                        <a:cs typeface="Times New Roman"/>
                      </a:endParaRPr>
                    </a:p>
                  </a:txBody>
                  <a:tcPr/>
                </a:tc>
              </a:tr>
              <a:tr h="3501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solidFill>
                          <a:srgbClr val="2A12DE"/>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solidFill>
                          <a:srgbClr val="2A12DE"/>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solidFill>
                            <a:srgbClr val="2A12DE"/>
                          </a:solidFill>
                          <a:effectLst/>
                          <a:latin typeface="微軟正黑體" panose="020B0604030504040204" pitchFamily="34" charset="-120"/>
                          <a:ea typeface="微軟正黑體" panose="020B0604030504040204" pitchFamily="34" charset="-120"/>
                        </a:rPr>
                        <a:t>任教</a:t>
                      </a:r>
                      <a:r>
                        <a:rPr lang="zh-TW" altLang="en-US" sz="2400" kern="100" dirty="0" smtClean="0">
                          <a:solidFill>
                            <a:srgbClr val="2A12DE"/>
                          </a:solidFill>
                          <a:effectLst/>
                          <a:latin typeface="微軟正黑體" panose="020B0604030504040204" pitchFamily="34" charset="-120"/>
                          <a:ea typeface="微軟正黑體" panose="020B0604030504040204" pitchFamily="34" charset="-120"/>
                        </a:rPr>
                        <a:t>限制</a:t>
                      </a:r>
                      <a:endParaRPr lang="zh-TW" altLang="zh-TW" sz="2400" kern="100" dirty="0" smtClean="0">
                        <a:solidFill>
                          <a:srgbClr val="2A12DE"/>
                        </a:solidFill>
                        <a:effectLst/>
                        <a:latin typeface="微軟正黑體" panose="020B0604030504040204" pitchFamily="34" charset="-120"/>
                        <a:ea typeface="微軟正黑體" panose="020B0604030504040204" pitchFamily="34" charset="-120"/>
                        <a:cs typeface="Times New Roman"/>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00" dirty="0" smtClean="0">
                          <a:effectLst/>
                          <a:latin typeface="微軟正黑體" panose="020B0604030504040204" pitchFamily="34" charset="-120"/>
                          <a:ea typeface="微軟正黑體" panose="020B0604030504040204" pitchFamily="34" charset="-120"/>
                          <a:cs typeface="Times New Roman"/>
                        </a:rPr>
                        <a:t>1.</a:t>
                      </a:r>
                      <a:r>
                        <a:rPr lang="zh-TW" altLang="en-US" sz="2400" kern="100" dirty="0" smtClean="0">
                          <a:solidFill>
                            <a:srgbClr val="C00000"/>
                          </a:solidFill>
                          <a:effectLst/>
                          <a:latin typeface="微軟正黑體" panose="020B0604030504040204" pitchFamily="34" charset="-120"/>
                          <a:ea typeface="微軟正黑體" panose="020B0604030504040204" pitchFamily="34" charset="-120"/>
                          <a:cs typeface="Times New Roman"/>
                        </a:rPr>
                        <a:t>現應聘任教科類別：</a:t>
                      </a:r>
                      <a:endParaRPr lang="en-US" altLang="zh-TW" sz="2400" kern="100" dirty="0" smtClean="0">
                        <a:solidFill>
                          <a:srgbClr val="C00000"/>
                        </a:solidFill>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baseline="0" dirty="0" smtClean="0">
                          <a:effectLst/>
                          <a:latin typeface="微軟正黑體" panose="020B0604030504040204" pitchFamily="34" charset="-120"/>
                          <a:ea typeface="微軟正黑體" panose="020B0604030504040204" pitchFamily="34" charset="-120"/>
                          <a:cs typeface="Times New Roman"/>
                        </a:rPr>
                        <a:t>  </a:t>
                      </a:r>
                      <a:r>
                        <a:rPr lang="zh-TW" altLang="en-US" sz="2400" kern="100" dirty="0" smtClean="0">
                          <a:effectLst/>
                          <a:latin typeface="微軟正黑體" panose="020B0604030504040204" pitchFamily="34" charset="-120"/>
                          <a:ea typeface="微軟正黑體" panose="020B0604030504040204" pitchFamily="34" charset="-120"/>
                          <a:cs typeface="Times New Roman"/>
                        </a:rPr>
                        <a:t>當年度應聘任教事實，未有節數限制，應出具證明 </a:t>
                      </a:r>
                      <a:r>
                        <a:rPr lang="en-US" altLang="zh-TW" sz="2400" kern="100" dirty="0" smtClean="0">
                          <a:effectLst/>
                          <a:latin typeface="微軟正黑體" panose="020B0604030504040204" pitchFamily="34" charset="-120"/>
                          <a:ea typeface="微軟正黑體" panose="020B0604030504040204" pitchFamily="34" charset="-120"/>
                          <a:cs typeface="Times New Roman"/>
                        </a:rPr>
                        <a:t>(</a:t>
                      </a:r>
                      <a:r>
                        <a:rPr lang="zh-TW" altLang="en-US" sz="2400" kern="100" dirty="0" smtClean="0">
                          <a:effectLst/>
                          <a:latin typeface="微軟正黑體" panose="020B0604030504040204" pitchFamily="34" charset="-120"/>
                          <a:ea typeface="微軟正黑體" panose="020B0604030504040204" pitchFamily="34" charset="-120"/>
                          <a:cs typeface="Times New Roman"/>
                        </a:rPr>
                        <a:t>服務</a:t>
                      </a:r>
                      <a:endParaRPr lang="en-US" altLang="zh-TW" sz="2400" kern="100" dirty="0" smtClean="0">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anose="020B0604030504040204" pitchFamily="34" charset="-120"/>
                          <a:ea typeface="微軟正黑體" panose="020B0604030504040204" pitchFamily="34" charset="-120"/>
                          <a:cs typeface="Times New Roman"/>
                        </a:rPr>
                        <a:t>  證明或聘書</a:t>
                      </a:r>
                      <a:r>
                        <a:rPr lang="en-US" altLang="zh-TW" sz="2400" kern="100" dirty="0" smtClean="0">
                          <a:effectLst/>
                          <a:latin typeface="微軟正黑體" panose="020B0604030504040204" pitchFamily="34" charset="-120"/>
                          <a:ea typeface="微軟正黑體" panose="020B0604030504040204" pitchFamily="34" charset="-120"/>
                          <a:cs typeface="Times New Roman"/>
                        </a:rPr>
                        <a:t>)</a:t>
                      </a:r>
                      <a:r>
                        <a:rPr lang="zh-TW" altLang="en-US" sz="2400" kern="100" dirty="0" smtClean="0">
                          <a:effectLst/>
                          <a:latin typeface="微軟正黑體" panose="020B0604030504040204" pitchFamily="34" charset="-120"/>
                          <a:ea typeface="微軟正黑體" panose="020B0604030504040204" pitchFamily="34" charset="-120"/>
                          <a:cs typeface="Times New Roman"/>
                        </a:rPr>
                        <a:t>。</a:t>
                      </a:r>
                      <a:endParaRPr lang="en-US" altLang="zh-TW" sz="2400" kern="100" dirty="0" smtClean="0">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00" dirty="0" smtClean="0">
                          <a:effectLst/>
                          <a:latin typeface="微軟正黑體" panose="020B0604030504040204" pitchFamily="34" charset="-120"/>
                          <a:ea typeface="微軟正黑體" panose="020B0604030504040204" pitchFamily="34" charset="-120"/>
                          <a:cs typeface="Times New Roman"/>
                        </a:rPr>
                        <a:t>2.</a:t>
                      </a:r>
                      <a:r>
                        <a:rPr lang="zh-TW" altLang="en-US" sz="2400" kern="100" dirty="0" smtClean="0">
                          <a:solidFill>
                            <a:srgbClr val="C00000"/>
                          </a:solidFill>
                          <a:effectLst/>
                          <a:latin typeface="微軟正黑體" panose="020B0604030504040204" pitchFamily="34" charset="-120"/>
                          <a:ea typeface="微軟正黑體" panose="020B0604030504040204" pitchFamily="34" charset="-120"/>
                          <a:cs typeface="Times New Roman"/>
                        </a:rPr>
                        <a:t>非現應聘任教科</a:t>
                      </a:r>
                      <a:r>
                        <a:rPr lang="en-US" altLang="zh-TW" sz="2400" kern="100" dirty="0" smtClean="0">
                          <a:solidFill>
                            <a:srgbClr val="C00000"/>
                          </a:solidFill>
                          <a:effectLst/>
                          <a:latin typeface="微軟正黑體" panose="020B0604030504040204" pitchFamily="34" charset="-120"/>
                          <a:ea typeface="微軟正黑體" panose="020B0604030504040204" pitchFamily="34" charset="-120"/>
                          <a:cs typeface="Times New Roman"/>
                        </a:rPr>
                        <a:t>(</a:t>
                      </a:r>
                      <a:r>
                        <a:rPr lang="zh-TW" altLang="en-US" sz="2400" kern="100" dirty="0" smtClean="0">
                          <a:solidFill>
                            <a:srgbClr val="C00000"/>
                          </a:solidFill>
                          <a:effectLst/>
                          <a:latin typeface="微軟正黑體" panose="020B0604030504040204" pitchFamily="34" charset="-120"/>
                          <a:ea typeface="微軟正黑體" panose="020B0604030504040204" pitchFamily="34" charset="-120"/>
                          <a:cs typeface="Times New Roman"/>
                        </a:rPr>
                        <a:t>類</a:t>
                      </a:r>
                      <a:r>
                        <a:rPr lang="en-US" altLang="zh-TW" sz="2400" kern="100" dirty="0" smtClean="0">
                          <a:solidFill>
                            <a:srgbClr val="C00000"/>
                          </a:solidFill>
                          <a:effectLst/>
                          <a:latin typeface="微軟正黑體" panose="020B0604030504040204" pitchFamily="34" charset="-120"/>
                          <a:ea typeface="微軟正黑體" panose="020B0604030504040204" pitchFamily="34" charset="-120"/>
                          <a:cs typeface="Times New Roman"/>
                        </a:rPr>
                        <a:t>)</a:t>
                      </a:r>
                      <a:r>
                        <a:rPr lang="zh-TW" altLang="en-US" sz="2400" kern="100" dirty="0" smtClean="0">
                          <a:solidFill>
                            <a:srgbClr val="C00000"/>
                          </a:solidFill>
                          <a:effectLst/>
                          <a:latin typeface="微軟正黑體" panose="020B0604030504040204" pitchFamily="34" charset="-120"/>
                          <a:ea typeface="微軟正黑體" panose="020B0604030504040204" pitchFamily="34" charset="-120"/>
                          <a:cs typeface="Times New Roman"/>
                        </a:rPr>
                        <a:t>別：</a:t>
                      </a:r>
                      <a:endParaRPr lang="en-US" altLang="zh-TW" sz="2400" kern="100" dirty="0" smtClean="0">
                        <a:solidFill>
                          <a:srgbClr val="C00000"/>
                        </a:solidFill>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baseline="0" dirty="0" smtClean="0">
                          <a:effectLst/>
                          <a:latin typeface="微軟正黑體" panose="020B0604030504040204" pitchFamily="34" charset="-120"/>
                          <a:ea typeface="微軟正黑體" panose="020B0604030504040204" pitchFamily="34" charset="-120"/>
                          <a:cs typeface="Times New Roman"/>
                        </a:rPr>
                        <a:t>  </a:t>
                      </a:r>
                      <a:r>
                        <a:rPr lang="zh-TW" altLang="en-US" sz="2400" kern="100" dirty="0" smtClean="0">
                          <a:effectLst/>
                          <a:latin typeface="微軟正黑體" panose="020B0604030504040204" pitchFamily="34" charset="-120"/>
                          <a:ea typeface="微軟正黑體" panose="020B0604030504040204" pitchFamily="34" charset="-120"/>
                          <a:cs typeface="Times New Roman"/>
                        </a:rPr>
                        <a:t>須取得該介聘科（類）別專長教師證後，同級公立學校該 </a:t>
                      </a:r>
                      <a:endParaRPr lang="en-US" altLang="zh-TW" sz="2400" kern="100" dirty="0" smtClean="0">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anose="020B0604030504040204" pitchFamily="34" charset="-120"/>
                          <a:ea typeface="微軟正黑體" panose="020B0604030504040204" pitchFamily="34" charset="-120"/>
                          <a:cs typeface="Times New Roman"/>
                        </a:rPr>
                        <a:t>  科</a:t>
                      </a:r>
                      <a:r>
                        <a:rPr lang="en-US" altLang="zh-TW" sz="2400" kern="100" dirty="0" smtClean="0">
                          <a:effectLst/>
                          <a:latin typeface="微軟正黑體" panose="020B0604030504040204" pitchFamily="34" charset="-120"/>
                          <a:ea typeface="微軟正黑體" panose="020B0604030504040204" pitchFamily="34" charset="-120"/>
                          <a:cs typeface="Times New Roman"/>
                        </a:rPr>
                        <a:t>(</a:t>
                      </a:r>
                      <a:r>
                        <a:rPr lang="zh-TW" altLang="en-US" sz="2400" kern="100" dirty="0" smtClean="0">
                          <a:effectLst/>
                          <a:latin typeface="微軟正黑體" panose="020B0604030504040204" pitchFamily="34" charset="-120"/>
                          <a:ea typeface="微軟正黑體" panose="020B0604030504040204" pitchFamily="34" charset="-120"/>
                          <a:cs typeface="Times New Roman"/>
                        </a:rPr>
                        <a:t>類</a:t>
                      </a:r>
                      <a:r>
                        <a:rPr lang="en-US" altLang="zh-TW" sz="2400" kern="100" dirty="0" smtClean="0">
                          <a:effectLst/>
                          <a:latin typeface="微軟正黑體" panose="020B0604030504040204" pitchFamily="34" charset="-120"/>
                          <a:ea typeface="微軟正黑體" panose="020B0604030504040204" pitchFamily="34" charset="-120"/>
                          <a:cs typeface="Times New Roman"/>
                        </a:rPr>
                        <a:t>)</a:t>
                      </a:r>
                      <a:r>
                        <a:rPr lang="zh-TW" altLang="en-US" sz="2400" kern="100" dirty="0" smtClean="0">
                          <a:effectLst/>
                          <a:latin typeface="微軟正黑體" panose="020B0604030504040204" pitchFamily="34" charset="-120"/>
                          <a:ea typeface="微軟正黑體" panose="020B0604030504040204" pitchFamily="34" charset="-120"/>
                          <a:cs typeface="Times New Roman"/>
                        </a:rPr>
                        <a:t>別最近三年內任教一年以上之證明文件</a:t>
                      </a:r>
                      <a:r>
                        <a:rPr lang="en-US" altLang="zh-TW" sz="2400" kern="100" dirty="0" smtClean="0">
                          <a:effectLst/>
                          <a:latin typeface="微軟正黑體" panose="020B0604030504040204" pitchFamily="34" charset="-120"/>
                          <a:ea typeface="微軟正黑體" panose="020B0604030504040204" pitchFamily="34" charset="-120"/>
                          <a:cs typeface="Times New Roman"/>
                        </a:rPr>
                        <a:t>(</a:t>
                      </a:r>
                      <a:r>
                        <a:rPr lang="zh-TW" altLang="en-US" sz="2400" kern="100" dirty="0" smtClean="0">
                          <a:effectLst/>
                          <a:latin typeface="微軟正黑體" panose="020B0604030504040204" pitchFamily="34" charset="-120"/>
                          <a:ea typeface="微軟正黑體" panose="020B0604030504040204" pitchFamily="34" charset="-120"/>
                          <a:cs typeface="Times New Roman"/>
                        </a:rPr>
                        <a:t>當年度每週</a:t>
                      </a:r>
                      <a:endParaRPr lang="en-US" altLang="zh-TW" sz="2400" kern="100" dirty="0" smtClean="0">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微軟正黑體" panose="020B0604030504040204" pitchFamily="34" charset="-120"/>
                          <a:ea typeface="微軟正黑體" panose="020B0604030504040204" pitchFamily="34" charset="-120"/>
                          <a:cs typeface="Times New Roman"/>
                        </a:rPr>
                        <a:t>  應授正式課程時數二分之一以上</a:t>
                      </a:r>
                      <a:r>
                        <a:rPr lang="en-US" altLang="zh-TW" sz="2400" kern="100" dirty="0" smtClean="0">
                          <a:effectLst/>
                          <a:latin typeface="微軟正黑體" panose="020B0604030504040204" pitchFamily="34" charset="-120"/>
                          <a:ea typeface="微軟正黑體" panose="020B0604030504040204" pitchFamily="34" charset="-120"/>
                          <a:cs typeface="Times New Roman"/>
                        </a:rPr>
                        <a:t>)</a:t>
                      </a:r>
                      <a:r>
                        <a:rPr lang="zh-TW" altLang="en-US" sz="2400" kern="100" dirty="0" smtClean="0">
                          <a:effectLst/>
                          <a:latin typeface="微軟正黑體" panose="020B0604030504040204" pitchFamily="34" charset="-120"/>
                          <a:ea typeface="微軟正黑體" panose="020B0604030504040204" pitchFamily="34" charset="-120"/>
                          <a:cs typeface="Times New Roman"/>
                        </a:rPr>
                        <a:t>。</a:t>
                      </a:r>
                      <a:endParaRPr lang="en-US" altLang="zh-TW" sz="2400" kern="100" dirty="0" smtClean="0">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00" dirty="0" smtClean="0">
                          <a:effectLst/>
                          <a:latin typeface="微軟正黑體" panose="020B0604030504040204" pitchFamily="34" charset="-120"/>
                          <a:ea typeface="微軟正黑體" panose="020B0604030504040204" pitchFamily="34" charset="-120"/>
                          <a:cs typeface="Times New Roman"/>
                        </a:rPr>
                        <a:t>3.</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a:rPr>
                        <a:t>以資賦優異類教師合格證書提出介聘至同一教育階段學校</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a:rPr>
                        <a:t>  資優班，得免提出最近三年內任教一年以上之證明文件。</a:t>
                      </a:r>
                      <a:endParaRPr lang="zh-TW"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txBody>
                  <a:tcPr/>
                </a:tc>
              </a:tr>
            </a:tbl>
          </a:graphicData>
        </a:graphic>
      </p:graphicFrame>
      <p:sp>
        <p:nvSpPr>
          <p:cNvPr id="5" name="矩形 3"/>
          <p:cNvSpPr>
            <a:spLocks noChangeArrowheads="1"/>
          </p:cNvSpPr>
          <p:nvPr/>
        </p:nvSpPr>
        <p:spPr bwMode="auto">
          <a:xfrm>
            <a:off x="219075" y="5949950"/>
            <a:ext cx="85693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sz="2500" b="1" dirty="0">
                <a:solidFill>
                  <a:srgbClr val="9900FF"/>
                </a:solidFill>
                <a:latin typeface="微軟正黑體" pitchFamily="34" charset="-120"/>
                <a:ea typeface="微軟正黑體" pitchFamily="34" charset="-120"/>
              </a:rPr>
              <a:t>※</a:t>
            </a:r>
            <a:r>
              <a:rPr kumimoji="0" lang="zh-TW" altLang="en-US" sz="2500" b="1" dirty="0">
                <a:solidFill>
                  <a:srgbClr val="9900FF"/>
                </a:solidFill>
                <a:latin typeface="微軟正黑體" pitchFamily="34" charset="-120"/>
                <a:ea typeface="微軟正黑體" pitchFamily="34" charset="-120"/>
              </a:rPr>
              <a:t>申請教師在調出時，以原服務學校聘其擔任之科</a:t>
            </a:r>
            <a:r>
              <a:rPr kumimoji="0" lang="en-US" altLang="zh-TW" sz="2500" b="1" dirty="0">
                <a:solidFill>
                  <a:srgbClr val="9900FF"/>
                </a:solidFill>
                <a:latin typeface="微軟正黑體" pitchFamily="34" charset="-120"/>
                <a:ea typeface="微軟正黑體" pitchFamily="34" charset="-120"/>
              </a:rPr>
              <a:t>(</a:t>
            </a:r>
            <a:r>
              <a:rPr kumimoji="0" lang="zh-TW" altLang="en-US" sz="2500" b="1" dirty="0">
                <a:solidFill>
                  <a:srgbClr val="9900FF"/>
                </a:solidFill>
                <a:latin typeface="微軟正黑體" pitchFamily="34" charset="-120"/>
                <a:ea typeface="微軟正黑體" pitchFamily="34" charset="-120"/>
              </a:rPr>
              <a:t>類</a:t>
            </a:r>
            <a:r>
              <a:rPr kumimoji="0" lang="en-US" altLang="zh-TW" sz="2500" b="1" dirty="0">
                <a:solidFill>
                  <a:srgbClr val="9900FF"/>
                </a:solidFill>
                <a:latin typeface="微軟正黑體" pitchFamily="34" charset="-120"/>
                <a:ea typeface="微軟正黑體" pitchFamily="34" charset="-120"/>
              </a:rPr>
              <a:t>)</a:t>
            </a:r>
            <a:r>
              <a:rPr kumimoji="0" lang="zh-TW" altLang="en-US" sz="2500" b="1" dirty="0">
                <a:solidFill>
                  <a:srgbClr val="9900FF"/>
                </a:solidFill>
                <a:latin typeface="微軟正黑體" pitchFamily="34" charset="-120"/>
                <a:ea typeface="微軟正黑體" pitchFamily="34" charset="-120"/>
              </a:rPr>
              <a:t>別供</a:t>
            </a:r>
            <a:endParaRPr kumimoji="0" lang="en-US" altLang="zh-TW" sz="2500" b="1" dirty="0">
              <a:solidFill>
                <a:srgbClr val="9900FF"/>
              </a:solidFill>
              <a:latin typeface="微軟正黑體" pitchFamily="34" charset="-120"/>
              <a:ea typeface="微軟正黑體" pitchFamily="34" charset="-120"/>
            </a:endParaRPr>
          </a:p>
          <a:p>
            <a:r>
              <a:rPr kumimoji="0" lang="zh-TW" altLang="en-US" sz="2500" b="1" dirty="0">
                <a:solidFill>
                  <a:srgbClr val="9900FF"/>
                </a:solidFill>
                <a:latin typeface="微軟正黑體" pitchFamily="34" charset="-120"/>
                <a:ea typeface="微軟正黑體" pitchFamily="34" charset="-120"/>
              </a:rPr>
              <a:t>  其他教師調入。</a:t>
            </a:r>
          </a:p>
        </p:txBody>
      </p:sp>
    </p:spTree>
    <p:extLst>
      <p:ext uri="{BB962C8B-B14F-4D97-AF65-F5344CB8AC3E}">
        <p14:creationId xmlns:p14="http://schemas.microsoft.com/office/powerpoint/2010/main" val="1023822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2564904"/>
            <a:ext cx="8229600" cy="2304257"/>
          </a:xfrm>
        </p:spPr>
        <p:txBody>
          <a:bodyPr>
            <a:normAutofit/>
          </a:bodyPr>
          <a:lstStyle/>
          <a:p>
            <a:pPr marL="0" indent="0" algn="ctr">
              <a:buNone/>
            </a:pPr>
            <a:r>
              <a:rPr lang="zh-TW" altLang="en-US" sz="7200" b="1" dirty="0" smtClean="0">
                <a:solidFill>
                  <a:srgbClr val="CC00FF"/>
                </a:solidFill>
                <a:latin typeface="微軟正黑體" pitchFamily="34" charset="-120"/>
                <a:ea typeface="微軟正黑體" pitchFamily="34" charset="-120"/>
              </a:rPr>
              <a:t>積分審查</a:t>
            </a:r>
            <a:endParaRPr lang="zh-TW" altLang="en-US" sz="7200" b="1" dirty="0">
              <a:solidFill>
                <a:srgbClr val="CC00FF"/>
              </a:solidFill>
              <a:latin typeface="微軟正黑體" pitchFamily="34" charset="-12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464" y="2650628"/>
            <a:ext cx="7191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803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latin typeface="微軟正黑體" pitchFamily="34" charset="-120"/>
                <a:ea typeface="微軟正黑體" pitchFamily="34" charset="-120"/>
              </a:rPr>
              <a:t>請各校教師及人事主任</a:t>
            </a:r>
            <a:r>
              <a:rPr lang="en-US" altLang="zh-TW" b="1" dirty="0" smtClean="0">
                <a:latin typeface="微軟正黑體" pitchFamily="34" charset="-120"/>
                <a:ea typeface="微軟正黑體" pitchFamily="34" charset="-120"/>
              </a:rPr>
              <a:t>…</a:t>
            </a:r>
            <a:endParaRPr lang="zh-TW" altLang="en-US" b="1" dirty="0"/>
          </a:p>
        </p:txBody>
      </p:sp>
      <p:sp>
        <p:nvSpPr>
          <p:cNvPr id="3" name="內容版面配置區 2"/>
          <p:cNvSpPr>
            <a:spLocks noGrp="1"/>
          </p:cNvSpPr>
          <p:nvPr>
            <p:ph idx="1"/>
          </p:nvPr>
        </p:nvSpPr>
        <p:spPr/>
        <p:txBody>
          <a:bodyPr/>
          <a:lstStyle/>
          <a:p>
            <a:r>
              <a:rPr lang="zh-TW" altLang="en-US" dirty="0" smtClean="0">
                <a:latin typeface="微軟正黑體" pitchFamily="34" charset="-120"/>
                <a:ea typeface="微軟正黑體" pitchFamily="34" charset="-120"/>
              </a:rPr>
              <a:t>填申請表：請先詳閱</a:t>
            </a:r>
            <a:r>
              <a:rPr lang="en-US" altLang="zh-TW" dirty="0" smtClean="0">
                <a:latin typeface="微軟正黑體" pitchFamily="34" charset="-120"/>
                <a:ea typeface="微軟正黑體" pitchFamily="34" charset="-120"/>
              </a:rPr>
              <a:t>A3</a:t>
            </a:r>
            <a:r>
              <a:rPr lang="zh-TW" altLang="en-US" dirty="0" smtClean="0">
                <a:latin typeface="微軟正黑體" pitchFamily="34" charset="-120"/>
                <a:ea typeface="微軟正黑體" pitchFamily="34" charset="-120"/>
              </a:rPr>
              <a:t>背頁之「填表說明」</a:t>
            </a:r>
            <a:endParaRPr lang="en-US" altLang="zh-TW" dirty="0" smtClean="0">
              <a:latin typeface="微軟正黑體" pitchFamily="34" charset="-120"/>
              <a:ea typeface="微軟正黑體" pitchFamily="34" charset="-120"/>
            </a:endParaRPr>
          </a:p>
          <a:p>
            <a:pPr marL="0" indent="0">
              <a:buNone/>
            </a:pPr>
            <a:endParaRPr lang="zh-TW" altLang="en-US" dirty="0" smtClean="0">
              <a:latin typeface="微軟正黑體" pitchFamily="34" charset="-120"/>
              <a:ea typeface="微軟正黑體" pitchFamily="34" charset="-120"/>
            </a:endParaRPr>
          </a:p>
          <a:p>
            <a:r>
              <a:rPr kumimoji="0" lang="zh-TW" altLang="en-US" sz="3100" dirty="0" smtClean="0">
                <a:latin typeface="微軟正黑體" pitchFamily="34" charset="-120"/>
                <a:ea typeface="微軟正黑體" pitchFamily="34" charset="-120"/>
              </a:rPr>
              <a:t>積分疑問：請詳閱</a:t>
            </a:r>
            <a:r>
              <a:rPr kumimoji="0" lang="zh-TW" altLang="en-US" dirty="0" smtClean="0">
                <a:latin typeface="微軟正黑體" pitchFamily="34" charset="-120"/>
                <a:ea typeface="微軟正黑體" pitchFamily="34" charset="-120"/>
              </a:rPr>
              <a:t>「積分審查參考原則」</a:t>
            </a:r>
            <a:endParaRPr kumimoji="0" lang="en-US" altLang="zh-TW" dirty="0" smtClean="0">
              <a:latin typeface="微軟正黑體" pitchFamily="34" charset="-120"/>
              <a:ea typeface="微軟正黑體" pitchFamily="34" charset="-120"/>
            </a:endParaRPr>
          </a:p>
          <a:p>
            <a:pPr marL="0" indent="0">
              <a:buNone/>
            </a:pPr>
            <a:endParaRPr kumimoji="0" lang="zh-TW" altLang="en-US" sz="3100" dirty="0" smtClean="0">
              <a:latin typeface="微軟正黑體" pitchFamily="34" charset="-120"/>
              <a:ea typeface="微軟正黑體" pitchFamily="34" charset="-120"/>
            </a:endParaRPr>
          </a:p>
          <a:p>
            <a:r>
              <a:rPr kumimoji="0" lang="zh-TW" altLang="en-US" dirty="0" smtClean="0">
                <a:latin typeface="微軟正黑體" pitchFamily="34" charset="-120"/>
                <a:ea typeface="微軟正黑體" pitchFamily="34" charset="-120"/>
              </a:rPr>
              <a:t>臺閩介聘網站操作： </a:t>
            </a:r>
            <a:r>
              <a:rPr kumimoji="0" lang="en-US" altLang="zh-TW" b="1" dirty="0" smtClean="0">
                <a:solidFill>
                  <a:srgbClr val="FF0000"/>
                </a:solidFill>
                <a:latin typeface="微軟正黑體" pitchFamily="34" charset="-120"/>
                <a:ea typeface="微軟正黑體" pitchFamily="34" charset="-120"/>
                <a:hlinkClick r:id="rId2"/>
              </a:rPr>
              <a:t>https://tas.kh.edu.tw</a:t>
            </a:r>
            <a:endParaRPr kumimoji="0" lang="zh-TW" altLang="en-US" dirty="0" smtClean="0">
              <a:latin typeface="微軟正黑體" pitchFamily="34" charset="-120"/>
              <a:ea typeface="微軟正黑體" pitchFamily="34" charset="-120"/>
            </a:endParaRPr>
          </a:p>
          <a:p>
            <a:pPr>
              <a:buFont typeface="Wingdings" pitchFamily="2" charset="2"/>
              <a:buNone/>
            </a:pPr>
            <a:r>
              <a:rPr kumimoji="0" lang="zh-TW" altLang="en-US" dirty="0" smtClean="0">
                <a:latin typeface="微軟正黑體" pitchFamily="34" charset="-120"/>
                <a:ea typeface="微軟正黑體" pitchFamily="34" charset="-120"/>
              </a:rPr>
              <a:t>   請務必先看「訊息公告」之各項內容。</a:t>
            </a:r>
          </a:p>
        </p:txBody>
      </p:sp>
    </p:spTree>
    <p:extLst>
      <p:ext uri="{BB962C8B-B14F-4D97-AF65-F5344CB8AC3E}">
        <p14:creationId xmlns:p14="http://schemas.microsoft.com/office/powerpoint/2010/main" val="106281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9900FF"/>
                </a:solidFill>
                <a:latin typeface="微軟正黑體" panose="020B0604030504040204" pitchFamily="34" charset="-120"/>
                <a:ea typeface="微軟正黑體" panose="020B0604030504040204" pitchFamily="34" charset="-120"/>
              </a:rPr>
              <a:t>積分核給基本原則</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412776"/>
            <a:ext cx="8291264" cy="5112568"/>
          </a:xfrm>
        </p:spPr>
        <p:txBody>
          <a:bodyPr>
            <a:normAutofit fontScale="92500"/>
          </a:bodyPr>
          <a:lstStyle/>
          <a:p>
            <a:pPr>
              <a:buFont typeface="Wingdings" pitchFamily="2" charset="2"/>
              <a:buChar char="Ø"/>
            </a:pPr>
            <a:r>
              <a:rPr lang="zh-TW" altLang="en-US" sz="3000" dirty="0">
                <a:latin typeface="微軟正黑體" pitchFamily="34" charset="-120"/>
                <a:ea typeface="微軟正黑體" pitchFamily="34" charset="-120"/>
              </a:rPr>
              <a:t>為維持教師介聘他縣</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市</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服務作業之公平性，並避免申請人以高分低報方式參加介聘，各校及縣</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市</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教育局</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處</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應確實審核申請介聘教師之</a:t>
            </a:r>
            <a:r>
              <a:rPr lang="zh-TW" altLang="en-US" sz="3000" b="1" dirty="0">
                <a:solidFill>
                  <a:srgbClr val="FF0000"/>
                </a:solidFill>
                <a:latin typeface="微軟正黑體" pitchFamily="34" charset="-120"/>
                <a:ea typeface="微軟正黑體" pitchFamily="34" charset="-120"/>
              </a:rPr>
              <a:t>服務年資</a:t>
            </a:r>
            <a:r>
              <a:rPr lang="zh-TW" altLang="en-US" sz="3000" dirty="0">
                <a:latin typeface="微軟正黑體" pitchFamily="34" charset="-120"/>
                <a:ea typeface="微軟正黑體" pitchFamily="34" charset="-120"/>
              </a:rPr>
              <a:t>及</a:t>
            </a:r>
            <a:r>
              <a:rPr lang="zh-TW" altLang="en-US" sz="3000" b="1" dirty="0">
                <a:solidFill>
                  <a:srgbClr val="FF0000"/>
                </a:solidFill>
                <a:latin typeface="微軟正黑體" pitchFamily="34" charset="-120"/>
                <a:ea typeface="微軟正黑體" pitchFamily="34" charset="-120"/>
              </a:rPr>
              <a:t>考績積分</a:t>
            </a:r>
            <a:r>
              <a:rPr lang="zh-TW" altLang="en-US" sz="3000" dirty="0">
                <a:latin typeface="微軟正黑體" pitchFamily="34" charset="-120"/>
                <a:ea typeface="微軟正黑體" pitchFamily="34" charset="-120"/>
              </a:rPr>
              <a:t>，不得有故意低報情事，否則得拒絕其申請。</a:t>
            </a:r>
            <a:endParaRPr lang="en-US" altLang="zh-TW" sz="3000" dirty="0">
              <a:latin typeface="微軟正黑體" pitchFamily="34" charset="-120"/>
              <a:ea typeface="微軟正黑體" pitchFamily="34" charset="-120"/>
            </a:endParaRPr>
          </a:p>
          <a:p>
            <a:pPr>
              <a:buFont typeface="Wingdings" pitchFamily="2" charset="2"/>
              <a:buChar char="Ø"/>
            </a:pPr>
            <a:r>
              <a:rPr lang="zh-TW" altLang="en-US" sz="3000" dirty="0">
                <a:latin typeface="微軟正黑體" pitchFamily="34" charset="-120"/>
                <a:ea typeface="微軟正黑體" pitchFamily="34" charset="-120"/>
              </a:rPr>
              <a:t>積分採計以</a:t>
            </a:r>
            <a:r>
              <a:rPr lang="zh-TW" altLang="en-US" sz="3000" dirty="0">
                <a:solidFill>
                  <a:srgbClr val="FF0066"/>
                </a:solidFill>
                <a:latin typeface="微軟正黑體" pitchFamily="34" charset="-120"/>
                <a:ea typeface="微軟正黑體" pitchFamily="34" charset="-120"/>
              </a:rPr>
              <a:t>同級</a:t>
            </a:r>
            <a:r>
              <a:rPr lang="zh-TW" altLang="en-US" sz="3000" dirty="0">
                <a:latin typeface="微軟正黑體" pitchFamily="34" charset="-120"/>
                <a:ea typeface="微軟正黑體" pitchFamily="34" charset="-120"/>
              </a:rPr>
              <a:t>公立學校之間為限</a:t>
            </a:r>
            <a:r>
              <a:rPr lang="zh-TW" altLang="en-US" sz="3000" dirty="0" smtClean="0">
                <a:latin typeface="微軟正黑體" pitchFamily="34" charset="-120"/>
                <a:ea typeface="微軟正黑體" pitchFamily="34" charset="-120"/>
              </a:rPr>
              <a:t>。</a:t>
            </a:r>
            <a:endParaRPr lang="en-US" altLang="zh-TW" sz="3000" dirty="0" smtClean="0">
              <a:latin typeface="微軟正黑體" pitchFamily="34" charset="-120"/>
              <a:ea typeface="微軟正黑體" pitchFamily="34" charset="-120"/>
            </a:endParaRPr>
          </a:p>
          <a:p>
            <a:pPr>
              <a:buFont typeface="Wingdings" pitchFamily="2" charset="2"/>
              <a:buChar char="Ø"/>
            </a:pPr>
            <a:r>
              <a:rPr lang="zh-TW" altLang="en-US" sz="3000" dirty="0" smtClean="0">
                <a:latin typeface="微軟正黑體" pitchFamily="34" charset="-120"/>
                <a:ea typeface="微軟正黑體" pitchFamily="34" charset="-120"/>
              </a:rPr>
              <a:t>偏遠、特殊偏遠及極度偏遠地區之學校，以各級主管教育行政機關核定有案者為限，並以各學年度之核定學校類型為採計基準核給分數。惟</a:t>
            </a:r>
            <a:r>
              <a:rPr lang="en-US" altLang="zh-TW" sz="3000" dirty="0" smtClean="0">
                <a:latin typeface="微軟正黑體" pitchFamily="34" charset="-120"/>
                <a:ea typeface="微軟正黑體" pitchFamily="34" charset="-120"/>
              </a:rPr>
              <a:t>107</a:t>
            </a:r>
            <a:r>
              <a:rPr lang="zh-TW" altLang="en-US" sz="3000" dirty="0" smtClean="0">
                <a:latin typeface="微軟正黑體" pitchFamily="34" charset="-120"/>
                <a:ea typeface="微軟正黑體" pitchFamily="34" charset="-120"/>
              </a:rPr>
              <a:t>學年度始改變學校類型者，得以</a:t>
            </a:r>
            <a:r>
              <a:rPr lang="en-US" altLang="zh-TW" sz="3000" dirty="0" smtClean="0">
                <a:latin typeface="微軟正黑體" pitchFamily="34" charset="-120"/>
                <a:ea typeface="微軟正黑體" pitchFamily="34" charset="-120"/>
              </a:rPr>
              <a:t>106</a:t>
            </a:r>
            <a:r>
              <a:rPr lang="zh-TW" altLang="en-US" sz="3000" dirty="0" smtClean="0">
                <a:latin typeface="微軟正黑體" pitchFamily="34" charset="-120"/>
                <a:ea typeface="微軟正黑體" pitchFamily="34" charset="-120"/>
              </a:rPr>
              <a:t>學年度</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含</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以前核定之學校類型為採計基準核給分數</a:t>
            </a:r>
            <a:r>
              <a:rPr lang="en-US" altLang="zh-TW" sz="3000" dirty="0">
                <a:latin typeface="微軟正黑體" pitchFamily="34" charset="-120"/>
                <a:ea typeface="微軟正黑體" pitchFamily="34" charset="-120"/>
              </a:rPr>
              <a:t>(</a:t>
            </a:r>
            <a:r>
              <a:rPr lang="zh-TW" altLang="en-US" sz="3000" dirty="0">
                <a:latin typeface="微軟正黑體" pitchFamily="34" charset="-120"/>
                <a:ea typeface="微軟正黑體" pitchFamily="34" charset="-120"/>
              </a:rPr>
              <a:t>從優</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a:t>
            </a:r>
            <a:endParaRPr lang="zh-TW" altLang="en-US" sz="3000" dirty="0">
              <a:latin typeface="微軟正黑體" pitchFamily="34" charset="-120"/>
              <a:ea typeface="微軟正黑體" pitchFamily="34" charset="-120"/>
            </a:endParaRPr>
          </a:p>
        </p:txBody>
      </p:sp>
    </p:spTree>
    <p:extLst>
      <p:ext uri="{BB962C8B-B14F-4D97-AF65-F5344CB8AC3E}">
        <p14:creationId xmlns:p14="http://schemas.microsoft.com/office/powerpoint/2010/main" val="1417509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26170"/>
          </a:xfrm>
        </p:spPr>
        <p:txBody>
          <a:bodyPr>
            <a:normAutofit fontScale="90000"/>
          </a:bodyPr>
          <a:lstStyle/>
          <a:p>
            <a:pPr algn="l"/>
            <a:r>
              <a:rPr lang="zh-TW" altLang="en-US" b="1" dirty="0">
                <a:solidFill>
                  <a:srgbClr val="CC00FF"/>
                </a:solidFill>
                <a:latin typeface="微軟正黑體" pitchFamily="34" charset="-120"/>
                <a:ea typeface="微軟正黑體" pitchFamily="34" charset="-120"/>
              </a:rPr>
              <a:t>臺閩介聘</a:t>
            </a:r>
            <a:r>
              <a:rPr lang="en-US" altLang="zh-TW" b="1" dirty="0">
                <a:solidFill>
                  <a:srgbClr val="CC00FF"/>
                </a:solidFill>
                <a:latin typeface="微軟正黑體" pitchFamily="34" charset="-120"/>
                <a:ea typeface="微軟正黑體" pitchFamily="34" charset="-120"/>
              </a:rPr>
              <a:t/>
            </a:r>
            <a:br>
              <a:rPr lang="en-US" altLang="zh-TW" b="1" dirty="0">
                <a:solidFill>
                  <a:srgbClr val="CC00FF"/>
                </a:solidFill>
                <a:latin typeface="微軟正黑體" pitchFamily="34" charset="-120"/>
                <a:ea typeface="微軟正黑體" pitchFamily="34" charset="-120"/>
              </a:rPr>
            </a:br>
            <a:r>
              <a:rPr lang="zh-TW" altLang="en-US" b="1" dirty="0">
                <a:solidFill>
                  <a:srgbClr val="CC00FF"/>
                </a:solidFill>
                <a:latin typeface="微軟正黑體" pitchFamily="34" charset="-120"/>
                <a:ea typeface="微軟正黑體" pitchFamily="34" charset="-120"/>
              </a:rPr>
              <a:t>積分項目</a:t>
            </a:r>
            <a:r>
              <a:rPr lang="en-US" altLang="zh-TW" b="1" dirty="0">
                <a:solidFill>
                  <a:srgbClr val="CC00FF"/>
                </a:solidFill>
                <a:latin typeface="微軟正黑體" pitchFamily="34" charset="-120"/>
                <a:ea typeface="微軟正黑體" pitchFamily="34" charset="-120"/>
              </a:rPr>
              <a:t>-</a:t>
            </a:r>
            <a:r>
              <a:rPr lang="zh-TW" altLang="en-US" b="1" dirty="0">
                <a:solidFill>
                  <a:srgbClr val="CC00FF"/>
                </a:solidFill>
                <a:latin typeface="微軟正黑體" pitchFamily="34" charset="-120"/>
                <a:ea typeface="微軟正黑體" pitchFamily="34" charset="-120"/>
              </a:rPr>
              <a:t>請詳閱「積分審查原則」</a:t>
            </a:r>
            <a:r>
              <a:rPr lang="en-US" altLang="zh-TW" b="1" dirty="0">
                <a:solidFill>
                  <a:srgbClr val="CC00FF"/>
                </a:solidFill>
                <a:latin typeface="微軟正黑體" pitchFamily="34" charset="-120"/>
                <a:ea typeface="微軟正黑體" pitchFamily="34" charset="-120"/>
              </a:rPr>
              <a:t>!</a:t>
            </a:r>
            <a:endParaRPr lang="zh-TW" altLang="en-US"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sz="3600" dirty="0">
                <a:latin typeface="微軟正黑體" pitchFamily="34" charset="-120"/>
                <a:ea typeface="微軟正黑體" pitchFamily="34" charset="-120"/>
              </a:rPr>
              <a:t>介聘原因積分</a:t>
            </a:r>
            <a:r>
              <a:rPr lang="en-US" altLang="zh-TW" sz="3600" dirty="0">
                <a:latin typeface="微軟正黑體" pitchFamily="34" charset="-120"/>
                <a:ea typeface="微軟正黑體" pitchFamily="34" charset="-120"/>
              </a:rPr>
              <a:t>(90)</a:t>
            </a:r>
          </a:p>
          <a:p>
            <a:r>
              <a:rPr lang="zh-TW" altLang="en-US" sz="3600" dirty="0">
                <a:latin typeface="微軟正黑體" pitchFamily="34" charset="-120"/>
                <a:ea typeface="微軟正黑體" pitchFamily="34" charset="-120"/>
              </a:rPr>
              <a:t>年資積分</a:t>
            </a:r>
            <a:r>
              <a:rPr lang="en-US" altLang="zh-TW" sz="3600" dirty="0">
                <a:latin typeface="微軟正黑體" pitchFamily="34" charset="-120"/>
                <a:ea typeface="微軟正黑體" pitchFamily="34" charset="-120"/>
              </a:rPr>
              <a:t>(40)</a:t>
            </a:r>
          </a:p>
          <a:p>
            <a:r>
              <a:rPr lang="zh-TW" altLang="en-US" sz="3600" dirty="0" smtClean="0">
                <a:latin typeface="微軟正黑體" pitchFamily="34" charset="-120"/>
                <a:ea typeface="微軟正黑體" pitchFamily="34" charset="-120"/>
              </a:rPr>
              <a:t>考績積分</a:t>
            </a:r>
            <a:r>
              <a:rPr lang="en-US" altLang="zh-TW" sz="3600" dirty="0">
                <a:latin typeface="微軟正黑體" pitchFamily="34" charset="-120"/>
                <a:ea typeface="微軟正黑體" pitchFamily="34" charset="-120"/>
              </a:rPr>
              <a:t>(10)</a:t>
            </a:r>
          </a:p>
          <a:p>
            <a:r>
              <a:rPr lang="zh-TW" altLang="en-US" sz="3600" dirty="0" smtClean="0">
                <a:latin typeface="微軟正黑體" pitchFamily="34" charset="-120"/>
                <a:ea typeface="微軟正黑體" pitchFamily="34" charset="-120"/>
              </a:rPr>
              <a:t>獎懲積分</a:t>
            </a:r>
            <a:r>
              <a:rPr lang="en-US" altLang="zh-TW" sz="3600" dirty="0">
                <a:latin typeface="微軟正黑體" pitchFamily="34" charset="-120"/>
                <a:ea typeface="微軟正黑體" pitchFamily="34" charset="-120"/>
              </a:rPr>
              <a:t>(10)</a:t>
            </a:r>
          </a:p>
          <a:p>
            <a:r>
              <a:rPr lang="zh-TW" altLang="en-US" sz="3600" dirty="0" smtClean="0">
                <a:latin typeface="微軟正黑體" pitchFamily="34" charset="-120"/>
                <a:ea typeface="微軟正黑體" pitchFamily="34" charset="-120"/>
              </a:rPr>
              <a:t>研習積分</a:t>
            </a:r>
            <a:r>
              <a:rPr lang="en-US" altLang="zh-TW" sz="3600" dirty="0">
                <a:latin typeface="微軟正黑體" pitchFamily="34" charset="-120"/>
                <a:ea typeface="微軟正黑體" pitchFamily="34" charset="-120"/>
              </a:rPr>
              <a:t>(10)</a:t>
            </a:r>
          </a:p>
          <a:p>
            <a:r>
              <a:rPr lang="zh-TW" altLang="en-US" sz="3600" dirty="0">
                <a:latin typeface="微軟正黑體" pitchFamily="34" charset="-120"/>
                <a:ea typeface="微軟正黑體" pitchFamily="34" charset="-120"/>
              </a:rPr>
              <a:t>特殊加分</a:t>
            </a:r>
            <a:r>
              <a:rPr lang="en-US" altLang="zh-TW" sz="3600" dirty="0">
                <a:latin typeface="微軟正黑體" pitchFamily="34" charset="-120"/>
                <a:ea typeface="微軟正黑體" pitchFamily="34" charset="-120"/>
              </a:rPr>
              <a:t>(30)                 </a:t>
            </a:r>
            <a:r>
              <a:rPr lang="en-US" altLang="zh-TW" sz="3600" dirty="0" smtClean="0">
                <a:latin typeface="微軟正黑體" pitchFamily="34" charset="-120"/>
                <a:ea typeface="微軟正黑體" pitchFamily="34" charset="-120"/>
              </a:rPr>
              <a:t> </a:t>
            </a:r>
            <a:r>
              <a:rPr lang="zh-TW" altLang="en-US" sz="3600" dirty="0">
                <a:latin typeface="微軟正黑體" pitchFamily="34" charset="-120"/>
                <a:ea typeface="微軟正黑體" pitchFamily="34" charset="-120"/>
              </a:rPr>
              <a:t>總分：</a:t>
            </a:r>
            <a:r>
              <a:rPr lang="en-US" altLang="zh-TW" sz="3600" dirty="0">
                <a:latin typeface="微軟正黑體" pitchFamily="34" charset="-120"/>
                <a:ea typeface="微軟正黑體" pitchFamily="34" charset="-120"/>
              </a:rPr>
              <a:t>190</a:t>
            </a:r>
            <a:r>
              <a:rPr lang="zh-TW" altLang="en-US" sz="3600" dirty="0">
                <a:latin typeface="微軟正黑體" pitchFamily="34" charset="-120"/>
                <a:ea typeface="微軟正黑體" pitchFamily="34" charset="-120"/>
              </a:rPr>
              <a:t>分</a:t>
            </a:r>
          </a:p>
          <a:p>
            <a:pPr marL="0" indent="0">
              <a:buNone/>
            </a:pPr>
            <a:endParaRPr lang="zh-TW" altLang="en-US" dirty="0"/>
          </a:p>
        </p:txBody>
      </p:sp>
    </p:spTree>
    <p:extLst>
      <p:ext uri="{BB962C8B-B14F-4D97-AF65-F5344CB8AC3E}">
        <p14:creationId xmlns:p14="http://schemas.microsoft.com/office/powerpoint/2010/main" val="3133993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C00FF"/>
                </a:solidFill>
                <a:latin typeface="微軟正黑體" pitchFamily="34" charset="-120"/>
                <a:ea typeface="微軟正黑體" pitchFamily="34" charset="-120"/>
              </a:rPr>
              <a:t>介聘原因積分</a:t>
            </a:r>
            <a:r>
              <a:rPr lang="zh-TW" altLang="en-US" b="1" dirty="0" smtClean="0">
                <a:solidFill>
                  <a:srgbClr val="CC00FF"/>
                </a:solidFill>
                <a:latin typeface="微軟正黑體" pitchFamily="34" charset="-120"/>
                <a:ea typeface="微軟正黑體" pitchFamily="34" charset="-120"/>
              </a:rPr>
              <a:t>（最高</a:t>
            </a:r>
            <a:r>
              <a:rPr lang="en-US" altLang="zh-TW" b="1" dirty="0" smtClean="0">
                <a:solidFill>
                  <a:srgbClr val="CC00FF"/>
                </a:solidFill>
                <a:latin typeface="微軟正黑體" pitchFamily="34" charset="-120"/>
                <a:ea typeface="微軟正黑體" pitchFamily="34" charset="-120"/>
              </a:rPr>
              <a:t>90</a:t>
            </a:r>
            <a:r>
              <a:rPr lang="zh-TW" altLang="en-US" b="1" dirty="0">
                <a:solidFill>
                  <a:srgbClr val="CC00FF"/>
                </a:solidFill>
                <a:latin typeface="微軟正黑體" pitchFamily="34" charset="-120"/>
                <a:ea typeface="微軟正黑體" pitchFamily="34" charset="-120"/>
              </a:rPr>
              <a:t>分）</a:t>
            </a:r>
          </a:p>
        </p:txBody>
      </p:sp>
      <p:sp>
        <p:nvSpPr>
          <p:cNvPr id="3" name="內容版面配置區 2"/>
          <p:cNvSpPr>
            <a:spLocks noGrp="1"/>
          </p:cNvSpPr>
          <p:nvPr>
            <p:ph idx="1"/>
          </p:nvPr>
        </p:nvSpPr>
        <p:spPr>
          <a:xfrm>
            <a:off x="251520" y="1600200"/>
            <a:ext cx="8712968" cy="5141168"/>
          </a:xfrm>
        </p:spPr>
        <p:txBody>
          <a:bodyPr>
            <a:normAutofit lnSpcReduction="10000"/>
          </a:bodyPr>
          <a:lstStyle/>
          <a:p>
            <a:pPr marL="514350" indent="-514350">
              <a:buFont typeface="+mj-lt"/>
              <a:buAutoNum type="arabicPeriod"/>
              <a:defRPr/>
            </a:pPr>
            <a:r>
              <a:rPr lang="zh-TW" altLang="en-US" dirty="0">
                <a:latin typeface="微軟正黑體" pitchFamily="34" charset="-120"/>
                <a:ea typeface="微軟正黑體" pitchFamily="34" charset="-120"/>
              </a:rPr>
              <a:t>如需檢附戶籍謄本時，應附</a:t>
            </a:r>
            <a:r>
              <a:rPr lang="zh-TW" altLang="en-US" b="1" u="sng" dirty="0">
                <a:latin typeface="微軟正黑體" pitchFamily="34" charset="-120"/>
                <a:ea typeface="微軟正黑體" pitchFamily="34" charset="-120"/>
              </a:rPr>
              <a:t>最近一個月</a:t>
            </a:r>
            <a:r>
              <a:rPr lang="zh-TW" altLang="en-US" dirty="0">
                <a:latin typeface="微軟正黑體" pitchFamily="34" charset="-120"/>
                <a:ea typeface="微軟正黑體" pitchFamily="34" charset="-120"/>
              </a:rPr>
              <a:t>內之足資證明申請介聘原因之戶籍謄本或</a:t>
            </a:r>
            <a:r>
              <a:rPr lang="zh-TW" altLang="en-US" dirty="0">
                <a:solidFill>
                  <a:srgbClr val="FF0000"/>
                </a:solidFill>
                <a:latin typeface="微軟正黑體" pitchFamily="34" charset="-120"/>
                <a:ea typeface="微軟正黑體" pitchFamily="34" charset="-120"/>
              </a:rPr>
              <a:t>新式</a:t>
            </a:r>
            <a:r>
              <a:rPr lang="zh-TW" altLang="en-US" dirty="0" smtClean="0">
                <a:solidFill>
                  <a:srgbClr val="FF0000"/>
                </a:solidFill>
                <a:latin typeface="微軟正黑體" pitchFamily="34" charset="-120"/>
                <a:ea typeface="微軟正黑體" pitchFamily="34" charset="-120"/>
              </a:rPr>
              <a:t>戶口名簿。簡</a:t>
            </a:r>
            <a:r>
              <a:rPr lang="zh-TW" altLang="en-US" dirty="0">
                <a:solidFill>
                  <a:srgbClr val="FF0000"/>
                </a:solidFill>
                <a:latin typeface="微軟正黑體" pitchFamily="34" charset="-120"/>
                <a:ea typeface="微軟正黑體" pitchFamily="34" charset="-120"/>
              </a:rPr>
              <a:t>式新式戶口名簿：沒有身分證號者→不採計。</a:t>
            </a:r>
            <a:endParaRPr lang="en-US" altLang="zh-TW" dirty="0">
              <a:solidFill>
                <a:srgbClr val="FF0000"/>
              </a:solidFill>
              <a:latin typeface="微軟正黑體" pitchFamily="34" charset="-120"/>
              <a:ea typeface="微軟正黑體" pitchFamily="34" charset="-120"/>
            </a:endParaRPr>
          </a:p>
          <a:p>
            <a:pPr marL="514350" indent="-514350">
              <a:buFont typeface="+mj-lt"/>
              <a:buAutoNum type="arabicPeriod"/>
              <a:defRPr/>
            </a:pPr>
            <a:r>
              <a:rPr lang="zh-TW" altLang="en-US" dirty="0">
                <a:latin typeface="微軟正黑體" pitchFamily="34" charset="-120"/>
                <a:ea typeface="微軟正黑體" pitchFamily="34" charset="-120"/>
              </a:rPr>
              <a:t>以親屬身心障礙或重大傷病證明申請加分者，另需檢附該親屬之新式戶口名簿或戶籍謄本，不得以手冊上登記之戶籍地址代替。</a:t>
            </a:r>
            <a:endParaRPr lang="en-US" altLang="zh-TW" dirty="0">
              <a:latin typeface="微軟正黑體" pitchFamily="34" charset="-120"/>
              <a:ea typeface="微軟正黑體" pitchFamily="34" charset="-120"/>
            </a:endParaRPr>
          </a:p>
          <a:p>
            <a:pPr marL="514350" indent="-514350">
              <a:buFont typeface="+mj-lt"/>
              <a:buAutoNum type="arabicPeriod"/>
              <a:defRPr/>
            </a:pPr>
            <a:r>
              <a:rPr lang="zh-TW" altLang="en-US" dirty="0">
                <a:latin typeface="微軟正黑體" pitchFamily="34" charset="-120"/>
                <a:ea typeface="微軟正黑體" pitchFamily="34" charset="-120"/>
              </a:rPr>
              <a:t>依法認可之養父母及養子女比照父母或子女採計。</a:t>
            </a:r>
            <a:endParaRPr lang="en-US" altLang="zh-TW" dirty="0">
              <a:latin typeface="微軟正黑體" pitchFamily="34" charset="-120"/>
              <a:ea typeface="微軟正黑體" pitchFamily="34" charset="-120"/>
            </a:endParaRPr>
          </a:p>
          <a:p>
            <a:pPr marL="514350" indent="-514350">
              <a:buFont typeface="+mj-lt"/>
              <a:buAutoNum type="arabicPeriod"/>
              <a:defRPr/>
            </a:pPr>
            <a:r>
              <a:rPr lang="zh-TW" altLang="en-US" dirty="0">
                <a:latin typeface="微軟正黑體" pitchFamily="34" charset="-120"/>
                <a:ea typeface="微軟正黑體" pitchFamily="34" charset="-120"/>
              </a:rPr>
              <a:t>具多款介聘原因時，</a:t>
            </a:r>
            <a:r>
              <a:rPr lang="zh-TW" altLang="en-US" b="1" u="sng" dirty="0">
                <a:latin typeface="微軟正黑體" pitchFamily="34" charset="-120"/>
                <a:ea typeface="微軟正黑體" pitchFamily="34" charset="-120"/>
              </a:rPr>
              <a:t>擇一採計</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929313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TW" altLang="en-US" b="1" dirty="0">
                <a:solidFill>
                  <a:srgbClr val="CC00FF"/>
                </a:solidFill>
                <a:latin typeface="微軟正黑體" pitchFamily="34" charset="-120"/>
                <a:ea typeface="微軟正黑體" pitchFamily="34" charset="-120"/>
              </a:rPr>
              <a:t>年資積分</a:t>
            </a:r>
            <a:r>
              <a:rPr lang="en-US" altLang="zh-TW" b="1" dirty="0">
                <a:solidFill>
                  <a:srgbClr val="CC00FF"/>
                </a:solidFill>
                <a:latin typeface="微軟正黑體" pitchFamily="34" charset="-120"/>
                <a:ea typeface="微軟正黑體" pitchFamily="34" charset="-120"/>
              </a:rPr>
              <a:t>(</a:t>
            </a:r>
            <a:r>
              <a:rPr lang="zh-TW" altLang="en-US" b="1" dirty="0">
                <a:solidFill>
                  <a:srgbClr val="CC00FF"/>
                </a:solidFill>
                <a:latin typeface="微軟正黑體" pitchFamily="34" charset="-120"/>
                <a:ea typeface="微軟正黑體" pitchFamily="34" charset="-120"/>
              </a:rPr>
              <a:t>最高</a:t>
            </a:r>
            <a:r>
              <a:rPr lang="en-US" altLang="zh-TW" b="1" dirty="0">
                <a:solidFill>
                  <a:srgbClr val="CC00FF"/>
                </a:solidFill>
                <a:latin typeface="微軟正黑體" pitchFamily="34" charset="-120"/>
                <a:ea typeface="微軟正黑體" pitchFamily="34" charset="-120"/>
              </a:rPr>
              <a:t>40</a:t>
            </a:r>
            <a:r>
              <a:rPr lang="zh-TW" altLang="en-US" b="1" dirty="0">
                <a:solidFill>
                  <a:srgbClr val="CC00FF"/>
                </a:solidFill>
                <a:latin typeface="微軟正黑體" pitchFamily="34" charset="-120"/>
                <a:ea typeface="微軟正黑體" pitchFamily="34" charset="-120"/>
              </a:rPr>
              <a:t>分</a:t>
            </a:r>
            <a:r>
              <a:rPr lang="en-US" altLang="zh-TW" b="1" dirty="0">
                <a:solidFill>
                  <a:srgbClr val="CC00FF"/>
                </a:solidFill>
                <a:latin typeface="微軟正黑體" pitchFamily="34" charset="-120"/>
                <a:ea typeface="微軟正黑體" pitchFamily="34" charset="-120"/>
              </a:rPr>
              <a:t>)</a:t>
            </a:r>
            <a:endParaRPr lang="zh-TW" altLang="en-US"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8"/>
            <a:ext cx="8229600" cy="5256584"/>
          </a:xfrm>
        </p:spPr>
        <p:txBody>
          <a:bodyPr>
            <a:normAutofit/>
          </a:bodyPr>
          <a:lstStyle/>
          <a:p>
            <a:pPr marL="381000" indent="-381000">
              <a:lnSpc>
                <a:spcPct val="80000"/>
              </a:lnSpc>
              <a:buFontTx/>
              <a:buAutoNum type="arabicPeriod"/>
            </a:pPr>
            <a:r>
              <a:rPr lang="zh-TW" altLang="en-US" dirty="0">
                <a:latin typeface="微軟正黑體" pitchFamily="34" charset="-120"/>
                <a:ea typeface="微軟正黑體" pitchFamily="34" charset="-120"/>
              </a:rPr>
              <a:t>採計至</a:t>
            </a:r>
            <a:r>
              <a:rPr lang="en-US" altLang="zh-TW" dirty="0" smtClean="0">
                <a:latin typeface="微軟正黑體" pitchFamily="34" charset="-120"/>
                <a:ea typeface="微軟正黑體" pitchFamily="34" charset="-120"/>
              </a:rPr>
              <a:t>109</a:t>
            </a:r>
            <a:r>
              <a:rPr lang="zh-TW" altLang="en-US" dirty="0" smtClean="0">
                <a:latin typeface="微軟正黑體" pitchFamily="34" charset="-120"/>
                <a:ea typeface="微軟正黑體" pitchFamily="34" charset="-120"/>
              </a:rPr>
              <a:t>年</a:t>
            </a:r>
            <a:r>
              <a:rPr lang="en-US" altLang="zh-TW" dirty="0">
                <a:latin typeface="微軟正黑體" pitchFamily="34" charset="-120"/>
                <a:ea typeface="微軟正黑體" pitchFamily="34" charset="-120"/>
              </a:rPr>
              <a:t>7</a:t>
            </a:r>
            <a:r>
              <a:rPr lang="zh-TW" altLang="en-US" dirty="0">
                <a:latin typeface="微軟正黑體" pitchFamily="34" charset="-120"/>
                <a:ea typeface="微軟正黑體" pitchFamily="34" charset="-120"/>
              </a:rPr>
              <a:t>月</a:t>
            </a:r>
            <a:r>
              <a:rPr lang="en-US" altLang="zh-TW" dirty="0">
                <a:latin typeface="微軟正黑體" pitchFamily="34" charset="-120"/>
                <a:ea typeface="微軟正黑體" pitchFamily="34" charset="-120"/>
              </a:rPr>
              <a:t>31</a:t>
            </a:r>
            <a:r>
              <a:rPr lang="zh-TW" altLang="en-US" dirty="0">
                <a:latin typeface="微軟正黑體" pitchFamily="34" charset="-120"/>
                <a:ea typeface="微軟正黑體" pitchFamily="34" charset="-120"/>
              </a:rPr>
              <a:t>日。</a:t>
            </a:r>
          </a:p>
          <a:p>
            <a:pPr marL="381000" indent="-381000">
              <a:lnSpc>
                <a:spcPct val="80000"/>
              </a:lnSpc>
              <a:buFontTx/>
              <a:buAutoNum type="arabicPeriod"/>
            </a:pPr>
            <a:r>
              <a:rPr lang="zh-TW" altLang="en-US" b="1" dirty="0">
                <a:solidFill>
                  <a:srgbClr val="FF0000"/>
                </a:solidFill>
                <a:latin typeface="微軟正黑體" pitchFamily="34" charset="-120"/>
                <a:ea typeface="微軟正黑體" pitchFamily="34" charset="-120"/>
              </a:rPr>
              <a:t>務必詳閱「積分審查參考原則」</a:t>
            </a:r>
            <a:r>
              <a:rPr lang="zh-TW" altLang="en-US" b="1" dirty="0" smtClean="0">
                <a:solidFill>
                  <a:srgbClr val="FF0000"/>
                </a:solidFill>
                <a:latin typeface="微軟正黑體" pitchFamily="34" charset="-120"/>
                <a:ea typeface="微軟正黑體" pitchFamily="34" charset="-120"/>
              </a:rPr>
              <a:t>。</a:t>
            </a:r>
            <a:endParaRPr lang="en-US" altLang="zh-TW" b="1" dirty="0" smtClean="0">
              <a:solidFill>
                <a:srgbClr val="FF0000"/>
              </a:solidFill>
              <a:latin typeface="微軟正黑體" pitchFamily="34" charset="-120"/>
              <a:ea typeface="微軟正黑體" pitchFamily="34" charset="-120"/>
            </a:endParaRPr>
          </a:p>
          <a:p>
            <a:pPr marL="381000" indent="-381000">
              <a:lnSpc>
                <a:spcPct val="80000"/>
              </a:lnSpc>
              <a:buFontTx/>
              <a:buAutoNum type="arabicPeriod"/>
            </a:pPr>
            <a:r>
              <a:rPr lang="zh-TW" altLang="en-US" dirty="0">
                <a:latin typeface="微軟正黑體" panose="020B0604030504040204" pitchFamily="34" charset="-120"/>
                <a:ea typeface="微軟正黑體" pitchFamily="34" charset="-120"/>
              </a:rPr>
              <a:t>未滿一年之兼任行政職務及導師年資，得合併計算，以較低之職務為採計基準核給分數</a:t>
            </a:r>
            <a:r>
              <a:rPr lang="zh-TW" altLang="en-US" dirty="0" smtClean="0">
                <a:latin typeface="微軟正黑體" panose="020B0604030504040204" pitchFamily="34" charset="-120"/>
                <a:ea typeface="微軟正黑體" pitchFamily="34" charset="-120"/>
              </a:rPr>
              <a:t>。</a:t>
            </a:r>
            <a:endParaRPr lang="en-US" altLang="zh-TW" dirty="0" smtClean="0">
              <a:latin typeface="微軟正黑體" panose="020B0604030504040204" pitchFamily="34" charset="-120"/>
              <a:ea typeface="微軟正黑體" pitchFamily="34" charset="-120"/>
            </a:endParaRPr>
          </a:p>
          <a:p>
            <a:pPr marL="381000" indent="-381000">
              <a:lnSpc>
                <a:spcPct val="80000"/>
              </a:lnSpc>
              <a:buFontTx/>
              <a:buAutoNum type="arabicPeriod"/>
            </a:pPr>
            <a:r>
              <a:rPr lang="zh-TW" altLang="en-US" dirty="0">
                <a:latin typeface="微軟正黑體" pitchFamily="34" charset="-120"/>
                <a:ea typeface="微軟正黑體" pitchFamily="34" charset="-120"/>
              </a:rPr>
              <a:t>偏遠、特殊偏遠及極度偏遠地區之學校，以各級主管教育行政機關核定有案者為限，並以各學年度之核定學校類型為採計基準核給分數</a:t>
            </a:r>
            <a:r>
              <a:rPr lang="zh-TW" altLang="en-US" dirty="0" smtClean="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marL="381000" indent="-381000">
              <a:lnSpc>
                <a:spcPct val="80000"/>
              </a:lnSpc>
              <a:buFontTx/>
              <a:buAutoNum type="arabicPeriod"/>
            </a:pPr>
            <a:r>
              <a:rPr lang="zh-TW" altLang="en-US" dirty="0">
                <a:solidFill>
                  <a:srgbClr val="FF0000"/>
                </a:solidFill>
                <a:latin typeface="微軟正黑體" pitchFamily="34" charset="-120"/>
                <a:ea typeface="微軟正黑體" pitchFamily="34" charset="-120"/>
              </a:rPr>
              <a:t>平常心，</a:t>
            </a:r>
            <a:r>
              <a:rPr lang="zh-TW" altLang="en-US" dirty="0">
                <a:latin typeface="微軟正黑體" pitchFamily="34" charset="-120"/>
                <a:ea typeface="微軟正黑體" pitchFamily="34" charset="-120"/>
              </a:rPr>
              <a:t>解釋法律文字必須忠實於文義的客觀意旨，「文義解釋」：</a:t>
            </a:r>
            <a:r>
              <a:rPr lang="zh-TW" altLang="en-US" dirty="0">
                <a:solidFill>
                  <a:srgbClr val="000000"/>
                </a:solidFill>
                <a:latin typeface="微軟正黑體" pitchFamily="34" charset="-120"/>
                <a:ea typeface="微軟正黑體" pitchFamily="34" charset="-120"/>
              </a:rPr>
              <a:t>由文字表面的意思來理解法條規定</a:t>
            </a:r>
            <a:r>
              <a:rPr lang="zh-TW" altLang="en-US" dirty="0" smtClean="0">
                <a:solidFill>
                  <a:srgbClr val="000000"/>
                </a:solidFill>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1212861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C00FF"/>
                </a:solidFill>
                <a:latin typeface="微軟正黑體" pitchFamily="34" charset="-120"/>
                <a:ea typeface="微軟正黑體" pitchFamily="34" charset="-120"/>
              </a:rPr>
              <a:t>考績積分</a:t>
            </a:r>
            <a:r>
              <a:rPr lang="en-US" altLang="zh-TW" b="1" dirty="0">
                <a:solidFill>
                  <a:srgbClr val="CC00FF"/>
                </a:solidFill>
                <a:latin typeface="微軟正黑體" pitchFamily="34" charset="-120"/>
                <a:ea typeface="微軟正黑體" pitchFamily="34" charset="-120"/>
              </a:rPr>
              <a:t>(</a:t>
            </a:r>
            <a:r>
              <a:rPr lang="zh-TW" altLang="en-US" b="1" dirty="0">
                <a:solidFill>
                  <a:srgbClr val="CC00FF"/>
                </a:solidFill>
                <a:latin typeface="微軟正黑體" pitchFamily="34" charset="-120"/>
                <a:ea typeface="微軟正黑體" pitchFamily="34" charset="-120"/>
              </a:rPr>
              <a:t>最高</a:t>
            </a:r>
            <a:r>
              <a:rPr lang="en-US" altLang="zh-TW" b="1" dirty="0">
                <a:solidFill>
                  <a:srgbClr val="CC00FF"/>
                </a:solidFill>
                <a:latin typeface="微軟正黑體" pitchFamily="34" charset="-120"/>
                <a:ea typeface="微軟正黑體" pitchFamily="34" charset="-120"/>
              </a:rPr>
              <a:t>10</a:t>
            </a:r>
            <a:r>
              <a:rPr lang="zh-TW" altLang="en-US" b="1" dirty="0">
                <a:solidFill>
                  <a:srgbClr val="CC00FF"/>
                </a:solidFill>
                <a:latin typeface="微軟正黑體" pitchFamily="34" charset="-120"/>
                <a:ea typeface="微軟正黑體" pitchFamily="34" charset="-120"/>
              </a:rPr>
              <a:t>分</a:t>
            </a:r>
            <a:r>
              <a:rPr lang="en-US" altLang="zh-TW" b="1" dirty="0">
                <a:solidFill>
                  <a:srgbClr val="CC00FF"/>
                </a:solidFill>
                <a:latin typeface="微軟正黑體" pitchFamily="34" charset="-120"/>
                <a:ea typeface="微軟正黑體" pitchFamily="34" charset="-120"/>
              </a:rPr>
              <a:t>)</a:t>
            </a:r>
            <a:endParaRPr lang="zh-TW" altLang="en-US"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1916832"/>
            <a:ext cx="8229600" cy="4209331"/>
          </a:xfrm>
        </p:spPr>
        <p:txBody>
          <a:bodyPr/>
          <a:lstStyle/>
          <a:p>
            <a:r>
              <a:rPr lang="zh-TW" altLang="en-US" dirty="0">
                <a:latin typeface="微軟正黑體" pitchFamily="34" charset="-120"/>
                <a:ea typeface="微軟正黑體" pitchFamily="34" charset="-120"/>
              </a:rPr>
              <a:t>在本市</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縣</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最近五年之考績</a:t>
            </a:r>
            <a:r>
              <a:rPr lang="en-US" altLang="zh-TW" dirty="0">
                <a:latin typeface="微軟正黑體" pitchFamily="34" charset="-120"/>
                <a:ea typeface="微軟正黑體" pitchFamily="34" charset="-120"/>
              </a:rPr>
              <a:t>(</a:t>
            </a:r>
            <a:r>
              <a:rPr lang="en-US" altLang="zh-TW" dirty="0" smtClean="0">
                <a:solidFill>
                  <a:srgbClr val="FF0000"/>
                </a:solidFill>
                <a:latin typeface="微軟正黑體" pitchFamily="34" charset="-120"/>
                <a:ea typeface="微軟正黑體" pitchFamily="34" charset="-120"/>
              </a:rPr>
              <a:t>103-107</a:t>
            </a:r>
            <a:r>
              <a:rPr lang="zh-TW" altLang="en-US" dirty="0" smtClean="0">
                <a:solidFill>
                  <a:srgbClr val="FF0000"/>
                </a:solidFill>
                <a:latin typeface="微軟正黑體" pitchFamily="34" charset="-120"/>
                <a:ea typeface="微軟正黑體" pitchFamily="34" charset="-120"/>
              </a:rPr>
              <a:t>學年</a:t>
            </a:r>
            <a:r>
              <a:rPr lang="zh-TW" altLang="en-US" dirty="0">
                <a:solidFill>
                  <a:srgbClr val="FF0000"/>
                </a:solidFill>
                <a:latin typeface="微軟正黑體" pitchFamily="34" charset="-120"/>
                <a:ea typeface="微軟正黑體" pitchFamily="34" charset="-120"/>
              </a:rPr>
              <a:t>度</a:t>
            </a:r>
            <a:r>
              <a:rPr lang="en-US" altLang="zh-TW" dirty="0" smtClean="0">
                <a:latin typeface="微軟正黑體" pitchFamily="34" charset="-120"/>
                <a:ea typeface="微軟正黑體" pitchFamily="34" charset="-120"/>
              </a:rPr>
              <a:t>)</a:t>
            </a:r>
          </a:p>
          <a:p>
            <a:r>
              <a:rPr lang="zh-TW" altLang="en-US" dirty="0" smtClean="0">
                <a:latin typeface="微軟正黑體" pitchFamily="34" charset="-120"/>
                <a:ea typeface="微軟正黑體" pitchFamily="34" charset="-120"/>
              </a:rPr>
              <a:t>檢附考核通知書。</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另予考核者</a:t>
            </a:r>
            <a:r>
              <a:rPr lang="zh-TW" altLang="en-US" dirty="0" smtClean="0">
                <a:latin typeface="微軟正黑體" pitchFamily="34" charset="-120"/>
                <a:ea typeface="微軟正黑體" pitchFamily="34" charset="-120"/>
              </a:rPr>
              <a:t>，各給予一半的分數。</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171879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C00FF"/>
                </a:solidFill>
                <a:latin typeface="微軟正黑體" pitchFamily="34" charset="-120"/>
                <a:ea typeface="微軟正黑體" pitchFamily="34" charset="-120"/>
              </a:rPr>
              <a:t>獎懲積分</a:t>
            </a:r>
            <a:r>
              <a:rPr lang="en-US" altLang="zh-TW" b="1" dirty="0" smtClean="0">
                <a:solidFill>
                  <a:srgbClr val="CC00FF"/>
                </a:solidFill>
                <a:latin typeface="微軟正黑體" pitchFamily="34" charset="-120"/>
                <a:ea typeface="微軟正黑體" pitchFamily="34" charset="-120"/>
              </a:rPr>
              <a:t>(</a:t>
            </a:r>
            <a:r>
              <a:rPr lang="zh-TW" altLang="en-US" b="1" dirty="0" smtClean="0">
                <a:solidFill>
                  <a:srgbClr val="CC00FF"/>
                </a:solidFill>
                <a:latin typeface="微軟正黑體" pitchFamily="34" charset="-120"/>
                <a:ea typeface="微軟正黑體" pitchFamily="34" charset="-120"/>
              </a:rPr>
              <a:t>最高</a:t>
            </a:r>
            <a:r>
              <a:rPr lang="en-US" altLang="zh-TW" b="1" dirty="0" smtClean="0">
                <a:solidFill>
                  <a:srgbClr val="CC00FF"/>
                </a:solidFill>
                <a:latin typeface="微軟正黑體" pitchFamily="34" charset="-120"/>
                <a:ea typeface="微軟正黑體" pitchFamily="34" charset="-120"/>
              </a:rPr>
              <a:t>10</a:t>
            </a:r>
            <a:r>
              <a:rPr lang="zh-TW" altLang="en-US" b="1" dirty="0" smtClean="0">
                <a:solidFill>
                  <a:srgbClr val="CC00FF"/>
                </a:solidFill>
                <a:latin typeface="微軟正黑體" pitchFamily="34" charset="-120"/>
                <a:ea typeface="微軟正黑體" pitchFamily="34" charset="-120"/>
              </a:rPr>
              <a:t>分</a:t>
            </a:r>
            <a:r>
              <a:rPr lang="en-US" altLang="zh-TW" b="1" dirty="0" smtClean="0">
                <a:solidFill>
                  <a:srgbClr val="CC00FF"/>
                </a:solidFill>
                <a:latin typeface="微軟正黑體" pitchFamily="34" charset="-120"/>
                <a:ea typeface="微軟正黑體" pitchFamily="34" charset="-120"/>
              </a:rPr>
              <a:t>)</a:t>
            </a:r>
            <a:endParaRPr lang="zh-TW" altLang="en-US" b="1" dirty="0">
              <a:solidFill>
                <a:srgbClr val="CC00FF"/>
              </a:solidFill>
            </a:endParaRPr>
          </a:p>
        </p:txBody>
      </p:sp>
      <p:sp>
        <p:nvSpPr>
          <p:cNvPr id="3" name="內容版面配置區 2"/>
          <p:cNvSpPr>
            <a:spLocks noGrp="1"/>
          </p:cNvSpPr>
          <p:nvPr>
            <p:ph idx="1"/>
          </p:nvPr>
        </p:nvSpPr>
        <p:spPr>
          <a:xfrm>
            <a:off x="457200" y="1412776"/>
            <a:ext cx="8229600" cy="5112568"/>
          </a:xfrm>
        </p:spPr>
        <p:txBody>
          <a:bodyPr>
            <a:normAutofit fontScale="92500"/>
          </a:bodyPr>
          <a:lstStyle/>
          <a:p>
            <a:pPr>
              <a:lnSpc>
                <a:spcPct val="90000"/>
              </a:lnSpc>
            </a:pPr>
            <a:r>
              <a:rPr lang="zh-TW" altLang="en-US" dirty="0" smtClean="0">
                <a:latin typeface="微軟正黑體" pitchFamily="34" charset="-120"/>
                <a:ea typeface="微軟正黑體" pitchFamily="34" charset="-120"/>
              </a:rPr>
              <a:t>由</a:t>
            </a:r>
            <a:r>
              <a:rPr lang="zh-TW" altLang="en-US" dirty="0">
                <a:latin typeface="微軟正黑體" pitchFamily="34" charset="-120"/>
                <a:ea typeface="微軟正黑體" pitchFamily="34" charset="-120"/>
              </a:rPr>
              <a:t>所屬機關或所屬上級機關核給之嘉獎、記功</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0" indent="0">
              <a:lnSpc>
                <a:spcPct val="90000"/>
              </a:lnSpc>
              <a:buNone/>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記</a:t>
            </a:r>
            <a:r>
              <a:rPr lang="zh-TW" altLang="en-US" dirty="0">
                <a:latin typeface="微軟正黑體" pitchFamily="34" charset="-120"/>
                <a:ea typeface="微軟正黑體" pitchFamily="34" charset="-120"/>
              </a:rPr>
              <a:t>大功，縣</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市</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級、省級、中央級核給之</a:t>
            </a:r>
            <a:r>
              <a:rPr lang="zh-TW" altLang="en-US" b="1" dirty="0" smtClean="0">
                <a:solidFill>
                  <a:srgbClr val="FF0000"/>
                </a:solidFill>
                <a:latin typeface="微軟正黑體" pitchFamily="34" charset="-120"/>
                <a:ea typeface="微軟正黑體" pitchFamily="34" charset="-120"/>
              </a:rPr>
              <a:t>獎狀 </a:t>
            </a:r>
            <a:endParaRPr lang="en-US" altLang="zh-TW" b="1" dirty="0" smtClean="0">
              <a:solidFill>
                <a:srgbClr val="FF0000"/>
              </a:solidFill>
              <a:latin typeface="微軟正黑體" pitchFamily="34" charset="-120"/>
              <a:ea typeface="微軟正黑體" pitchFamily="34" charset="-120"/>
            </a:endParaRPr>
          </a:p>
          <a:p>
            <a:pPr marL="0" indent="0">
              <a:lnSpc>
                <a:spcPct val="90000"/>
              </a:lnSpc>
              <a:buNone/>
            </a:pPr>
            <a:r>
              <a:rPr lang="zh-TW" altLang="en-US" b="1" dirty="0">
                <a:solidFill>
                  <a:srgbClr val="FF0000"/>
                </a:solidFill>
                <a:latin typeface="微軟正黑體" pitchFamily="34" charset="-120"/>
                <a:ea typeface="微軟正黑體" pitchFamily="34" charset="-120"/>
              </a:rPr>
              <a:t> </a:t>
            </a:r>
            <a:r>
              <a:rPr lang="zh-TW" altLang="en-US" b="1" dirty="0" smtClean="0">
                <a:solidFill>
                  <a:srgbClr val="FF0000"/>
                </a:solidFill>
                <a:latin typeface="微軟正黑體" pitchFamily="34" charset="-120"/>
                <a:ea typeface="微軟正黑體" pitchFamily="34" charset="-120"/>
              </a:rPr>
              <a:t> （</a:t>
            </a:r>
            <a:r>
              <a:rPr lang="zh-TW" altLang="en-US" b="1" dirty="0">
                <a:solidFill>
                  <a:srgbClr val="FF0000"/>
                </a:solidFill>
                <a:latin typeface="微軟正黑體" pitchFamily="34" charset="-120"/>
                <a:ea typeface="微軟正黑體" pitchFamily="34" charset="-120"/>
              </a:rPr>
              <a:t>牌）</a:t>
            </a:r>
            <a:r>
              <a:rPr lang="zh-TW" altLang="en-US" dirty="0">
                <a:latin typeface="微軟正黑體" pitchFamily="34" charset="-120"/>
                <a:ea typeface="微軟正黑體" pitchFamily="34" charset="-120"/>
              </a:rPr>
              <a:t>為認定標準</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如選舉准予採計</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marL="0" indent="0">
              <a:lnSpc>
                <a:spcPct val="90000"/>
              </a:lnSpc>
              <a:buNone/>
            </a:pPr>
            <a:r>
              <a:rPr lang="zh-TW" altLang="en-US" dirty="0" smtClean="0">
                <a:latin typeface="微軟正黑體" pitchFamily="34" charset="-120"/>
                <a:ea typeface="微軟正黑體" pitchFamily="34" charset="-120"/>
              </a:rPr>
              <a:t>→</a:t>
            </a:r>
            <a:r>
              <a:rPr lang="zh-TW" altLang="en-US" b="1" u="sng" dirty="0">
                <a:solidFill>
                  <a:srgbClr val="00B050"/>
                </a:solidFill>
                <a:latin typeface="微軟正黑體" pitchFamily="34" charset="-120"/>
                <a:ea typeface="微軟正黑體" pitchFamily="34" charset="-120"/>
              </a:rPr>
              <a:t>市府</a:t>
            </a:r>
            <a:r>
              <a:rPr lang="zh-TW" altLang="en-US" dirty="0">
                <a:latin typeface="微軟正黑體" pitchFamily="34" charset="-120"/>
                <a:ea typeface="微軟正黑體" pitchFamily="34" charset="-120"/>
              </a:rPr>
              <a:t>、</a:t>
            </a:r>
            <a:r>
              <a:rPr lang="zh-TW" altLang="en-US" b="1" u="sng" dirty="0">
                <a:solidFill>
                  <a:srgbClr val="00B050"/>
                </a:solidFill>
                <a:latin typeface="微軟正黑體" pitchFamily="34" charset="-120"/>
                <a:ea typeface="微軟正黑體" pitchFamily="34" charset="-120"/>
              </a:rPr>
              <a:t>教育局</a:t>
            </a:r>
            <a:r>
              <a:rPr lang="zh-TW" altLang="en-US" dirty="0">
                <a:latin typeface="微軟正黑體" pitchFamily="34" charset="-120"/>
                <a:ea typeface="微軟正黑體" pitchFamily="34" charset="-120"/>
              </a:rPr>
              <a:t>、</a:t>
            </a:r>
            <a:r>
              <a:rPr lang="zh-TW" altLang="en-US" b="1" u="sng" dirty="0">
                <a:solidFill>
                  <a:srgbClr val="00B050"/>
                </a:solidFill>
                <a:latin typeface="微軟正黑體" pitchFamily="34" charset="-120"/>
                <a:ea typeface="微軟正黑體" pitchFamily="34" charset="-120"/>
              </a:rPr>
              <a:t>學校</a:t>
            </a:r>
            <a:r>
              <a:rPr lang="zh-TW" altLang="en-US" dirty="0">
                <a:latin typeface="微軟正黑體" pitchFamily="34" charset="-120"/>
                <a:ea typeface="微軟正黑體" pitchFamily="34" charset="-120"/>
              </a:rPr>
              <a:t>給的才算，但例如本</a:t>
            </a:r>
            <a:r>
              <a:rPr lang="zh-TW" altLang="en-US" dirty="0" smtClean="0">
                <a:latin typeface="微軟正黑體" pitchFamily="34" charset="-120"/>
                <a:ea typeface="微軟正黑體" pitchFamily="34" charset="-120"/>
              </a:rPr>
              <a:t>市民</a:t>
            </a:r>
            <a:endParaRPr lang="en-US" altLang="zh-TW" dirty="0" smtClean="0">
              <a:latin typeface="微軟正黑體" pitchFamily="34" charset="-120"/>
              <a:ea typeface="微軟正黑體" pitchFamily="34" charset="-120"/>
            </a:endParaRPr>
          </a:p>
          <a:p>
            <a:pPr marL="0" indent="0">
              <a:lnSpc>
                <a:spcPct val="90000"/>
              </a:lnSpc>
              <a:buNone/>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政局</a:t>
            </a:r>
            <a:r>
              <a:rPr lang="zh-TW" altLang="en-US" dirty="0">
                <a:latin typeface="微軟正黑體" pitchFamily="34" charset="-120"/>
                <a:ea typeface="微軟正黑體" pitchFamily="34" charset="-120"/>
              </a:rPr>
              <a:t>核發的協辦選舉業務嘉獎令不算</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p>
            <a:pPr>
              <a:lnSpc>
                <a:spcPct val="90000"/>
              </a:lnSpc>
            </a:pPr>
            <a:r>
              <a:rPr lang="zh-TW" altLang="en-US" dirty="0" smtClean="0">
                <a:latin typeface="微軟正黑體" pitchFamily="34" charset="-120"/>
                <a:ea typeface="微軟正黑體" pitchFamily="34" charset="-120"/>
              </a:rPr>
              <a:t>積分</a:t>
            </a:r>
            <a:r>
              <a:rPr lang="zh-TW" altLang="en-US" dirty="0">
                <a:latin typeface="微軟正黑體" pitchFamily="34" charset="-120"/>
                <a:ea typeface="微軟正黑體" pitchFamily="34" charset="-120"/>
              </a:rPr>
              <a:t>採計自</a:t>
            </a:r>
            <a:r>
              <a:rPr lang="en-US" altLang="zh-TW" b="1" dirty="0" smtClean="0">
                <a:solidFill>
                  <a:srgbClr val="FF0000"/>
                </a:solidFill>
                <a:latin typeface="微軟正黑體" pitchFamily="34" charset="-120"/>
                <a:ea typeface="微軟正黑體" pitchFamily="34" charset="-120"/>
              </a:rPr>
              <a:t>104</a:t>
            </a:r>
            <a:r>
              <a:rPr lang="zh-TW" altLang="en-US" b="1" dirty="0" smtClean="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5</a:t>
            </a:r>
            <a:r>
              <a:rPr lang="zh-TW" altLang="en-US" b="1" dirty="0" smtClean="0">
                <a:solidFill>
                  <a:srgbClr val="FF0000"/>
                </a:solidFill>
                <a:latin typeface="微軟正黑體" pitchFamily="34" charset="-120"/>
                <a:ea typeface="微軟正黑體" pitchFamily="34" charset="-120"/>
              </a:rPr>
              <a:t>月</a:t>
            </a:r>
            <a:r>
              <a:rPr lang="en-US" altLang="zh-TW" b="1" dirty="0" smtClean="0">
                <a:solidFill>
                  <a:srgbClr val="FF0000"/>
                </a:solidFill>
                <a:latin typeface="微軟正黑體" pitchFamily="34" charset="-120"/>
                <a:ea typeface="微軟正黑體" pitchFamily="34" charset="-120"/>
              </a:rPr>
              <a:t>1</a:t>
            </a:r>
            <a:r>
              <a:rPr lang="zh-TW" altLang="en-US" b="1" dirty="0" smtClean="0">
                <a:solidFill>
                  <a:srgbClr val="FF0000"/>
                </a:solidFill>
                <a:latin typeface="微軟正黑體" pitchFamily="34" charset="-120"/>
                <a:ea typeface="微軟正黑體" pitchFamily="34" charset="-120"/>
              </a:rPr>
              <a:t>日</a:t>
            </a:r>
            <a:r>
              <a:rPr lang="zh-TW" altLang="en-US" b="1" dirty="0">
                <a:solidFill>
                  <a:srgbClr val="FF0000"/>
                </a:solidFill>
                <a:latin typeface="微軟正黑體" pitchFamily="34" charset="-120"/>
                <a:ea typeface="微軟正黑體" pitchFamily="34" charset="-120"/>
              </a:rPr>
              <a:t>至</a:t>
            </a:r>
            <a:r>
              <a:rPr lang="en-US" altLang="zh-TW" b="1" dirty="0" smtClean="0">
                <a:solidFill>
                  <a:srgbClr val="FF0000"/>
                </a:solidFill>
                <a:latin typeface="微軟正黑體" pitchFamily="34" charset="-120"/>
                <a:ea typeface="微軟正黑體" pitchFamily="34" charset="-120"/>
              </a:rPr>
              <a:t>109</a:t>
            </a:r>
            <a:r>
              <a:rPr lang="zh-TW" altLang="en-US" b="1" dirty="0" smtClean="0">
                <a:solidFill>
                  <a:srgbClr val="FF0000"/>
                </a:solidFill>
                <a:latin typeface="微軟正黑體" pitchFamily="34" charset="-120"/>
                <a:ea typeface="微軟正黑體" pitchFamily="34" charset="-120"/>
              </a:rPr>
              <a:t>年</a:t>
            </a:r>
            <a:r>
              <a:rPr lang="en-US" altLang="zh-TW" b="1" dirty="0" smtClean="0">
                <a:solidFill>
                  <a:srgbClr val="FF0000"/>
                </a:solidFill>
                <a:latin typeface="微軟正黑體" pitchFamily="34" charset="-120"/>
                <a:ea typeface="微軟正黑體" pitchFamily="34" charset="-120"/>
              </a:rPr>
              <a:t>4</a:t>
            </a:r>
            <a:r>
              <a:rPr lang="zh-TW" altLang="en-US" b="1" dirty="0" smtClean="0">
                <a:solidFill>
                  <a:srgbClr val="FF0000"/>
                </a:solidFill>
                <a:latin typeface="微軟正黑體" pitchFamily="34" charset="-120"/>
                <a:ea typeface="微軟正黑體" pitchFamily="34" charset="-120"/>
              </a:rPr>
              <a:t>月</a:t>
            </a:r>
            <a:r>
              <a:rPr lang="en-US" altLang="zh-TW" b="1" dirty="0" smtClean="0">
                <a:solidFill>
                  <a:srgbClr val="FF0000"/>
                </a:solidFill>
                <a:latin typeface="微軟正黑體" pitchFamily="34" charset="-120"/>
                <a:ea typeface="微軟正黑體" pitchFamily="34" charset="-120"/>
              </a:rPr>
              <a:t>30</a:t>
            </a:r>
            <a:r>
              <a:rPr lang="zh-TW" altLang="en-US" b="1" dirty="0" smtClean="0">
                <a:solidFill>
                  <a:srgbClr val="FF0000"/>
                </a:solidFill>
                <a:latin typeface="微軟正黑體" pitchFamily="34" charset="-120"/>
                <a:ea typeface="微軟正黑體" pitchFamily="34" charset="-120"/>
              </a:rPr>
              <a:t>日</a:t>
            </a:r>
            <a:r>
              <a:rPr lang="zh-TW" altLang="en-US" b="1" dirty="0">
                <a:solidFill>
                  <a:srgbClr val="FF0000"/>
                </a:solidFill>
                <a:latin typeface="微軟正黑體" pitchFamily="34" charset="-120"/>
                <a:ea typeface="微軟正黑體" pitchFamily="34" charset="-120"/>
              </a:rPr>
              <a:t>止</a:t>
            </a:r>
            <a:r>
              <a:rPr lang="zh-TW" altLang="en-US" b="1" u="sng" dirty="0" smtClean="0">
                <a:solidFill>
                  <a:srgbClr val="00B050"/>
                </a:solidFill>
                <a:latin typeface="微軟正黑體" pitchFamily="34" charset="-120"/>
                <a:ea typeface="微軟正黑體" pitchFamily="34" charset="-120"/>
              </a:rPr>
              <a:t>依</a:t>
            </a:r>
            <a:endParaRPr lang="en-US" altLang="zh-TW" b="1" u="sng" dirty="0" smtClean="0">
              <a:solidFill>
                <a:srgbClr val="00B050"/>
              </a:solidFill>
              <a:latin typeface="微軟正黑體" pitchFamily="34" charset="-120"/>
              <a:ea typeface="微軟正黑體" pitchFamily="34" charset="-120"/>
            </a:endParaRPr>
          </a:p>
          <a:p>
            <a:pPr marL="0" indent="0">
              <a:lnSpc>
                <a:spcPct val="90000"/>
              </a:lnSpc>
              <a:buNone/>
            </a:pPr>
            <a:r>
              <a:rPr lang="zh-TW" altLang="en-US" b="1" dirty="0">
                <a:solidFill>
                  <a:srgbClr val="00B050"/>
                </a:solidFill>
                <a:latin typeface="微軟正黑體" pitchFamily="34" charset="-120"/>
                <a:ea typeface="微軟正黑體" pitchFamily="34" charset="-120"/>
              </a:rPr>
              <a:t> </a:t>
            </a:r>
            <a:r>
              <a:rPr lang="zh-TW" altLang="en-US" b="1" dirty="0" smtClean="0">
                <a:solidFill>
                  <a:srgbClr val="00B050"/>
                </a:solidFill>
                <a:latin typeface="微軟正黑體" pitchFamily="34" charset="-120"/>
                <a:ea typeface="微軟正黑體" pitchFamily="34" charset="-120"/>
              </a:rPr>
              <a:t>   </a:t>
            </a:r>
            <a:r>
              <a:rPr lang="zh-TW" altLang="en-US" b="1" u="sng" dirty="0" smtClean="0">
                <a:solidFill>
                  <a:srgbClr val="00B050"/>
                </a:solidFill>
                <a:latin typeface="微軟正黑體" pitchFamily="34" charset="-120"/>
                <a:ea typeface="微軟正黑體" pitchFamily="34" charset="-120"/>
              </a:rPr>
              <a:t>臺中市</a:t>
            </a:r>
            <a:r>
              <a:rPr lang="zh-TW" altLang="en-US" b="1" u="sng" dirty="0">
                <a:solidFill>
                  <a:srgbClr val="00B050"/>
                </a:solidFill>
                <a:latin typeface="微軟正黑體" pitchFamily="34" charset="-120"/>
                <a:ea typeface="微軟正黑體" pitchFamily="34" charset="-120"/>
              </a:rPr>
              <a:t>公告之本年度採計日期為主</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含留職</a:t>
            </a:r>
            <a:r>
              <a:rPr lang="zh-TW" altLang="en-US" dirty="0" smtClean="0">
                <a:latin typeface="微軟正黑體" pitchFamily="34" charset="-120"/>
                <a:ea typeface="微軟正黑體" pitchFamily="34" charset="-120"/>
              </a:rPr>
              <a:t>停</a:t>
            </a:r>
            <a:endParaRPr lang="en-US" altLang="zh-TW" dirty="0" smtClean="0">
              <a:latin typeface="微軟正黑體" pitchFamily="34" charset="-120"/>
              <a:ea typeface="微軟正黑體" pitchFamily="34" charset="-120"/>
            </a:endParaRPr>
          </a:p>
          <a:p>
            <a:pPr marL="0" indent="0">
              <a:lnSpc>
                <a:spcPct val="90000"/>
              </a:lnSpc>
              <a:buNone/>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薪</a:t>
            </a:r>
            <a:r>
              <a:rPr lang="zh-TW" altLang="en-US" dirty="0">
                <a:latin typeface="微軟正黑體" pitchFamily="34" charset="-120"/>
                <a:ea typeface="微軟正黑體" pitchFamily="34" charset="-120"/>
              </a:rPr>
              <a:t>期間</a:t>
            </a:r>
            <a:r>
              <a:rPr lang="en-US" altLang="zh-TW"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a:lnSpc>
                <a:spcPct val="90000"/>
              </a:lnSpc>
            </a:pPr>
            <a:r>
              <a:rPr lang="zh-TW" altLang="en-US" dirty="0">
                <a:solidFill>
                  <a:srgbClr val="FF0000"/>
                </a:solidFill>
                <a:latin typeface="微軟正黑體" pitchFamily="34" charset="-120"/>
                <a:ea typeface="微軟正黑體" pitchFamily="34" charset="-120"/>
              </a:rPr>
              <a:t>同一事實之獎勵不得重複採計</a:t>
            </a:r>
            <a:r>
              <a:rPr lang="zh-TW" altLang="en-US" dirty="0" smtClean="0">
                <a:solidFill>
                  <a:srgbClr val="FF0000"/>
                </a:solidFill>
                <a:latin typeface="微軟正黑體" pitchFamily="34" charset="-120"/>
                <a:ea typeface="微軟正黑體" pitchFamily="34" charset="-120"/>
              </a:rPr>
              <a:t>。</a:t>
            </a:r>
            <a:endParaRPr lang="zh-TW" altLang="en-US"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01783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CC00FF"/>
                </a:solidFill>
                <a:latin typeface="微軟正黑體" pitchFamily="34" charset="-120"/>
                <a:ea typeface="微軟正黑體" pitchFamily="34" charset="-120"/>
              </a:rPr>
              <a:t>研習積分</a:t>
            </a:r>
            <a:r>
              <a:rPr lang="en-US" altLang="zh-TW" b="1" dirty="0" smtClean="0">
                <a:solidFill>
                  <a:srgbClr val="CC00FF"/>
                </a:solidFill>
                <a:latin typeface="微軟正黑體" pitchFamily="34" charset="-120"/>
                <a:ea typeface="微軟正黑體" pitchFamily="34" charset="-120"/>
              </a:rPr>
              <a:t>(</a:t>
            </a:r>
            <a:r>
              <a:rPr lang="zh-TW" altLang="en-US" b="1" dirty="0" smtClean="0">
                <a:solidFill>
                  <a:srgbClr val="CC00FF"/>
                </a:solidFill>
                <a:latin typeface="微軟正黑體" pitchFamily="34" charset="-120"/>
                <a:ea typeface="微軟正黑體" pitchFamily="34" charset="-120"/>
              </a:rPr>
              <a:t>最高</a:t>
            </a:r>
            <a:r>
              <a:rPr lang="en-US" altLang="zh-TW" b="1" dirty="0" smtClean="0">
                <a:solidFill>
                  <a:srgbClr val="CC00FF"/>
                </a:solidFill>
                <a:latin typeface="微軟正黑體" pitchFamily="34" charset="-120"/>
                <a:ea typeface="微軟正黑體" pitchFamily="34" charset="-120"/>
              </a:rPr>
              <a:t>10</a:t>
            </a:r>
            <a:r>
              <a:rPr lang="zh-TW" altLang="en-US" b="1" dirty="0" smtClean="0">
                <a:solidFill>
                  <a:srgbClr val="CC00FF"/>
                </a:solidFill>
                <a:latin typeface="微軟正黑體" pitchFamily="34" charset="-120"/>
                <a:ea typeface="微軟正黑體" pitchFamily="34" charset="-120"/>
              </a:rPr>
              <a:t>分</a:t>
            </a:r>
            <a:r>
              <a:rPr lang="en-US" altLang="zh-TW" b="1" dirty="0" smtClean="0">
                <a:solidFill>
                  <a:srgbClr val="CC00FF"/>
                </a:solidFill>
                <a:latin typeface="微軟正黑體" pitchFamily="34" charset="-120"/>
                <a:ea typeface="微軟正黑體" pitchFamily="34" charset="-120"/>
              </a:rPr>
              <a:t>)-1</a:t>
            </a:r>
            <a:endParaRPr lang="zh-TW" altLang="en-US" b="1" dirty="0">
              <a:solidFill>
                <a:srgbClr val="CC00FF"/>
              </a:solidFill>
            </a:endParaRPr>
          </a:p>
        </p:txBody>
      </p:sp>
      <p:sp>
        <p:nvSpPr>
          <p:cNvPr id="3" name="內容版面配置區 2"/>
          <p:cNvSpPr>
            <a:spLocks noGrp="1"/>
          </p:cNvSpPr>
          <p:nvPr>
            <p:ph idx="1"/>
          </p:nvPr>
        </p:nvSpPr>
        <p:spPr>
          <a:xfrm>
            <a:off x="467544" y="1412776"/>
            <a:ext cx="8424936" cy="5256584"/>
          </a:xfrm>
        </p:spPr>
        <p:txBody>
          <a:bodyPr>
            <a:noAutofit/>
          </a:bodyPr>
          <a:lstStyle/>
          <a:p>
            <a:pPr indent="-360000">
              <a:lnSpc>
                <a:spcPct val="110000"/>
              </a:lnSpc>
              <a:spcBef>
                <a:spcPts val="3600"/>
              </a:spcBef>
              <a:defRPr/>
            </a:pPr>
            <a:r>
              <a:rPr lang="zh-TW" altLang="en-US" sz="2400" dirty="0" smtClean="0">
                <a:latin typeface="微軟正黑體" pitchFamily="34" charset="-120"/>
                <a:ea typeface="微軟正黑體" pitchFamily="34" charset="-120"/>
              </a:rPr>
              <a:t>在</a:t>
            </a:r>
            <a:r>
              <a:rPr lang="zh-TW" altLang="en-US" sz="2400" dirty="0">
                <a:latin typeface="微軟正黑體" pitchFamily="34" charset="-120"/>
                <a:ea typeface="微軟正黑體" pitchFamily="34" charset="-120"/>
              </a:rPr>
              <a:t>本市</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縣</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最近</a:t>
            </a:r>
            <a:r>
              <a:rPr lang="en-US" altLang="zh-TW" sz="2400"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年。</a:t>
            </a:r>
            <a:r>
              <a:rPr lang="zh-TW" altLang="en-US" sz="2400" dirty="0">
                <a:solidFill>
                  <a:srgbClr val="FF0000"/>
                </a:solidFill>
                <a:latin typeface="微軟正黑體" pitchFamily="34" charset="-120"/>
                <a:ea typeface="微軟正黑體" pitchFamily="34" charset="-120"/>
              </a:rPr>
              <a:t>自</a:t>
            </a:r>
            <a:r>
              <a:rPr lang="en-US" altLang="zh-TW" sz="2400" dirty="0" smtClean="0">
                <a:solidFill>
                  <a:srgbClr val="FF0000"/>
                </a:solidFill>
                <a:latin typeface="微軟正黑體" pitchFamily="34" charset="-120"/>
                <a:ea typeface="微軟正黑體" pitchFamily="34" charset="-120"/>
              </a:rPr>
              <a:t>104</a:t>
            </a:r>
            <a:r>
              <a:rPr lang="zh-TW" altLang="en-US" sz="2400" dirty="0" smtClean="0">
                <a:solidFill>
                  <a:srgbClr val="FF0000"/>
                </a:solidFill>
                <a:latin typeface="微軟正黑體" pitchFamily="34" charset="-120"/>
                <a:ea typeface="微軟正黑體" pitchFamily="34" charset="-120"/>
              </a:rPr>
              <a:t>年</a:t>
            </a:r>
            <a:r>
              <a:rPr lang="en-US" altLang="zh-TW" sz="2400" dirty="0" smtClean="0">
                <a:solidFill>
                  <a:srgbClr val="FF0000"/>
                </a:solidFill>
                <a:latin typeface="微軟正黑體" pitchFamily="34" charset="-120"/>
                <a:ea typeface="微軟正黑體" pitchFamily="34" charset="-120"/>
              </a:rPr>
              <a:t>5</a:t>
            </a:r>
            <a:r>
              <a:rPr lang="zh-TW" altLang="en-US" sz="2400" dirty="0" smtClean="0">
                <a:solidFill>
                  <a:srgbClr val="FF0000"/>
                </a:solidFill>
                <a:latin typeface="微軟正黑體" pitchFamily="34" charset="-120"/>
                <a:ea typeface="微軟正黑體" pitchFamily="34" charset="-120"/>
              </a:rPr>
              <a:t>月</a:t>
            </a:r>
            <a:r>
              <a:rPr lang="en-US" altLang="zh-TW" sz="2400" dirty="0" smtClean="0">
                <a:solidFill>
                  <a:srgbClr val="FF0000"/>
                </a:solidFill>
                <a:latin typeface="微軟正黑體" pitchFamily="34" charset="-120"/>
                <a:ea typeface="微軟正黑體" pitchFamily="34" charset="-120"/>
              </a:rPr>
              <a:t>1</a:t>
            </a:r>
            <a:r>
              <a:rPr lang="zh-TW" altLang="en-US" sz="2400" dirty="0" smtClean="0">
                <a:solidFill>
                  <a:srgbClr val="FF0000"/>
                </a:solidFill>
                <a:latin typeface="微軟正黑體" pitchFamily="34" charset="-120"/>
                <a:ea typeface="微軟正黑體" pitchFamily="34" charset="-120"/>
              </a:rPr>
              <a:t>日</a:t>
            </a:r>
            <a:r>
              <a:rPr lang="zh-TW" altLang="en-US" sz="2400" dirty="0">
                <a:solidFill>
                  <a:srgbClr val="FF0000"/>
                </a:solidFill>
                <a:latin typeface="微軟正黑體" pitchFamily="34" charset="-120"/>
                <a:ea typeface="微軟正黑體" pitchFamily="34" charset="-120"/>
              </a:rPr>
              <a:t>至</a:t>
            </a:r>
            <a:r>
              <a:rPr lang="en-US" altLang="zh-TW" sz="2400" dirty="0" smtClean="0">
                <a:solidFill>
                  <a:srgbClr val="FF0000"/>
                </a:solidFill>
                <a:latin typeface="微軟正黑體" pitchFamily="34" charset="-120"/>
                <a:ea typeface="微軟正黑體" pitchFamily="34" charset="-120"/>
              </a:rPr>
              <a:t>109</a:t>
            </a:r>
            <a:r>
              <a:rPr lang="zh-TW" altLang="en-US" sz="2400" dirty="0" smtClean="0">
                <a:solidFill>
                  <a:srgbClr val="FF0000"/>
                </a:solidFill>
                <a:latin typeface="微軟正黑體" pitchFamily="34" charset="-120"/>
                <a:ea typeface="微軟正黑體" pitchFamily="34" charset="-120"/>
              </a:rPr>
              <a:t>年</a:t>
            </a:r>
            <a:r>
              <a:rPr lang="en-US" altLang="zh-TW" sz="2400" dirty="0" smtClean="0">
                <a:solidFill>
                  <a:srgbClr val="FF0000"/>
                </a:solidFill>
                <a:latin typeface="微軟正黑體" pitchFamily="34" charset="-120"/>
                <a:ea typeface="微軟正黑體" pitchFamily="34" charset="-120"/>
              </a:rPr>
              <a:t>4</a:t>
            </a:r>
            <a:r>
              <a:rPr lang="zh-TW" altLang="en-US" sz="2400" dirty="0" smtClean="0">
                <a:solidFill>
                  <a:srgbClr val="FF0000"/>
                </a:solidFill>
                <a:latin typeface="微軟正黑體" pitchFamily="34" charset="-120"/>
                <a:ea typeface="微軟正黑體" pitchFamily="34" charset="-120"/>
              </a:rPr>
              <a:t>月</a:t>
            </a:r>
            <a:r>
              <a:rPr lang="en-US" altLang="zh-TW" sz="2400" dirty="0" smtClean="0">
                <a:solidFill>
                  <a:srgbClr val="FF0000"/>
                </a:solidFill>
                <a:latin typeface="微軟正黑體" pitchFamily="34" charset="-120"/>
                <a:ea typeface="微軟正黑體" pitchFamily="34" charset="-120"/>
              </a:rPr>
              <a:t>30</a:t>
            </a:r>
            <a:r>
              <a:rPr lang="zh-TW" altLang="en-US" sz="2400" dirty="0" smtClean="0">
                <a:solidFill>
                  <a:srgbClr val="FF0000"/>
                </a:solidFill>
                <a:latin typeface="微軟正黑體" pitchFamily="34" charset="-120"/>
                <a:ea typeface="微軟正黑體" pitchFamily="34" charset="-120"/>
              </a:rPr>
              <a:t>日</a:t>
            </a:r>
            <a:r>
              <a:rPr lang="zh-TW" altLang="en-US" sz="2400" dirty="0">
                <a:solidFill>
                  <a:srgbClr val="FF0000"/>
                </a:solidFill>
                <a:latin typeface="微軟正黑體" pitchFamily="34" charset="-120"/>
                <a:ea typeface="微軟正黑體" pitchFamily="34" charset="-120"/>
              </a:rPr>
              <a:t>止</a:t>
            </a:r>
            <a:r>
              <a:rPr lang="en-US" altLang="zh-TW" sz="2400" b="1" u="sng" dirty="0">
                <a:solidFill>
                  <a:srgbClr val="00B050"/>
                </a:solidFill>
                <a:latin typeface="微軟正黑體" pitchFamily="34" charset="-120"/>
                <a:ea typeface="微軟正黑體" pitchFamily="34" charset="-120"/>
              </a:rPr>
              <a:t>(</a:t>
            </a:r>
            <a:r>
              <a:rPr lang="zh-TW" altLang="en-US" sz="2400" b="1" u="sng" dirty="0">
                <a:solidFill>
                  <a:srgbClr val="00B050"/>
                </a:solidFill>
                <a:latin typeface="微軟正黑體" pitchFamily="34" charset="-120"/>
                <a:ea typeface="微軟正黑體" pitchFamily="34" charset="-120"/>
              </a:rPr>
              <a:t>依</a:t>
            </a:r>
            <a:r>
              <a:rPr lang="zh-TW" altLang="en-US" sz="2400" b="1" u="sng" dirty="0" smtClean="0">
                <a:solidFill>
                  <a:srgbClr val="00B050"/>
                </a:solidFill>
                <a:latin typeface="微軟正黑體" pitchFamily="34" charset="-120"/>
                <a:ea typeface="微軟正黑體" pitchFamily="34" charset="-120"/>
              </a:rPr>
              <a:t>臺中市</a:t>
            </a:r>
            <a:r>
              <a:rPr lang="zh-TW" altLang="en-US" sz="2400" b="1" u="sng" dirty="0">
                <a:solidFill>
                  <a:srgbClr val="00B050"/>
                </a:solidFill>
                <a:latin typeface="微軟正黑體" pitchFamily="34" charset="-120"/>
                <a:ea typeface="微軟正黑體" pitchFamily="34" charset="-120"/>
              </a:rPr>
              <a:t>公告本年度採計日期為主</a:t>
            </a:r>
            <a:r>
              <a:rPr lang="en-US" altLang="zh-TW" sz="2400" b="1" u="sng" dirty="0">
                <a:solidFill>
                  <a:srgbClr val="00B050"/>
                </a:solidFill>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含留職停薪期間</a:t>
            </a:r>
            <a:r>
              <a:rPr lang="en-US" altLang="zh-TW" sz="2400" dirty="0">
                <a:latin typeface="微軟正黑體" pitchFamily="34" charset="-120"/>
                <a:ea typeface="微軟正黑體" pitchFamily="34" charset="-120"/>
              </a:rPr>
              <a:t>)</a:t>
            </a:r>
            <a:r>
              <a:rPr lang="zh-TW" altLang="en-US" sz="2400" dirty="0">
                <a:solidFill>
                  <a:srgbClr val="FF0000"/>
                </a:solidFill>
                <a:latin typeface="微軟正黑體" pitchFamily="34" charset="-120"/>
                <a:ea typeface="微軟正黑體" pitchFamily="34" charset="-120"/>
              </a:rPr>
              <a:t>  </a:t>
            </a:r>
            <a:endParaRPr lang="en-US" altLang="zh-TW" sz="2400" dirty="0" smtClean="0">
              <a:solidFill>
                <a:srgbClr val="FF0000"/>
              </a:solidFill>
              <a:latin typeface="微軟正黑體" pitchFamily="34" charset="-120"/>
              <a:ea typeface="微軟正黑體" pitchFamily="34" charset="-120"/>
            </a:endParaRPr>
          </a:p>
          <a:p>
            <a:pPr>
              <a:lnSpc>
                <a:spcPct val="80000"/>
              </a:lnSpc>
              <a:defRPr/>
            </a:pPr>
            <a:endParaRPr lang="en-US" altLang="zh-TW" sz="900" dirty="0">
              <a:latin typeface="微軟正黑體" pitchFamily="34" charset="-120"/>
              <a:ea typeface="微軟正黑體" pitchFamily="34" charset="-120"/>
            </a:endParaRPr>
          </a:p>
          <a:p>
            <a:pPr>
              <a:lnSpc>
                <a:spcPct val="110000"/>
              </a:lnSpc>
              <a:defRPr/>
            </a:pPr>
            <a:r>
              <a:rPr lang="zh-TW" altLang="en-US" sz="2400" dirty="0" smtClean="0">
                <a:latin typeface="微軟正黑體" pitchFamily="34" charset="-120"/>
                <a:ea typeface="微軟正黑體" pitchFamily="34" charset="-120"/>
              </a:rPr>
              <a:t>依</a:t>
            </a:r>
            <a:r>
              <a:rPr lang="zh-TW" altLang="en-US" sz="2400" dirty="0">
                <a:latin typeface="微軟正黑體" pitchFamily="34" charset="-120"/>
                <a:ea typeface="微軟正黑體" pitchFamily="34" charset="-120"/>
              </a:rPr>
              <a:t>「教師進修研究獎勵辦法」規定之進修的學位或學分都給分→</a:t>
            </a:r>
            <a:r>
              <a:rPr lang="zh-TW" altLang="en-US" sz="2400" dirty="0">
                <a:solidFill>
                  <a:srgbClr val="FF0000"/>
                </a:solidFill>
                <a:latin typeface="微軟正黑體" pitchFamily="34" charset="-120"/>
                <a:ea typeface="微軟正黑體" pitchFamily="34" charset="-120"/>
              </a:rPr>
              <a:t>惟需檢附同意進修相關文件</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a:lnSpc>
                <a:spcPct val="80000"/>
              </a:lnSpc>
              <a:defRPr/>
            </a:pPr>
            <a:endParaRPr lang="zh-TW" altLang="en-US" sz="900" dirty="0">
              <a:latin typeface="微軟正黑體" pitchFamily="34" charset="-120"/>
              <a:ea typeface="微軟正黑體" pitchFamily="34" charset="-120"/>
            </a:endParaRPr>
          </a:p>
          <a:p>
            <a:pPr>
              <a:lnSpc>
                <a:spcPct val="110000"/>
              </a:lnSpc>
              <a:defRPr/>
            </a:pPr>
            <a:r>
              <a:rPr lang="zh-TW" altLang="en-US" sz="2400" dirty="0" smtClean="0">
                <a:latin typeface="微軟正黑體" pitchFamily="34" charset="-120"/>
                <a:ea typeface="微軟正黑體" pitchFamily="34" charset="-120"/>
              </a:rPr>
              <a:t>經</a:t>
            </a:r>
            <a:r>
              <a:rPr lang="zh-TW" altLang="en-US" sz="2400" dirty="0">
                <a:latin typeface="微軟正黑體" pitchFamily="34" charset="-120"/>
                <a:ea typeface="微軟正黑體" pitchFamily="34" charset="-120"/>
              </a:rPr>
              <a:t>服務學校或主管教育行政機關</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教育部、署、本局、學校→可以；各教育大學、他縣市教育局處核准的→就不行</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主動薦送、指派或同意參加</a:t>
            </a:r>
            <a:r>
              <a:rPr lang="zh-TW" altLang="en-US" sz="2400" u="sng" dirty="0">
                <a:solidFill>
                  <a:srgbClr val="FF0000"/>
                </a:solidFill>
                <a:latin typeface="微軟正黑體" pitchFamily="34" charset="-120"/>
                <a:ea typeface="微軟正黑體" pitchFamily="34" charset="-120"/>
              </a:rPr>
              <a:t>具主管教育行政機關核准文號</a:t>
            </a:r>
            <a:r>
              <a:rPr lang="zh-TW" altLang="en-US" sz="2400" dirty="0">
                <a:latin typeface="微軟正黑體" pitchFamily="34" charset="-120"/>
                <a:ea typeface="微軟正黑體" pitchFamily="34" charset="-120"/>
              </a:rPr>
              <a:t>之進修、研習。</a:t>
            </a:r>
            <a:endParaRPr lang="en-US" altLang="zh-TW" sz="2400" dirty="0">
              <a:latin typeface="微軟正黑體" pitchFamily="34" charset="-120"/>
              <a:ea typeface="微軟正黑體" pitchFamily="34" charset="-120"/>
            </a:endParaRPr>
          </a:p>
          <a:p>
            <a:pPr>
              <a:lnSpc>
                <a:spcPct val="80000"/>
              </a:lnSpc>
              <a:defRPr/>
            </a:pPr>
            <a:endParaRPr lang="en-US" altLang="zh-TW" sz="900" dirty="0">
              <a:latin typeface="微軟正黑體" pitchFamily="34" charset="-120"/>
              <a:ea typeface="微軟正黑體" pitchFamily="34" charset="-120"/>
            </a:endParaRPr>
          </a:p>
          <a:p>
            <a:pPr>
              <a:lnSpc>
                <a:spcPct val="120000"/>
              </a:lnSpc>
              <a:defRPr/>
            </a:pPr>
            <a:r>
              <a:rPr lang="zh-TW" altLang="en-US" sz="2400" dirty="0" smtClean="0">
                <a:latin typeface="微軟正黑體" pitchFamily="34" charset="-120"/>
                <a:ea typeface="微軟正黑體" pitchFamily="34" charset="-120"/>
              </a:rPr>
              <a:t>教師</a:t>
            </a:r>
            <a:r>
              <a:rPr lang="zh-TW" altLang="en-US" sz="2400" dirty="0">
                <a:latin typeface="微軟正黑體" pitchFamily="34" charset="-120"/>
                <a:ea typeface="微軟正黑體" pitchFamily="34" charset="-120"/>
              </a:rPr>
              <a:t>參加網路文官</a:t>
            </a:r>
            <a:r>
              <a:rPr lang="en-US" altLang="zh-TW" sz="2400" dirty="0">
                <a:latin typeface="微軟正黑體" pitchFamily="34" charset="-120"/>
                <a:ea typeface="微軟正黑體" pitchFamily="34" charset="-120"/>
              </a:rPr>
              <a:t>E</a:t>
            </a:r>
            <a:r>
              <a:rPr lang="zh-TW" altLang="en-US" sz="2400" dirty="0">
                <a:latin typeface="微軟正黑體" pitchFamily="34" charset="-120"/>
                <a:ea typeface="微軟正黑體" pitchFamily="34" charset="-120"/>
              </a:rPr>
              <a:t>學院、地方</a:t>
            </a:r>
            <a:r>
              <a:rPr lang="en-US" altLang="zh-TW" sz="2400" dirty="0">
                <a:latin typeface="微軟正黑體" pitchFamily="34" charset="-120"/>
                <a:ea typeface="微軟正黑體" pitchFamily="34" charset="-120"/>
              </a:rPr>
              <a:t>E</a:t>
            </a:r>
            <a:r>
              <a:rPr lang="zh-TW" altLang="en-US" sz="2400" dirty="0">
                <a:latin typeface="微軟正黑體" pitchFamily="34" charset="-120"/>
                <a:ea typeface="微軟正黑體" pitchFamily="34" charset="-120"/>
              </a:rPr>
              <a:t>學中心及公務人員終身學習護照等數位學習時數，</a:t>
            </a:r>
            <a:r>
              <a:rPr lang="zh-TW" altLang="en-US" sz="2400" u="sng" dirty="0">
                <a:solidFill>
                  <a:srgbClr val="FF0000"/>
                </a:solidFill>
                <a:latin typeface="微軟正黑體" pitchFamily="34" charset="-120"/>
                <a:ea typeface="微軟正黑體" pitchFamily="34" charset="-120"/>
              </a:rPr>
              <a:t>需經主管教育行政機關核可</a:t>
            </a:r>
            <a:r>
              <a:rPr lang="zh-TW" altLang="en-US" sz="2400" dirty="0">
                <a:latin typeface="微軟正黑體" pitchFamily="34" charset="-120"/>
                <a:ea typeface="微軟正黑體" pitchFamily="34" charset="-120"/>
              </a:rPr>
              <a:t>，方可採計</a:t>
            </a:r>
            <a:r>
              <a:rPr lang="zh-TW" altLang="en-US" sz="2400" dirty="0" smtClean="0">
                <a:latin typeface="微軟正黑體" pitchFamily="34" charset="-120"/>
                <a:ea typeface="微軟正黑體" pitchFamily="34" charset="-120"/>
              </a:rPr>
              <a:t>。</a:t>
            </a:r>
            <a:endParaRPr lang="en-US" altLang="zh-TW" sz="24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96363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778098"/>
          </a:xfrm>
        </p:spPr>
        <p:txBody>
          <a:bodyPr>
            <a:normAutofit/>
          </a:bodyPr>
          <a:lstStyle/>
          <a:p>
            <a:r>
              <a:rPr lang="zh-TW" altLang="en-US" b="1" dirty="0">
                <a:solidFill>
                  <a:srgbClr val="CC00FF"/>
                </a:solidFill>
                <a:latin typeface="微軟正黑體" pitchFamily="34" charset="-120"/>
                <a:ea typeface="微軟正黑體" pitchFamily="34" charset="-120"/>
              </a:rPr>
              <a:t>研習積分</a:t>
            </a:r>
            <a:r>
              <a:rPr lang="en-US" altLang="zh-TW" b="1" dirty="0">
                <a:solidFill>
                  <a:srgbClr val="CC00FF"/>
                </a:solidFill>
                <a:latin typeface="微軟正黑體" pitchFamily="34" charset="-120"/>
                <a:ea typeface="微軟正黑體" pitchFamily="34" charset="-120"/>
              </a:rPr>
              <a:t>(</a:t>
            </a:r>
            <a:r>
              <a:rPr lang="zh-TW" altLang="en-US" b="1" dirty="0">
                <a:solidFill>
                  <a:srgbClr val="CC00FF"/>
                </a:solidFill>
                <a:latin typeface="微軟正黑體" pitchFamily="34" charset="-120"/>
                <a:ea typeface="微軟正黑體" pitchFamily="34" charset="-120"/>
              </a:rPr>
              <a:t>最高</a:t>
            </a:r>
            <a:r>
              <a:rPr lang="en-US" altLang="zh-TW" b="1" dirty="0">
                <a:solidFill>
                  <a:srgbClr val="CC00FF"/>
                </a:solidFill>
                <a:latin typeface="微軟正黑體" pitchFamily="34" charset="-120"/>
                <a:ea typeface="微軟正黑體" pitchFamily="34" charset="-120"/>
              </a:rPr>
              <a:t>10</a:t>
            </a:r>
            <a:r>
              <a:rPr lang="zh-TW" altLang="en-US" b="1" dirty="0">
                <a:solidFill>
                  <a:srgbClr val="CC00FF"/>
                </a:solidFill>
                <a:latin typeface="微軟正黑體" pitchFamily="34" charset="-120"/>
                <a:ea typeface="微軟正黑體" pitchFamily="34" charset="-120"/>
              </a:rPr>
              <a:t>分</a:t>
            </a:r>
            <a:r>
              <a:rPr lang="en-US" altLang="zh-TW" b="1" dirty="0" smtClean="0">
                <a:solidFill>
                  <a:srgbClr val="CC00FF"/>
                </a:solidFill>
                <a:latin typeface="微軟正黑體" pitchFamily="34" charset="-120"/>
                <a:ea typeface="微軟正黑體" pitchFamily="34" charset="-120"/>
              </a:rPr>
              <a:t>)-2</a:t>
            </a:r>
            <a:endParaRPr lang="zh-TW" altLang="en-US" dirty="0"/>
          </a:p>
        </p:txBody>
      </p:sp>
      <p:sp>
        <p:nvSpPr>
          <p:cNvPr id="3" name="內容版面配置區 2"/>
          <p:cNvSpPr>
            <a:spLocks noGrp="1"/>
          </p:cNvSpPr>
          <p:nvPr>
            <p:ph idx="1"/>
          </p:nvPr>
        </p:nvSpPr>
        <p:spPr>
          <a:xfrm>
            <a:off x="179512" y="980728"/>
            <a:ext cx="8712968" cy="5877272"/>
          </a:xfrm>
        </p:spPr>
        <p:txBody>
          <a:bodyPr>
            <a:noAutofit/>
          </a:bodyPr>
          <a:lstStyle/>
          <a:p>
            <a:pPr>
              <a:lnSpc>
                <a:spcPct val="120000"/>
              </a:lnSpc>
              <a:buFont typeface="Wingdings" pitchFamily="2" charset="2"/>
              <a:buChar char="l"/>
            </a:pPr>
            <a:r>
              <a:rPr lang="zh-TW" altLang="en-US" sz="2400" dirty="0">
                <a:latin typeface="微軟正黑體" pitchFamily="34" charset="-120"/>
                <a:ea typeface="微軟正黑體" pitchFamily="34" charset="-120"/>
              </a:rPr>
              <a:t>全國教師在職進修網的列印資料就會有</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部</a:t>
            </a:r>
            <a:r>
              <a:rPr lang="en-US" altLang="zh-TW" sz="2400" dirty="0">
                <a:latin typeface="微軟正黑體" pitchFamily="34" charset="-120"/>
                <a:ea typeface="微軟正黑體" pitchFamily="34" charset="-120"/>
              </a:rPr>
              <a:t>or</a:t>
            </a:r>
            <a:r>
              <a:rPr lang="zh-TW" altLang="en-US" sz="2400" dirty="0">
                <a:latin typeface="微軟正黑體" pitchFamily="34" charset="-120"/>
                <a:ea typeface="微軟正黑體" pitchFamily="34" charset="-120"/>
              </a:rPr>
              <a:t>本局之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核准文號，所以可採計算分。</a:t>
            </a:r>
          </a:p>
          <a:p>
            <a:pPr>
              <a:lnSpc>
                <a:spcPct val="120000"/>
              </a:lnSpc>
              <a:buFont typeface="Wingdings" pitchFamily="2" charset="2"/>
              <a:buChar char="l"/>
            </a:pPr>
            <a:r>
              <a:rPr lang="zh-TW" altLang="en-US" sz="2400" dirty="0">
                <a:latin typeface="微軟正黑體" pitchFamily="34" charset="-120"/>
                <a:ea typeface="微軟正黑體" pitchFamily="34" charset="-120"/>
              </a:rPr>
              <a:t>公務人員終身學習入口網、哈客網路學院、環境教育終身學習網的，</a:t>
            </a:r>
            <a:r>
              <a:rPr lang="zh-TW" altLang="en-US" sz="2400" b="1" u="sng" dirty="0">
                <a:solidFill>
                  <a:srgbClr val="FF0000"/>
                </a:solidFill>
                <a:latin typeface="微軟正黑體" pitchFamily="34" charset="-120"/>
                <a:ea typeface="微軟正黑體" pitchFamily="34" charset="-120"/>
              </a:rPr>
              <a:t>若沒有文號，規定上不得採計</a:t>
            </a:r>
            <a:r>
              <a:rPr lang="zh-TW" altLang="en-US" sz="2400" dirty="0">
                <a:latin typeface="微軟正黑體" pitchFamily="34" charset="-120"/>
                <a:ea typeface="微軟正黑體" pitchFamily="34" charset="-120"/>
              </a:rPr>
              <a:t>，實務審查上會酌情予以放寬採計。</a:t>
            </a:r>
          </a:p>
          <a:p>
            <a:pPr marL="0" indent="0">
              <a:lnSpc>
                <a:spcPct val="80000"/>
              </a:lnSpc>
              <a:buNone/>
            </a:pPr>
            <a:endParaRPr lang="zh-TW" altLang="en-US" sz="900" dirty="0">
              <a:latin typeface="微軟正黑體" pitchFamily="34" charset="-120"/>
              <a:ea typeface="微軟正黑體" pitchFamily="34" charset="-120"/>
            </a:endParaRPr>
          </a:p>
          <a:p>
            <a:pPr>
              <a:lnSpc>
                <a:spcPct val="120000"/>
              </a:lnSpc>
              <a:buFont typeface="Wingdings" pitchFamily="2" charset="2"/>
              <a:buChar char="l"/>
            </a:pPr>
            <a:r>
              <a:rPr lang="zh-TW" altLang="en-US" sz="2400" dirty="0">
                <a:latin typeface="微軟正黑體" pitchFamily="34" charset="-120"/>
                <a:ea typeface="微軟正黑體" pitchFamily="34" charset="-120"/>
              </a:rPr>
              <a:t>故若教師無法從系統列印資料看出</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部</a:t>
            </a:r>
            <a:r>
              <a:rPr lang="en-US" altLang="zh-TW" sz="2400" dirty="0">
                <a:latin typeface="微軟正黑體" pitchFamily="34" charset="-120"/>
                <a:ea typeface="微軟正黑體" pitchFamily="34" charset="-120"/>
              </a:rPr>
              <a:t>or</a:t>
            </a:r>
            <a:r>
              <a:rPr lang="zh-TW" altLang="en-US" sz="2400" dirty="0">
                <a:latin typeface="微軟正黑體" pitchFamily="34" charset="-120"/>
                <a:ea typeface="微軟正黑體" pitchFamily="34" charset="-120"/>
              </a:rPr>
              <a:t>本局之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核准文號，最好是能</a:t>
            </a:r>
            <a:r>
              <a:rPr lang="zh-TW" altLang="en-US" sz="2400" b="1" dirty="0">
                <a:solidFill>
                  <a:srgbClr val="FF0000"/>
                </a:solidFill>
                <a:latin typeface="微軟正黑體" pitchFamily="34" charset="-120"/>
                <a:ea typeface="微軟正黑體" pitchFamily="34" charset="-120"/>
              </a:rPr>
              <a:t>附上簽准研習的公文簽呈或函文</a:t>
            </a:r>
            <a:r>
              <a:rPr lang="zh-TW" altLang="en-US" sz="2400" dirty="0">
                <a:latin typeface="微軟正黑體" pitchFamily="34" charset="-120"/>
                <a:ea typeface="微軟正黑體" pitchFamily="34" charset="-120"/>
              </a:rPr>
              <a:t>，若無法附上，就由現場審查人員酌情是否</a:t>
            </a:r>
            <a:r>
              <a:rPr lang="zh-TW" altLang="en-US" sz="2400" dirty="0" smtClean="0">
                <a:latin typeface="微軟正黑體" pitchFamily="34" charset="-120"/>
                <a:ea typeface="微軟正黑體" pitchFamily="34" charset="-120"/>
              </a:rPr>
              <a:t>放寬准予</a:t>
            </a:r>
            <a:r>
              <a:rPr lang="zh-TW" altLang="en-US" sz="2400" dirty="0">
                <a:latin typeface="微軟正黑體" pitchFamily="34" charset="-120"/>
                <a:ea typeface="微軟正黑體" pitchFamily="34" charset="-120"/>
              </a:rPr>
              <a:t>採</a:t>
            </a:r>
            <a:r>
              <a:rPr lang="zh-TW" altLang="en-US" sz="2400" dirty="0" smtClean="0">
                <a:latin typeface="微軟正黑體" pitchFamily="34" charset="-120"/>
                <a:ea typeface="微軟正黑體" pitchFamily="34" charset="-120"/>
              </a:rPr>
              <a:t>計。</a:t>
            </a:r>
            <a:endParaRPr lang="en-US" altLang="zh-TW" sz="2400" dirty="0">
              <a:latin typeface="微軟正黑體" pitchFamily="34" charset="-120"/>
              <a:ea typeface="微軟正黑體" pitchFamily="34" charset="-120"/>
            </a:endParaRPr>
          </a:p>
          <a:p>
            <a:pPr>
              <a:lnSpc>
                <a:spcPct val="120000"/>
              </a:lnSpc>
              <a:buFont typeface="Wingdings" pitchFamily="2" charset="2"/>
              <a:buChar char="l"/>
            </a:pPr>
            <a:r>
              <a:rPr lang="zh-TW" altLang="en-US" sz="2400" dirty="0">
                <a:latin typeface="微軟正黑體" pitchFamily="34" charset="-120"/>
                <a:ea typeface="微軟正黑體" pitchFamily="34" charset="-120"/>
              </a:rPr>
              <a:t>若現場審查人員認定不予採計，</a:t>
            </a:r>
            <a:r>
              <a:rPr lang="zh-TW" altLang="en-US" sz="2400" dirty="0">
                <a:solidFill>
                  <a:srgbClr val="FF0000"/>
                </a:solidFill>
                <a:latin typeface="微軟正黑體" pitchFamily="34" charset="-120"/>
                <a:ea typeface="微軟正黑體" pitchFamily="34" charset="-120"/>
              </a:rPr>
              <a:t>教師不服者，請依規定提出「主管教育行政機關核准文號</a:t>
            </a:r>
            <a:r>
              <a:rPr lang="en-US" altLang="zh-TW" sz="2400" dirty="0">
                <a:solidFill>
                  <a:srgbClr val="FF0000"/>
                </a:solidFill>
                <a:latin typeface="微軟正黑體" pitchFamily="34" charset="-120"/>
                <a:ea typeface="微軟正黑體" pitchFamily="34" charset="-120"/>
              </a:rPr>
              <a:t>/</a:t>
            </a:r>
            <a:r>
              <a:rPr lang="zh-TW" altLang="en-US" sz="2400" dirty="0">
                <a:solidFill>
                  <a:srgbClr val="FF0000"/>
                </a:solidFill>
                <a:latin typeface="微軟正黑體" pitchFamily="34" charset="-120"/>
                <a:ea typeface="微軟正黑體" pitchFamily="34" charset="-120"/>
              </a:rPr>
              <a:t>核可</a:t>
            </a:r>
            <a:r>
              <a:rPr lang="zh-TW" altLang="en-US" sz="2400" dirty="0" smtClean="0">
                <a:solidFill>
                  <a:srgbClr val="FF0000"/>
                </a:solidFill>
                <a:latin typeface="微軟正黑體" pitchFamily="34" charset="-120"/>
                <a:ea typeface="微軟正黑體" pitchFamily="34" charset="-120"/>
              </a:rPr>
              <a:t>」之證明</a:t>
            </a:r>
            <a:r>
              <a:rPr lang="zh-TW" altLang="en-US" sz="2400" dirty="0">
                <a:solidFill>
                  <a:srgbClr val="FF0000"/>
                </a:solidFill>
                <a:latin typeface="微軟正黑體" pitchFamily="34" charset="-120"/>
                <a:ea typeface="微軟正黑體" pitchFamily="34" charset="-120"/>
              </a:rPr>
              <a:t>文件</a:t>
            </a:r>
            <a:r>
              <a:rPr lang="zh-TW" altLang="en-US" sz="2400" dirty="0" smtClean="0">
                <a:solidFill>
                  <a:srgbClr val="FF0000"/>
                </a:solidFill>
                <a:latin typeface="微軟正黑體" pitchFamily="34" charset="-120"/>
                <a:ea typeface="微軟正黑體" pitchFamily="34" charset="-120"/>
              </a:rPr>
              <a:t>。</a:t>
            </a:r>
          </a:p>
        </p:txBody>
      </p:sp>
    </p:spTree>
    <p:extLst>
      <p:ext uri="{BB962C8B-B14F-4D97-AF65-F5344CB8AC3E}">
        <p14:creationId xmlns:p14="http://schemas.microsoft.com/office/powerpoint/2010/main" val="3857962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C00FF"/>
                </a:solidFill>
                <a:latin typeface="微軟正黑體" pitchFamily="34" charset="-120"/>
                <a:ea typeface="微軟正黑體" pitchFamily="34" charset="-120"/>
              </a:rPr>
              <a:t>特殊加分</a:t>
            </a:r>
            <a:r>
              <a:rPr lang="en-US" altLang="zh-TW" b="1" dirty="0" smtClean="0">
                <a:solidFill>
                  <a:srgbClr val="CC00FF"/>
                </a:solidFill>
                <a:latin typeface="微軟正黑體" pitchFamily="34" charset="-120"/>
                <a:ea typeface="微軟正黑體" pitchFamily="34" charset="-120"/>
              </a:rPr>
              <a:t>(30</a:t>
            </a:r>
            <a:r>
              <a:rPr lang="zh-TW" altLang="en-US" b="1" dirty="0" smtClean="0">
                <a:solidFill>
                  <a:srgbClr val="CC00FF"/>
                </a:solidFill>
                <a:latin typeface="微軟正黑體" pitchFamily="34" charset="-120"/>
                <a:ea typeface="微軟正黑體" pitchFamily="34" charset="-120"/>
              </a:rPr>
              <a:t>分</a:t>
            </a:r>
            <a:r>
              <a:rPr lang="en-US" altLang="zh-TW" b="1" dirty="0" smtClean="0">
                <a:solidFill>
                  <a:srgbClr val="CC00FF"/>
                </a:solidFill>
                <a:latin typeface="微軟正黑體" pitchFamily="34" charset="-120"/>
                <a:ea typeface="微軟正黑體" pitchFamily="34" charset="-120"/>
              </a:rPr>
              <a:t>)</a:t>
            </a:r>
            <a:endParaRPr lang="zh-TW" altLang="en-US"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fontScale="92500" lnSpcReduction="10000"/>
          </a:bodyPr>
          <a:lstStyle/>
          <a:p>
            <a:pPr>
              <a:buFont typeface="Wingdings" pitchFamily="2" charset="2"/>
              <a:buChar char="Ø"/>
            </a:pPr>
            <a:r>
              <a:rPr lang="zh-TW" altLang="en-US" dirty="0">
                <a:latin typeface="微軟正黑體" pitchFamily="34" charset="-120"/>
                <a:ea typeface="微軟正黑體" pitchFamily="34" charset="-120"/>
              </a:rPr>
              <a:t>服務於同一縣</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市</a:t>
            </a:r>
            <a:r>
              <a:rPr lang="en-US" altLang="zh-TW" dirty="0">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特殊</a:t>
            </a:r>
            <a:r>
              <a:rPr lang="zh-TW" altLang="en-US" b="1" dirty="0" smtClean="0">
                <a:solidFill>
                  <a:srgbClr val="FF0000"/>
                </a:solidFill>
                <a:latin typeface="微軟正黑體" pitchFamily="34" charset="-120"/>
                <a:ea typeface="微軟正黑體" pitchFamily="34" charset="-120"/>
              </a:rPr>
              <a:t>偏遠或極度偏遠地區</a:t>
            </a:r>
            <a:r>
              <a:rPr lang="zh-TW" altLang="en-US" dirty="0">
                <a:latin typeface="微軟正黑體" pitchFamily="34" charset="-120"/>
                <a:ea typeface="微軟正黑體" pitchFamily="34" charset="-120"/>
              </a:rPr>
              <a:t>實際擔任</a:t>
            </a:r>
            <a:r>
              <a:rPr lang="zh-TW" altLang="en-US" dirty="0" smtClean="0">
                <a:latin typeface="微軟正黑體" pitchFamily="34" charset="-120"/>
                <a:ea typeface="微軟正黑體" pitchFamily="34" charset="-120"/>
              </a:rPr>
              <a:t>教學滿三年以上者</a:t>
            </a:r>
            <a:r>
              <a:rPr lang="zh-TW" altLang="en-US" dirty="0">
                <a:latin typeface="微軟正黑體" pitchFamily="34" charset="-120"/>
                <a:ea typeface="微軟正黑體" pitchFamily="34" charset="-120"/>
              </a:rPr>
              <a:t>，加</a:t>
            </a:r>
            <a:r>
              <a:rPr lang="en-US" altLang="zh-TW" dirty="0">
                <a:latin typeface="微軟正黑體" pitchFamily="34" charset="-120"/>
                <a:ea typeface="微軟正黑體" pitchFamily="34" charset="-120"/>
              </a:rPr>
              <a:t>30</a:t>
            </a:r>
            <a:r>
              <a:rPr lang="zh-TW" altLang="en-US" dirty="0">
                <a:latin typeface="微軟正黑體" pitchFamily="34" charset="-120"/>
                <a:ea typeface="微軟正黑體" pitchFamily="34" charset="-120"/>
              </a:rPr>
              <a:t>分。</a:t>
            </a:r>
          </a:p>
          <a:p>
            <a:pPr>
              <a:buFont typeface="Wingdings" pitchFamily="2" charset="2"/>
              <a:buChar char="Ø"/>
            </a:pPr>
            <a:r>
              <a:rPr lang="zh-TW" altLang="en-US" dirty="0">
                <a:latin typeface="微軟正黑體" pitchFamily="34" charset="-120"/>
                <a:ea typeface="微軟正黑體" pitchFamily="34" charset="-120"/>
              </a:rPr>
              <a:t>需檢附</a:t>
            </a:r>
            <a:r>
              <a:rPr lang="zh-TW" altLang="en-US" dirty="0" smtClean="0">
                <a:latin typeface="微軟正黑體" pitchFamily="34" charset="-120"/>
                <a:ea typeface="微軟正黑體" pitchFamily="34" charset="-120"/>
              </a:rPr>
              <a:t>證明，</a:t>
            </a:r>
            <a:r>
              <a:rPr lang="zh-TW" altLang="en-US" dirty="0">
                <a:solidFill>
                  <a:srgbClr val="FF0000"/>
                </a:solidFill>
                <a:latin typeface="微軟正黑體" pitchFamily="34" charset="-120"/>
                <a:ea typeface="微軟正黑體" pitchFamily="34" charset="-120"/>
              </a:rPr>
              <a:t>以同縣</a:t>
            </a:r>
            <a:r>
              <a:rPr lang="en-US" altLang="zh-TW" dirty="0">
                <a:solidFill>
                  <a:srgbClr val="FF0000"/>
                </a:solidFill>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市</a:t>
            </a:r>
            <a:r>
              <a:rPr lang="en-US" altLang="zh-TW" dirty="0">
                <a:solidFill>
                  <a:srgbClr val="FF0000"/>
                </a:solidFill>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服務為限，介聘他縣</a:t>
            </a:r>
            <a:r>
              <a:rPr lang="en-US" altLang="zh-TW" dirty="0">
                <a:solidFill>
                  <a:srgbClr val="FF0000"/>
                </a:solidFill>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市</a:t>
            </a:r>
            <a:r>
              <a:rPr lang="en-US" altLang="zh-TW" dirty="0">
                <a:solidFill>
                  <a:srgbClr val="FF0000"/>
                </a:solidFill>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後再回本縣市年資不予併計</a:t>
            </a:r>
            <a:r>
              <a:rPr lang="zh-TW" altLang="en-US" dirty="0" smtClean="0">
                <a:solidFill>
                  <a:srgbClr val="FF0000"/>
                </a:solidFill>
                <a:latin typeface="微軟正黑體" pitchFamily="34" charset="-120"/>
                <a:ea typeface="微軟正黑體" pitchFamily="34" charset="-120"/>
              </a:rPr>
              <a:t>。</a:t>
            </a:r>
            <a:endParaRPr lang="en-US" altLang="zh-TW" dirty="0" smtClean="0">
              <a:solidFill>
                <a:srgbClr val="FF0000"/>
              </a:solidFill>
              <a:latin typeface="微軟正黑體" pitchFamily="34" charset="-120"/>
              <a:ea typeface="微軟正黑體" pitchFamily="34" charset="-120"/>
            </a:endParaRPr>
          </a:p>
          <a:p>
            <a:pPr>
              <a:buFont typeface="Wingdings" pitchFamily="2" charset="2"/>
              <a:buChar char="l"/>
            </a:pPr>
            <a:r>
              <a:rPr lang="zh-TW" altLang="en-US" sz="3000" dirty="0">
                <a:solidFill>
                  <a:srgbClr val="2A12DE"/>
                </a:solidFill>
                <a:latin typeface="微軟正黑體" pitchFamily="34" charset="-120"/>
                <a:ea typeface="微軟正黑體" pitchFamily="34" charset="-120"/>
              </a:rPr>
              <a:t>範例</a:t>
            </a:r>
            <a:r>
              <a:rPr lang="en-US" altLang="zh-TW" sz="3000" dirty="0">
                <a:solidFill>
                  <a:srgbClr val="2A12DE"/>
                </a:solidFill>
                <a:latin typeface="微軟正黑體" pitchFamily="34" charset="-120"/>
                <a:ea typeface="微軟正黑體" pitchFamily="34" charset="-120"/>
              </a:rPr>
              <a:t>1</a:t>
            </a:r>
            <a:r>
              <a:rPr lang="zh-TW" altLang="en-US" sz="3000" dirty="0">
                <a:solidFill>
                  <a:srgbClr val="2A12DE"/>
                </a:solidFill>
                <a:latin typeface="微軟正黑體" pitchFamily="34" charset="-120"/>
                <a:ea typeface="微軟正黑體" pitchFamily="34" charset="-120"/>
              </a:rPr>
              <a:t>：甲師在特偏</a:t>
            </a:r>
            <a:r>
              <a:rPr lang="en-US" altLang="zh-TW" sz="3000" dirty="0">
                <a:solidFill>
                  <a:srgbClr val="2A12DE"/>
                </a:solidFill>
                <a:latin typeface="微軟正黑體" pitchFamily="34" charset="-120"/>
                <a:ea typeface="微軟正黑體" pitchFamily="34" charset="-120"/>
              </a:rPr>
              <a:t>A</a:t>
            </a:r>
            <a:r>
              <a:rPr lang="zh-TW" altLang="en-US" sz="3000" dirty="0">
                <a:solidFill>
                  <a:srgbClr val="2A12DE"/>
                </a:solidFill>
                <a:latin typeface="微軟正黑體" pitchFamily="34" charset="-120"/>
                <a:ea typeface="微軟正黑體" pitchFamily="34" charset="-120"/>
              </a:rPr>
              <a:t>校滿</a:t>
            </a:r>
            <a:r>
              <a:rPr lang="en-US" altLang="zh-TW" sz="3000" dirty="0">
                <a:solidFill>
                  <a:srgbClr val="2A12DE"/>
                </a:solidFill>
                <a:latin typeface="微軟正黑體" pitchFamily="34" charset="-120"/>
                <a:ea typeface="微軟正黑體" pitchFamily="34" charset="-120"/>
              </a:rPr>
              <a:t>3</a:t>
            </a:r>
            <a:r>
              <a:rPr lang="zh-TW" altLang="en-US" sz="3000" dirty="0">
                <a:solidFill>
                  <a:srgbClr val="2A12DE"/>
                </a:solidFill>
                <a:latin typeface="微軟正黑體" pitchFamily="34" charset="-120"/>
                <a:ea typeface="微軟正黑體" pitchFamily="34" charset="-120"/>
              </a:rPr>
              <a:t>年，市內介聘至</a:t>
            </a:r>
            <a:r>
              <a:rPr lang="en-US" altLang="zh-TW" sz="3000" dirty="0">
                <a:solidFill>
                  <a:srgbClr val="2A12DE"/>
                </a:solidFill>
                <a:latin typeface="微軟正黑體" pitchFamily="34" charset="-120"/>
                <a:ea typeface="微軟正黑體" pitchFamily="34" charset="-120"/>
              </a:rPr>
              <a:t>B</a:t>
            </a:r>
            <a:r>
              <a:rPr lang="zh-TW" altLang="en-US" sz="3000" dirty="0">
                <a:solidFill>
                  <a:srgbClr val="2A12DE"/>
                </a:solidFill>
                <a:latin typeface="微軟正黑體" pitchFamily="34" charset="-120"/>
                <a:ea typeface="微軟正黑體" pitchFamily="34" charset="-120"/>
              </a:rPr>
              <a:t>校滿</a:t>
            </a:r>
            <a:r>
              <a:rPr lang="en-US" altLang="zh-TW" sz="3000" dirty="0">
                <a:solidFill>
                  <a:srgbClr val="2A12DE"/>
                </a:solidFill>
                <a:latin typeface="微軟正黑體" pitchFamily="34" charset="-120"/>
                <a:ea typeface="微軟正黑體" pitchFamily="34" charset="-120"/>
              </a:rPr>
              <a:t>3</a:t>
            </a:r>
            <a:r>
              <a:rPr lang="zh-TW" altLang="en-US" sz="3000" dirty="0">
                <a:solidFill>
                  <a:srgbClr val="2A12DE"/>
                </a:solidFill>
                <a:latin typeface="微軟正黑體" pitchFamily="34" charset="-120"/>
                <a:ea typeface="微軟正黑體" pitchFamily="34" charset="-120"/>
              </a:rPr>
              <a:t>年後，要參加臺閩介聘，則甲師仍得計算特偏</a:t>
            </a:r>
            <a:r>
              <a:rPr lang="en-US" altLang="zh-TW" sz="3000" dirty="0">
                <a:solidFill>
                  <a:srgbClr val="2A12DE"/>
                </a:solidFill>
                <a:latin typeface="微軟正黑體" pitchFamily="34" charset="-120"/>
                <a:ea typeface="微軟正黑體" pitchFamily="34" charset="-120"/>
              </a:rPr>
              <a:t>30</a:t>
            </a:r>
            <a:r>
              <a:rPr lang="zh-TW" altLang="en-US" sz="3000" dirty="0">
                <a:solidFill>
                  <a:srgbClr val="2A12DE"/>
                </a:solidFill>
                <a:latin typeface="微軟正黑體" pitchFamily="34" charset="-120"/>
                <a:ea typeface="微軟正黑體" pitchFamily="34" charset="-120"/>
              </a:rPr>
              <a:t>分。</a:t>
            </a:r>
            <a:endParaRPr lang="en-US" altLang="zh-TW" sz="3000" dirty="0">
              <a:solidFill>
                <a:srgbClr val="2A12DE"/>
              </a:solidFill>
              <a:latin typeface="微軟正黑體" pitchFamily="34" charset="-120"/>
              <a:ea typeface="微軟正黑體" pitchFamily="34" charset="-120"/>
            </a:endParaRPr>
          </a:p>
          <a:p>
            <a:pPr>
              <a:buFont typeface="Wingdings" pitchFamily="2" charset="2"/>
              <a:buChar char="l"/>
            </a:pPr>
            <a:r>
              <a:rPr lang="zh-TW" altLang="en-US" sz="3000" dirty="0">
                <a:solidFill>
                  <a:srgbClr val="2A12DE"/>
                </a:solidFill>
                <a:latin typeface="微軟正黑體" pitchFamily="34" charset="-120"/>
                <a:ea typeface="微軟正黑體" pitchFamily="34" charset="-120"/>
              </a:rPr>
              <a:t>範例</a:t>
            </a:r>
            <a:r>
              <a:rPr lang="en-US" altLang="zh-TW" sz="3000" dirty="0">
                <a:solidFill>
                  <a:srgbClr val="2A12DE"/>
                </a:solidFill>
                <a:latin typeface="微軟正黑體" pitchFamily="34" charset="-120"/>
                <a:ea typeface="微軟正黑體" pitchFamily="34" charset="-120"/>
              </a:rPr>
              <a:t>2</a:t>
            </a:r>
            <a:r>
              <a:rPr lang="zh-TW" altLang="en-US" sz="3000" dirty="0">
                <a:solidFill>
                  <a:srgbClr val="2A12DE"/>
                </a:solidFill>
                <a:latin typeface="微軟正黑體" pitchFamily="34" charset="-120"/>
                <a:ea typeface="微軟正黑體" pitchFamily="34" charset="-120"/>
              </a:rPr>
              <a:t>：乙師</a:t>
            </a:r>
            <a:r>
              <a:rPr lang="zh-TW" altLang="en-US" sz="3000" dirty="0" smtClean="0">
                <a:solidFill>
                  <a:srgbClr val="2A12DE"/>
                </a:solidFill>
                <a:latin typeface="微軟正黑體" pitchFamily="34" charset="-120"/>
                <a:ea typeface="微軟正黑體" pitchFamily="34" charset="-120"/>
              </a:rPr>
              <a:t>在極偏</a:t>
            </a:r>
            <a:r>
              <a:rPr lang="en-US" altLang="zh-TW" sz="3000" dirty="0">
                <a:solidFill>
                  <a:srgbClr val="2A12DE"/>
                </a:solidFill>
                <a:latin typeface="微軟正黑體" pitchFamily="34" charset="-120"/>
                <a:ea typeface="微軟正黑體" pitchFamily="34" charset="-120"/>
              </a:rPr>
              <a:t>A</a:t>
            </a:r>
            <a:r>
              <a:rPr lang="zh-TW" altLang="en-US" sz="3000" dirty="0">
                <a:solidFill>
                  <a:srgbClr val="2A12DE"/>
                </a:solidFill>
                <a:latin typeface="微軟正黑體" pitchFamily="34" charset="-120"/>
                <a:ea typeface="微軟正黑體" pitchFamily="34" charset="-120"/>
              </a:rPr>
              <a:t>校滿</a:t>
            </a:r>
            <a:r>
              <a:rPr lang="en-US" altLang="zh-TW" sz="3000" dirty="0">
                <a:solidFill>
                  <a:srgbClr val="2A12DE"/>
                </a:solidFill>
                <a:latin typeface="微軟正黑體" pitchFamily="34" charset="-120"/>
                <a:ea typeface="微軟正黑體" pitchFamily="34" charset="-120"/>
              </a:rPr>
              <a:t>3</a:t>
            </a:r>
            <a:r>
              <a:rPr lang="zh-TW" altLang="en-US" sz="3000" dirty="0">
                <a:solidFill>
                  <a:srgbClr val="2A12DE"/>
                </a:solidFill>
                <a:latin typeface="微軟正黑體" pitchFamily="34" charset="-120"/>
                <a:ea typeface="微軟正黑體" pitchFamily="34" charset="-120"/>
              </a:rPr>
              <a:t>年先參加市內介聘至</a:t>
            </a:r>
            <a:r>
              <a:rPr lang="en-US" altLang="zh-TW" sz="3000" dirty="0">
                <a:solidFill>
                  <a:srgbClr val="2A12DE"/>
                </a:solidFill>
                <a:latin typeface="微軟正黑體" pitchFamily="34" charset="-120"/>
                <a:ea typeface="微軟正黑體" pitchFamily="34" charset="-120"/>
              </a:rPr>
              <a:t>B</a:t>
            </a:r>
            <a:r>
              <a:rPr lang="zh-TW" altLang="en-US" sz="3000" dirty="0">
                <a:solidFill>
                  <a:srgbClr val="2A12DE"/>
                </a:solidFill>
                <a:latin typeface="微軟正黑體" pitchFamily="34" charset="-120"/>
                <a:ea typeface="微軟正黑體" pitchFamily="34" charset="-120"/>
              </a:rPr>
              <a:t>校，同年接續再</a:t>
            </a:r>
            <a:r>
              <a:rPr lang="en-US" altLang="zh-TW" sz="3000" dirty="0">
                <a:solidFill>
                  <a:srgbClr val="2A12DE"/>
                </a:solidFill>
                <a:latin typeface="微軟正黑體" pitchFamily="34" charset="-120"/>
                <a:ea typeface="微軟正黑體" pitchFamily="34" charset="-120"/>
              </a:rPr>
              <a:t>(</a:t>
            </a:r>
            <a:r>
              <a:rPr lang="zh-TW" altLang="en-US" sz="3000" dirty="0">
                <a:solidFill>
                  <a:srgbClr val="2A12DE"/>
                </a:solidFill>
                <a:latin typeface="微軟正黑體" pitchFamily="34" charset="-120"/>
                <a:ea typeface="微軟正黑體" pitchFamily="34" charset="-120"/>
              </a:rPr>
              <a:t>以</a:t>
            </a:r>
            <a:r>
              <a:rPr lang="en-US" altLang="zh-TW" sz="3000" dirty="0">
                <a:solidFill>
                  <a:srgbClr val="2A12DE"/>
                </a:solidFill>
                <a:latin typeface="微軟正黑體" pitchFamily="34" charset="-120"/>
                <a:ea typeface="微軟正黑體" pitchFamily="34" charset="-120"/>
              </a:rPr>
              <a:t>B</a:t>
            </a:r>
            <a:r>
              <a:rPr lang="zh-TW" altLang="en-US" sz="3000" dirty="0">
                <a:solidFill>
                  <a:srgbClr val="2A12DE"/>
                </a:solidFill>
                <a:latin typeface="微軟正黑體" pitchFamily="34" charset="-120"/>
                <a:ea typeface="微軟正黑體" pitchFamily="34" charset="-120"/>
              </a:rPr>
              <a:t>校</a:t>
            </a:r>
            <a:r>
              <a:rPr lang="en-US" altLang="zh-TW" sz="3000" dirty="0">
                <a:solidFill>
                  <a:srgbClr val="2A12DE"/>
                </a:solidFill>
                <a:latin typeface="微軟正黑體" pitchFamily="34" charset="-120"/>
                <a:ea typeface="微軟正黑體" pitchFamily="34" charset="-120"/>
              </a:rPr>
              <a:t>)</a:t>
            </a:r>
            <a:r>
              <a:rPr lang="zh-TW" altLang="en-US" sz="3000" dirty="0">
                <a:solidFill>
                  <a:srgbClr val="2A12DE"/>
                </a:solidFill>
                <a:latin typeface="微軟正黑體" pitchFamily="34" charset="-120"/>
                <a:ea typeface="微軟正黑體" pitchFamily="34" charset="-120"/>
              </a:rPr>
              <a:t>參加臺閩介聘，則乙師得</a:t>
            </a:r>
            <a:r>
              <a:rPr lang="zh-TW" altLang="en-US" sz="3000" dirty="0" smtClean="0">
                <a:solidFill>
                  <a:srgbClr val="2A12DE"/>
                </a:solidFill>
                <a:latin typeface="微軟正黑體" pitchFamily="34" charset="-120"/>
                <a:ea typeface="微軟正黑體" pitchFamily="34" charset="-120"/>
              </a:rPr>
              <a:t>計算極偏</a:t>
            </a:r>
            <a:r>
              <a:rPr lang="en-US" altLang="zh-TW" sz="3000" dirty="0">
                <a:solidFill>
                  <a:srgbClr val="2A12DE"/>
                </a:solidFill>
                <a:latin typeface="微軟正黑體" pitchFamily="34" charset="-120"/>
                <a:ea typeface="微軟正黑體" pitchFamily="34" charset="-120"/>
              </a:rPr>
              <a:t>30</a:t>
            </a:r>
            <a:r>
              <a:rPr lang="zh-TW" altLang="en-US" sz="3000" dirty="0">
                <a:solidFill>
                  <a:srgbClr val="2A12DE"/>
                </a:solidFill>
                <a:latin typeface="微軟正黑體" pitchFamily="34" charset="-120"/>
                <a:ea typeface="微軟正黑體" pitchFamily="34" charset="-120"/>
              </a:rPr>
              <a:t>分。</a:t>
            </a:r>
          </a:p>
          <a:p>
            <a:pPr>
              <a:buFont typeface="Wingdings" pitchFamily="2" charset="2"/>
              <a:buChar char="Ø"/>
            </a:pPr>
            <a:endParaRPr lang="en-US" altLang="zh-TW" dirty="0" smtClean="0">
              <a:latin typeface="微軟正黑體" pitchFamily="34" charset="-120"/>
              <a:ea typeface="微軟正黑體" pitchFamily="34" charset="-120"/>
            </a:endParaRPr>
          </a:p>
          <a:p>
            <a:pPr>
              <a:buFont typeface="Wingdings" pitchFamily="2" charset="2"/>
              <a:buChar char="Ø"/>
            </a:pPr>
            <a:endParaRPr lang="en-US" altLang="zh-TW"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2604591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a:solidFill>
                  <a:srgbClr val="CC00FF"/>
                </a:solidFill>
                <a:latin typeface="微軟正黑體" pitchFamily="34" charset="-120"/>
                <a:ea typeface="微軟正黑體" pitchFamily="34" charset="-120"/>
              </a:rPr>
              <a:t>志願選填</a:t>
            </a:r>
          </a:p>
        </p:txBody>
      </p:sp>
      <p:sp>
        <p:nvSpPr>
          <p:cNvPr id="3" name="內容版面配置區 2"/>
          <p:cNvSpPr>
            <a:spLocks noGrp="1"/>
          </p:cNvSpPr>
          <p:nvPr>
            <p:ph idx="1"/>
          </p:nvPr>
        </p:nvSpPr>
        <p:spPr/>
        <p:txBody>
          <a:bodyPr/>
          <a:lstStyle/>
          <a:p>
            <a:pPr>
              <a:defRPr/>
            </a:pPr>
            <a:r>
              <a:rPr lang="zh-TW" altLang="en-US" dirty="0">
                <a:latin typeface="微軟正黑體" pitchFamily="34" charset="-120"/>
                <a:ea typeface="微軟正黑體" pitchFamily="34" charset="-120"/>
              </a:rPr>
              <a:t>選定一至二個縣</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市</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為申請介聘縣市。</a:t>
            </a:r>
          </a:p>
          <a:p>
            <a:pPr marL="0" indent="0">
              <a:buNone/>
              <a:defRPr/>
            </a:pPr>
            <a:endParaRPr lang="zh-TW" altLang="en-US" dirty="0">
              <a:latin typeface="微軟正黑體" pitchFamily="34" charset="-120"/>
              <a:ea typeface="微軟正黑體" pitchFamily="34" charset="-120"/>
            </a:endParaRPr>
          </a:p>
          <a:p>
            <a:pPr>
              <a:defRPr/>
            </a:pPr>
            <a:r>
              <a:rPr lang="zh-TW" altLang="en-US" dirty="0">
                <a:latin typeface="微軟正黑體" pitchFamily="34" charset="-120"/>
                <a:ea typeface="微軟正黑體" pitchFamily="34" charset="-120"/>
              </a:rPr>
              <a:t>選填志願介聘學校時，不同縣</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市</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的志願介聘學校可混合填列。</a:t>
            </a:r>
            <a:endParaRPr lang="en-US" altLang="zh-TW" dirty="0">
              <a:latin typeface="微軟正黑體" pitchFamily="34" charset="-120"/>
              <a:ea typeface="微軟正黑體" pitchFamily="34" charset="-120"/>
            </a:endParaRPr>
          </a:p>
          <a:p>
            <a:pPr marL="0" indent="0">
              <a:buNone/>
              <a:defRPr/>
            </a:pPr>
            <a:endParaRPr lang="en-US" altLang="zh-TW" dirty="0">
              <a:latin typeface="微軟正黑體" pitchFamily="34" charset="-120"/>
              <a:ea typeface="微軟正黑體" pitchFamily="34" charset="-120"/>
            </a:endParaRPr>
          </a:p>
          <a:p>
            <a:pPr>
              <a:defRPr/>
            </a:pPr>
            <a:r>
              <a:rPr lang="zh-TW" altLang="en-US" dirty="0">
                <a:latin typeface="微軟正黑體" pitchFamily="34" charset="-120"/>
                <a:ea typeface="微軟正黑體" pitchFamily="34" charset="-120"/>
              </a:rPr>
              <a:t>愛你所選，選你所愛。</a:t>
            </a:r>
            <a:endParaRPr lang="en-US" altLang="zh-TW" dirty="0">
              <a:latin typeface="微軟正黑體" pitchFamily="34" charset="-120"/>
              <a:ea typeface="微軟正黑體" pitchFamily="34" charset="-120"/>
            </a:endParaRPr>
          </a:p>
          <a:p>
            <a:pPr marL="0" indent="0">
              <a:buNone/>
              <a:defRPr/>
            </a:pPr>
            <a:r>
              <a:rPr lang="zh-TW" altLang="en-US" dirty="0">
                <a:latin typeface="微軟正黑體" pitchFamily="34" charset="-120"/>
                <a:ea typeface="微軟正黑體" pitchFamily="34" charset="-120"/>
              </a:rPr>
              <a:t>   不想去的，不要填；填了，不要不想去。</a:t>
            </a:r>
          </a:p>
          <a:p>
            <a:endParaRPr lang="zh-TW" altLang="en-US" dirty="0"/>
          </a:p>
        </p:txBody>
      </p:sp>
    </p:spTree>
    <p:extLst>
      <p:ext uri="{BB962C8B-B14F-4D97-AF65-F5344CB8AC3E}">
        <p14:creationId xmlns:p14="http://schemas.microsoft.com/office/powerpoint/2010/main" val="821265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latin typeface="微軟正黑體" pitchFamily="34" charset="-120"/>
                <a:ea typeface="微軟正黑體" pitchFamily="34" charset="-120"/>
              </a:rPr>
              <a:t>請各校教師及人事主任</a:t>
            </a:r>
            <a:r>
              <a:rPr lang="en-US" altLang="zh-TW" b="1"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457200" y="1844824"/>
            <a:ext cx="8229600" cy="4281339"/>
          </a:xfrm>
        </p:spPr>
        <p:txBody>
          <a:bodyPr/>
          <a:lstStyle/>
          <a:p>
            <a:r>
              <a:rPr kumimoji="0" lang="zh-TW" altLang="en-US" sz="3600" dirty="0" smtClean="0">
                <a:latin typeface="微軟正黑體" pitchFamily="34" charset="-120"/>
                <a:ea typeface="微軟正黑體" pitchFamily="34" charset="-120"/>
              </a:rPr>
              <a:t>介聘諮詢專線與積分審查：</a:t>
            </a:r>
          </a:p>
          <a:p>
            <a:r>
              <a:rPr lang="zh-TW" altLang="en-US" sz="3600" dirty="0">
                <a:latin typeface="微軟正黑體" pitchFamily="34" charset="-120"/>
                <a:ea typeface="微軟正黑體" pitchFamily="34" charset="-120"/>
              </a:rPr>
              <a:t>鳳翔國中吳秀玲主任</a:t>
            </a:r>
            <a:r>
              <a:rPr kumimoji="0" lang="en-US" altLang="zh-TW" sz="3600" dirty="0" smtClean="0">
                <a:latin typeface="微軟正黑體" pitchFamily="34" charset="-120"/>
                <a:ea typeface="微軟正黑體" pitchFamily="34" charset="-120"/>
              </a:rPr>
              <a:t>(</a:t>
            </a:r>
            <a:r>
              <a:rPr lang="en-US" altLang="zh-TW" sz="3600" dirty="0" smtClean="0">
                <a:latin typeface="微軟正黑體" pitchFamily="34" charset="-120"/>
                <a:ea typeface="微軟正黑體" pitchFamily="34" charset="-120"/>
              </a:rPr>
              <a:t>7929337#51</a:t>
            </a:r>
            <a:r>
              <a:rPr lang="en-US" altLang="zh-TW" sz="3600" dirty="0">
                <a:latin typeface="微軟正黑體" pitchFamily="34" charset="-120"/>
                <a:ea typeface="微軟正黑體" pitchFamily="34" charset="-120"/>
              </a:rPr>
              <a:t>)</a:t>
            </a:r>
            <a:endParaRPr kumimoji="0" lang="en-US" altLang="zh-TW" sz="3600" dirty="0" smtClean="0">
              <a:latin typeface="微軟正黑體" pitchFamily="34" charset="-120"/>
              <a:ea typeface="微軟正黑體" pitchFamily="34" charset="-120"/>
            </a:endParaRPr>
          </a:p>
          <a:p>
            <a:r>
              <a:rPr kumimoji="0" lang="zh-TW" altLang="en-US" sz="3600" dirty="0" smtClean="0">
                <a:latin typeface="微軟正黑體" pitchFamily="34" charset="-120"/>
                <a:ea typeface="微軟正黑體" pitchFamily="34" charset="-120"/>
              </a:rPr>
              <a:t>壽山國中陳天雄主任</a:t>
            </a:r>
            <a:r>
              <a:rPr kumimoji="0" lang="en-US" altLang="zh-TW" sz="3600" dirty="0" smtClean="0">
                <a:latin typeface="微軟正黑體" pitchFamily="34" charset="-120"/>
                <a:ea typeface="微軟正黑體" pitchFamily="34" charset="-120"/>
              </a:rPr>
              <a:t>(5519150#51)</a:t>
            </a:r>
          </a:p>
          <a:p>
            <a:r>
              <a:rPr kumimoji="0" lang="zh-TW" altLang="en-US" sz="3600" dirty="0" smtClean="0">
                <a:latin typeface="微軟正黑體" pitchFamily="34" charset="-120"/>
                <a:ea typeface="微軟正黑體" pitchFamily="34" charset="-120"/>
              </a:rPr>
              <a:t>五福國中葉芊彣主任</a:t>
            </a:r>
            <a:r>
              <a:rPr kumimoji="0" lang="en-US" altLang="zh-TW" sz="3600" dirty="0" smtClean="0">
                <a:latin typeface="微軟正黑體" pitchFamily="34" charset="-120"/>
                <a:ea typeface="微軟正黑體" pitchFamily="34" charset="-120"/>
              </a:rPr>
              <a:t>(2223036#51)</a:t>
            </a:r>
          </a:p>
          <a:p>
            <a:r>
              <a:rPr kumimoji="0" lang="zh-TW" altLang="en-US" sz="3600" dirty="0" smtClean="0">
                <a:latin typeface="微軟正黑體" pitchFamily="34" charset="-120"/>
                <a:ea typeface="微軟正黑體" pitchFamily="34" charset="-120"/>
              </a:rPr>
              <a:t>文山高中伍美靜主任</a:t>
            </a:r>
            <a:r>
              <a:rPr kumimoji="0" lang="en-US" altLang="zh-TW" sz="3600" dirty="0" smtClean="0">
                <a:latin typeface="微軟正黑體" pitchFamily="34" charset="-120"/>
                <a:ea typeface="微軟正黑體" pitchFamily="34" charset="-120"/>
              </a:rPr>
              <a:t>(6963008#620)</a:t>
            </a:r>
          </a:p>
          <a:p>
            <a:pPr marL="0" indent="0">
              <a:buNone/>
            </a:pPr>
            <a:endParaRPr lang="zh-TW" altLang="en-US" dirty="0"/>
          </a:p>
        </p:txBody>
      </p:sp>
    </p:spTree>
    <p:extLst>
      <p:ext uri="{BB962C8B-B14F-4D97-AF65-F5344CB8AC3E}">
        <p14:creationId xmlns:p14="http://schemas.microsoft.com/office/powerpoint/2010/main" val="958581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850106"/>
          </a:xfrm>
        </p:spPr>
        <p:txBody>
          <a:bodyPr/>
          <a:lstStyle/>
          <a:p>
            <a:r>
              <a:rPr lang="zh-TW" altLang="en-US" b="1" dirty="0">
                <a:solidFill>
                  <a:srgbClr val="CC00FF"/>
                </a:solidFill>
                <a:latin typeface="微軟正黑體" pitchFamily="34" charset="-120"/>
                <a:ea typeface="微軟正黑體" pitchFamily="34" charset="-120"/>
              </a:rPr>
              <a:t>介聘作業順序</a:t>
            </a:r>
          </a:p>
        </p:txBody>
      </p:sp>
      <p:sp>
        <p:nvSpPr>
          <p:cNvPr id="3" name="內容版面配置區 2"/>
          <p:cNvSpPr>
            <a:spLocks noGrp="1"/>
          </p:cNvSpPr>
          <p:nvPr>
            <p:ph idx="1"/>
          </p:nvPr>
        </p:nvSpPr>
        <p:spPr>
          <a:xfrm>
            <a:off x="251520" y="1124744"/>
            <a:ext cx="8640960" cy="5733256"/>
          </a:xfrm>
        </p:spPr>
        <p:txBody>
          <a:bodyPr>
            <a:normAutofit fontScale="77500" lnSpcReduction="20000"/>
          </a:bodyPr>
          <a:lstStyle/>
          <a:p>
            <a:pPr>
              <a:lnSpc>
                <a:spcPct val="120000"/>
              </a:lnSpc>
            </a:pPr>
            <a:r>
              <a:rPr lang="zh-TW" altLang="en-US" sz="3000" dirty="0">
                <a:latin typeface="微軟正黑體" pitchFamily="34" charset="-120"/>
                <a:ea typeface="微軟正黑體" pitchFamily="34" charset="-120"/>
              </a:rPr>
              <a:t>介聘網站：</a:t>
            </a:r>
            <a:r>
              <a:rPr lang="en-US" altLang="zh-TW" sz="3000" b="1" dirty="0">
                <a:solidFill>
                  <a:srgbClr val="FF0000"/>
                </a:solidFill>
                <a:latin typeface="微軟正黑體" pitchFamily="34" charset="-120"/>
                <a:ea typeface="微軟正黑體" pitchFamily="34" charset="-120"/>
                <a:hlinkClick r:id="rId2"/>
              </a:rPr>
              <a:t>https://tas.kh.edu.tw</a:t>
            </a:r>
            <a:r>
              <a:rPr lang="en-US" altLang="zh-TW" sz="3000" b="1" dirty="0">
                <a:solidFill>
                  <a:srgbClr val="FF0000"/>
                </a:solidFill>
                <a:latin typeface="微軟正黑體" pitchFamily="34" charset="-120"/>
                <a:ea typeface="微軟正黑體" pitchFamily="34" charset="-120"/>
              </a:rPr>
              <a:t/>
            </a:r>
            <a:br>
              <a:rPr lang="en-US" altLang="zh-TW" sz="3000" b="1" dirty="0">
                <a:solidFill>
                  <a:srgbClr val="FF0000"/>
                </a:solidFill>
                <a:latin typeface="微軟正黑體" pitchFamily="34" charset="-120"/>
                <a:ea typeface="微軟正黑體" pitchFamily="34" charset="-120"/>
              </a:rPr>
            </a:br>
            <a:r>
              <a:rPr lang="zh-TW" altLang="en-US" sz="3000" dirty="0">
                <a:latin typeface="微軟正黑體" pitchFamily="34" charset="-120"/>
                <a:ea typeface="微軟正黑體" pitchFamily="34" charset="-120"/>
              </a:rPr>
              <a:t>首頁→訊息公告→常見問題</a:t>
            </a:r>
            <a:r>
              <a:rPr lang="zh-TW" altLang="en-US" sz="3000" dirty="0" smtClean="0">
                <a:latin typeface="微軟正黑體" pitchFamily="34" charset="-120"/>
                <a:ea typeface="微軟正黑體" pitchFamily="34" charset="-120"/>
              </a:rPr>
              <a:t>集錦，</a:t>
            </a:r>
            <a:r>
              <a:rPr lang="zh-TW" altLang="en-US" sz="3000" dirty="0">
                <a:latin typeface="微軟正黑體" pitchFamily="34" charset="-120"/>
                <a:ea typeface="微軟正黑體" pitchFamily="34" charset="-120"/>
              </a:rPr>
              <a:t/>
            </a:r>
            <a:br>
              <a:rPr lang="zh-TW" altLang="en-US" sz="3000" dirty="0">
                <a:latin typeface="微軟正黑體" pitchFamily="34" charset="-120"/>
                <a:ea typeface="微軟正黑體" pitchFamily="34" charset="-120"/>
              </a:rPr>
            </a:br>
            <a:r>
              <a:rPr lang="zh-TW" altLang="en-US" sz="3000" dirty="0">
                <a:latin typeface="微軟正黑體" pitchFamily="34" charset="-120"/>
                <a:ea typeface="微軟正黑體" pitchFamily="34" charset="-120"/>
              </a:rPr>
              <a:t>有更詳細系統運作規則說明</a:t>
            </a:r>
            <a:r>
              <a:rPr lang="zh-TW" altLang="en-US" sz="3000" dirty="0" smtClean="0">
                <a:latin typeface="微軟正黑體" pitchFamily="34" charset="-120"/>
                <a:ea typeface="微軟正黑體" pitchFamily="34" charset="-120"/>
              </a:rPr>
              <a:t>！</a:t>
            </a:r>
            <a:endParaRPr lang="en-US" altLang="zh-TW" sz="3000" dirty="0" smtClean="0">
              <a:latin typeface="微軟正黑體" pitchFamily="34" charset="-120"/>
              <a:ea typeface="微軟正黑體" pitchFamily="34" charset="-120"/>
            </a:endParaRPr>
          </a:p>
          <a:p>
            <a:pPr>
              <a:lnSpc>
                <a:spcPct val="120000"/>
              </a:lnSpc>
            </a:pPr>
            <a:r>
              <a:rPr lang="zh-TW" altLang="en-US" b="1" u="sng" dirty="0" smtClean="0">
                <a:solidFill>
                  <a:srgbClr val="FF0000"/>
                </a:solidFill>
                <a:latin typeface="微軟正黑體" pitchFamily="34" charset="-120"/>
                <a:ea typeface="微軟正黑體" pitchFamily="34" charset="-120"/>
              </a:rPr>
              <a:t>如缺額有原住民族學校、原住民教育班及原住民重點學校，先行辦理具原住民身分之教師單調作業；經達成介聘之教師所遺缺額連帶開缺。</a:t>
            </a:r>
            <a:r>
              <a:rPr lang="en-US" altLang="zh-TW" b="1" u="sng" dirty="0" smtClean="0">
                <a:solidFill>
                  <a:srgbClr val="FF0000"/>
                </a:solidFill>
                <a:latin typeface="微軟正黑體" pitchFamily="34" charset="-120"/>
                <a:ea typeface="微軟正黑體" pitchFamily="34" charset="-120"/>
              </a:rPr>
              <a:t>(</a:t>
            </a:r>
            <a:r>
              <a:rPr lang="zh-TW" altLang="en-US" b="1" u="sng" dirty="0" smtClean="0">
                <a:solidFill>
                  <a:srgbClr val="FF0000"/>
                </a:solidFill>
                <a:latin typeface="微軟正黑體" pitchFamily="34" charset="-120"/>
                <a:ea typeface="微軟正黑體" pitchFamily="34" charset="-120"/>
              </a:rPr>
              <a:t>若未勾選一律視為不同意參加原住民地區學校之單調作業，係以一般教師身分參加介聘</a:t>
            </a:r>
            <a:r>
              <a:rPr lang="en-US" altLang="zh-TW" b="1" u="sng" dirty="0" smtClean="0">
                <a:solidFill>
                  <a:srgbClr val="FF0000"/>
                </a:solidFill>
                <a:latin typeface="微軟正黑體" pitchFamily="34" charset="-120"/>
                <a:ea typeface="微軟正黑體" pitchFamily="34" charset="-120"/>
              </a:rPr>
              <a:t>)</a:t>
            </a:r>
          </a:p>
          <a:p>
            <a:r>
              <a:rPr lang="zh-TW" altLang="en-US" b="1" dirty="0" smtClean="0">
                <a:latin typeface="微軟正黑體" pitchFamily="34" charset="-120"/>
                <a:ea typeface="微軟正黑體" pitchFamily="34" charset="-120"/>
              </a:rPr>
              <a:t>單調</a:t>
            </a:r>
            <a:r>
              <a:rPr lang="zh-TW" altLang="en-US" dirty="0" smtClean="0">
                <a:latin typeface="微軟正黑體" pitchFamily="34" charset="-120"/>
                <a:ea typeface="微軟正黑體" pitchFamily="34" charset="-120"/>
              </a:rPr>
              <a:t>：單調</a:t>
            </a:r>
            <a:r>
              <a:rPr lang="zh-TW" altLang="en-US" dirty="0">
                <a:latin typeface="微軟正黑體" pitchFamily="34" charset="-120"/>
                <a:ea typeface="微軟正黑體" pitchFamily="34" charset="-120"/>
              </a:rPr>
              <a:t>成功時連帶開缺供其他教師單調。</a:t>
            </a:r>
            <a:endParaRPr lang="zh-TW" altLang="en-US" u="sng"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多角調</a:t>
            </a:r>
            <a:r>
              <a:rPr lang="zh-TW" altLang="en-US" dirty="0">
                <a:latin typeface="微軟正黑體" pitchFamily="34" charset="-120"/>
                <a:ea typeface="微軟正黑體" pitchFamily="34" charset="-120"/>
              </a:rPr>
              <a:t>：</a:t>
            </a:r>
            <a:r>
              <a:rPr lang="zh-TW" altLang="en-US" u="sng" dirty="0">
                <a:latin typeface="微軟正黑體" pitchFamily="34" charset="-120"/>
                <a:ea typeface="微軟正黑體" pitchFamily="34" charset="-120"/>
              </a:rPr>
              <a:t>六</a:t>
            </a:r>
            <a:r>
              <a:rPr lang="zh-TW" altLang="en-US" dirty="0">
                <a:latin typeface="微軟正黑體" pitchFamily="34" charset="-120"/>
                <a:ea typeface="微軟正黑體" pitchFamily="34" charset="-120"/>
              </a:rPr>
              <a:t>角調→</a:t>
            </a:r>
            <a:r>
              <a:rPr lang="zh-TW" altLang="en-US" u="sng" dirty="0">
                <a:latin typeface="微軟正黑體" pitchFamily="34" charset="-120"/>
                <a:ea typeface="微軟正黑體" pitchFamily="34" charset="-120"/>
              </a:rPr>
              <a:t>五</a:t>
            </a:r>
            <a:r>
              <a:rPr lang="zh-TW" altLang="en-US" dirty="0">
                <a:latin typeface="微軟正黑體" pitchFamily="34" charset="-120"/>
                <a:ea typeface="微軟正黑體" pitchFamily="34" charset="-120"/>
              </a:rPr>
              <a:t>角調→</a:t>
            </a:r>
            <a:r>
              <a:rPr lang="zh-TW" altLang="en-US" u="sng" dirty="0">
                <a:latin typeface="微軟正黑體" pitchFamily="34" charset="-120"/>
                <a:ea typeface="微軟正黑體" pitchFamily="34" charset="-120"/>
              </a:rPr>
              <a:t>四</a:t>
            </a:r>
            <a:r>
              <a:rPr lang="zh-TW" altLang="en-US" dirty="0">
                <a:latin typeface="微軟正黑體" pitchFamily="34" charset="-120"/>
                <a:ea typeface="微軟正黑體" pitchFamily="34" charset="-120"/>
              </a:rPr>
              <a:t>角調→</a:t>
            </a:r>
            <a:r>
              <a:rPr lang="zh-TW" altLang="en-US" u="sng" dirty="0">
                <a:latin typeface="微軟正黑體" pitchFamily="34" charset="-120"/>
                <a:ea typeface="微軟正黑體" pitchFamily="34" charset="-120"/>
              </a:rPr>
              <a:t>三</a:t>
            </a:r>
            <a:r>
              <a:rPr lang="zh-TW" altLang="en-US" dirty="0">
                <a:latin typeface="微軟正黑體" pitchFamily="34" charset="-120"/>
                <a:ea typeface="微軟正黑體" pitchFamily="34" charset="-120"/>
              </a:rPr>
              <a:t>角調。</a:t>
            </a:r>
            <a:endParaRPr lang="en-US" altLang="zh-TW" dirty="0">
              <a:latin typeface="微軟正黑體" pitchFamily="34" charset="-120"/>
              <a:ea typeface="微軟正黑體" pitchFamily="34" charset="-120"/>
            </a:endParaRPr>
          </a:p>
          <a:p>
            <a:r>
              <a:rPr lang="zh-TW" altLang="en-US" b="1" dirty="0">
                <a:solidFill>
                  <a:srgbClr val="00B0F0"/>
                </a:solidFill>
                <a:latin typeface="微軟正黑體" pitchFamily="34" charset="-120"/>
                <a:ea typeface="微軟正黑體" pitchFamily="34" charset="-120"/>
              </a:rPr>
              <a:t>互調</a:t>
            </a:r>
            <a:r>
              <a:rPr lang="zh-TW" altLang="en-US" dirty="0">
                <a:solidFill>
                  <a:srgbClr val="00B0F0"/>
                </a:solidFill>
                <a:latin typeface="微軟正黑體" pitchFamily="34" charset="-120"/>
                <a:ea typeface="微軟正黑體" pitchFamily="34" charset="-120"/>
              </a:rPr>
              <a:t>。</a:t>
            </a:r>
          </a:p>
          <a:p>
            <a:pPr>
              <a:lnSpc>
                <a:spcPct val="120000"/>
              </a:lnSpc>
            </a:pPr>
            <a:r>
              <a:rPr lang="zh-TW" altLang="en-US" dirty="0">
                <a:latin typeface="微軟正黑體" pitchFamily="34" charset="-120"/>
                <a:ea typeface="微軟正黑體" pitchFamily="34" charset="-120"/>
              </a:rPr>
              <a:t>積分且申請介聘學校</a:t>
            </a:r>
            <a:r>
              <a:rPr lang="zh-TW" altLang="en-US" dirty="0">
                <a:solidFill>
                  <a:srgbClr val="FF0000"/>
                </a:solidFill>
                <a:latin typeface="微軟正黑體" pitchFamily="34" charset="-120"/>
                <a:ea typeface="微軟正黑體" pitchFamily="34" charset="-120"/>
              </a:rPr>
              <a:t>均相同</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發生機率低</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a:t>
            </a:r>
            <a:r>
              <a:rPr lang="zh-TW" altLang="en-US" u="sng" dirty="0">
                <a:latin typeface="微軟正黑體" pitchFamily="34" charset="-120"/>
                <a:ea typeface="微軟正黑體" pitchFamily="34" charset="-120"/>
              </a:rPr>
              <a:t>年齡</a:t>
            </a:r>
            <a:r>
              <a:rPr lang="zh-TW" altLang="en-US" dirty="0">
                <a:latin typeface="微軟正黑體" pitchFamily="34" charset="-120"/>
                <a:ea typeface="微軟正黑體" pitchFamily="34" charset="-120"/>
              </a:rPr>
              <a:t>→服務</a:t>
            </a:r>
            <a:r>
              <a:rPr lang="zh-TW" altLang="en-US" u="sng" dirty="0">
                <a:latin typeface="微軟正黑體" pitchFamily="34" charset="-120"/>
                <a:ea typeface="微軟正黑體" pitchFamily="34" charset="-120"/>
              </a:rPr>
              <a:t>年資</a:t>
            </a:r>
            <a:r>
              <a:rPr lang="zh-TW" altLang="en-US" dirty="0">
                <a:latin typeface="微軟正黑體" pitchFamily="34" charset="-120"/>
                <a:ea typeface="微軟正黑體" pitchFamily="34" charset="-120"/>
              </a:rPr>
              <a:t>→成績</a:t>
            </a:r>
            <a:r>
              <a:rPr lang="zh-TW" altLang="en-US" u="sng" dirty="0">
                <a:latin typeface="微軟正黑體" pitchFamily="34" charset="-120"/>
                <a:ea typeface="微軟正黑體" pitchFamily="34" charset="-120"/>
              </a:rPr>
              <a:t>考核</a:t>
            </a:r>
            <a:r>
              <a:rPr lang="zh-TW" altLang="en-US" dirty="0">
                <a:latin typeface="微軟正黑體" pitchFamily="34" charset="-120"/>
                <a:ea typeface="微軟正黑體" pitchFamily="34" charset="-120"/>
              </a:rPr>
              <a:t>積分→</a:t>
            </a:r>
            <a:r>
              <a:rPr lang="zh-TW" altLang="en-US" u="sng" dirty="0">
                <a:latin typeface="微軟正黑體" pitchFamily="34" charset="-120"/>
                <a:ea typeface="微軟正黑體" pitchFamily="34" charset="-120"/>
              </a:rPr>
              <a:t>獎懲</a:t>
            </a:r>
            <a:r>
              <a:rPr lang="zh-TW" altLang="en-US" dirty="0">
                <a:latin typeface="微軟正黑體" pitchFamily="34" charset="-120"/>
                <a:ea typeface="微軟正黑體" pitchFamily="34" charset="-120"/>
              </a:rPr>
              <a:t>積分→</a:t>
            </a:r>
            <a:r>
              <a:rPr lang="zh-TW" altLang="en-US" u="sng" dirty="0">
                <a:latin typeface="微軟正黑體" pitchFamily="34" charset="-120"/>
                <a:ea typeface="微軟正黑體" pitchFamily="34" charset="-120"/>
              </a:rPr>
              <a:t>研習</a:t>
            </a:r>
            <a:r>
              <a:rPr lang="zh-TW" altLang="en-US" dirty="0">
                <a:latin typeface="微軟正黑體" pitchFamily="34" charset="-120"/>
                <a:ea typeface="微軟正黑體" pitchFamily="34" charset="-120"/>
              </a:rPr>
              <a:t>積分→</a:t>
            </a:r>
            <a:r>
              <a:rPr lang="zh-TW" altLang="en-US" u="sng" dirty="0">
                <a:latin typeface="微軟正黑體" pitchFamily="34" charset="-120"/>
                <a:ea typeface="微軟正黑體" pitchFamily="34" charset="-120"/>
              </a:rPr>
              <a:t>電腦</a:t>
            </a:r>
            <a:r>
              <a:rPr lang="zh-TW" altLang="en-US" dirty="0">
                <a:latin typeface="微軟正黑體" pitchFamily="34" charset="-120"/>
                <a:ea typeface="微軟正黑體" pitchFamily="34" charset="-120"/>
              </a:rPr>
              <a:t>資料排序</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216589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solidFill>
                  <a:srgbClr val="CC00FF"/>
                </a:solidFill>
                <a:latin typeface="微軟正黑體" pitchFamily="34" charset="-120"/>
                <a:ea typeface="微軟正黑體" pitchFamily="34" charset="-120"/>
              </a:rPr>
              <a:t>從電腦系統的運作結果來看</a:t>
            </a:r>
            <a:r>
              <a:rPr lang="en-US" altLang="zh-TW" b="1" dirty="0">
                <a:solidFill>
                  <a:srgbClr val="CC00FF"/>
                </a:solidFill>
                <a:latin typeface="微軟正黑體" pitchFamily="34" charset="-120"/>
                <a:ea typeface="微軟正黑體" pitchFamily="34" charset="-120"/>
              </a:rPr>
              <a:t>…</a:t>
            </a:r>
            <a:endParaRPr lang="zh-TW" altLang="en-US" b="1" dirty="0">
              <a:solidFill>
                <a:srgbClr val="CC00FF"/>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單調缺：拼的是積分，積分高者先得。但各縣市開的單調缺大多是在特偏地區。</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多角調：比的是您現處的學校是否熱門，越熱門的學校就越容易形成多角調；故身處市區學校的年輕教師即使積分低，只要廣填志願增加配對成功機率，分數低仍較容易調成功。</a:t>
            </a:r>
          </a:p>
        </p:txBody>
      </p:sp>
    </p:spTree>
    <p:extLst>
      <p:ext uri="{BB962C8B-B14F-4D97-AF65-F5344CB8AC3E}">
        <p14:creationId xmlns:p14="http://schemas.microsoft.com/office/powerpoint/2010/main" val="852084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a:solidFill>
                  <a:srgbClr val="CC00FF"/>
                </a:solidFill>
                <a:latin typeface="微軟正黑體" pitchFamily="34" charset="-120"/>
                <a:ea typeface="微軟正黑體" pitchFamily="34" charset="-120"/>
              </a:rPr>
              <a:t>特別叮嚀</a:t>
            </a:r>
          </a:p>
        </p:txBody>
      </p:sp>
      <p:sp>
        <p:nvSpPr>
          <p:cNvPr id="3" name="內容版面配置區 2"/>
          <p:cNvSpPr>
            <a:spLocks noGrp="1"/>
          </p:cNvSpPr>
          <p:nvPr>
            <p:ph idx="1"/>
          </p:nvPr>
        </p:nvSpPr>
        <p:spPr/>
        <p:txBody>
          <a:bodyPr>
            <a:normAutofit fontScale="70000" lnSpcReduction="20000"/>
          </a:bodyPr>
          <a:lstStyle/>
          <a:p>
            <a:pPr>
              <a:lnSpc>
                <a:spcPct val="120000"/>
              </a:lnSpc>
            </a:pPr>
            <a:r>
              <a:rPr lang="zh-TW" altLang="en-US" dirty="0">
                <a:latin typeface="微軟正黑體" pitchFamily="34" charset="-120"/>
                <a:ea typeface="微軟正黑體" pitchFamily="34" charset="-120"/>
              </a:rPr>
              <a:t>經達成介聘之教師，反悔不去者至少申誡一次，並於</a:t>
            </a:r>
            <a:r>
              <a:rPr lang="zh-TW" altLang="en-US" u="sng" dirty="0">
                <a:latin typeface="微軟正黑體" pitchFamily="34" charset="-120"/>
                <a:ea typeface="微軟正黑體" pitchFamily="34" charset="-120"/>
              </a:rPr>
              <a:t>十年內不得再申請</a:t>
            </a:r>
            <a:r>
              <a:rPr lang="zh-TW" altLang="en-US" dirty="0">
                <a:latin typeface="微軟正黑體" pitchFamily="34" charset="-120"/>
                <a:ea typeface="微軟正黑體" pitchFamily="34" charset="-120"/>
              </a:rPr>
              <a:t>介聘他縣</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市</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，不得異議。（</a:t>
            </a:r>
            <a:r>
              <a:rPr lang="zh-TW" altLang="en-US" b="1" dirty="0">
                <a:solidFill>
                  <a:srgbClr val="FF0000"/>
                </a:solidFill>
                <a:latin typeface="微軟正黑體" pitchFamily="34" charset="-120"/>
                <a:ea typeface="微軟正黑體" pitchFamily="34" charset="-120"/>
              </a:rPr>
              <a:t>反悔不</a:t>
            </a:r>
            <a:r>
              <a:rPr lang="zh-TW" altLang="en-US" b="1" dirty="0" smtClean="0">
                <a:solidFill>
                  <a:srgbClr val="FF0000"/>
                </a:solidFill>
                <a:latin typeface="微軟正黑體" pitchFamily="34" charset="-120"/>
                <a:ea typeface="微軟正黑體" pitchFamily="34" charset="-120"/>
              </a:rPr>
              <a:t>去者，於</a:t>
            </a:r>
            <a:r>
              <a:rPr lang="en-US" altLang="zh-TW" sz="3100" b="1" u="sng" dirty="0">
                <a:solidFill>
                  <a:srgbClr val="00CC00"/>
                </a:solidFill>
                <a:latin typeface="微軟正黑體" pitchFamily="34" charset="-120"/>
                <a:ea typeface="微軟正黑體" pitchFamily="34" charset="-120"/>
              </a:rPr>
              <a:t>6</a:t>
            </a:r>
            <a:r>
              <a:rPr lang="zh-TW" altLang="en-US" sz="3100" b="1" u="sng" dirty="0">
                <a:solidFill>
                  <a:srgbClr val="00CC00"/>
                </a:solidFill>
                <a:latin typeface="微軟正黑體" pitchFamily="34" charset="-120"/>
                <a:ea typeface="微軟正黑體" pitchFamily="34" charset="-120"/>
              </a:rPr>
              <a:t>月</a:t>
            </a:r>
            <a:r>
              <a:rPr lang="en-US" altLang="zh-TW" b="1" u="sng" dirty="0" smtClean="0">
                <a:solidFill>
                  <a:srgbClr val="00CC00"/>
                </a:solidFill>
                <a:latin typeface="微軟正黑體" pitchFamily="34" charset="-120"/>
                <a:ea typeface="微軟正黑體" pitchFamily="34" charset="-120"/>
              </a:rPr>
              <a:t>2</a:t>
            </a:r>
            <a:r>
              <a:rPr lang="zh-TW" altLang="en-US" b="1" u="sng" dirty="0" smtClean="0">
                <a:solidFill>
                  <a:srgbClr val="00CC00"/>
                </a:solidFill>
                <a:latin typeface="微軟正黑體" pitchFamily="34" charset="-120"/>
                <a:ea typeface="微軟正黑體" pitchFamily="34" charset="-120"/>
              </a:rPr>
              <a:t>日</a:t>
            </a:r>
            <a:r>
              <a:rPr lang="zh-TW" altLang="en-US" b="1" dirty="0" smtClean="0">
                <a:solidFill>
                  <a:srgbClr val="FF0000"/>
                </a:solidFill>
                <a:latin typeface="微軟正黑體" pitchFamily="34" charset="-120"/>
                <a:ea typeface="微軟正黑體" pitchFamily="34" charset="-120"/>
              </a:rPr>
              <a:t>前提具</a:t>
            </a:r>
            <a:r>
              <a:rPr lang="zh-TW" altLang="en-US" b="1" u="sng" dirty="0" smtClean="0">
                <a:solidFill>
                  <a:srgbClr val="FF0000"/>
                </a:solidFill>
                <a:latin typeface="微軟正黑體" pitchFamily="34" charset="-120"/>
                <a:ea typeface="微軟正黑體" pitchFamily="34" charset="-120"/>
              </a:rPr>
              <a:t>放棄介聘申請書</a:t>
            </a:r>
            <a:r>
              <a:rPr lang="zh-TW" altLang="en-US" b="1" dirty="0" smtClean="0">
                <a:solidFill>
                  <a:srgbClr val="FF0000"/>
                </a:solidFill>
                <a:latin typeface="微軟正黑體" pitchFamily="34" charset="-120"/>
                <a:ea typeface="微軟正黑體" pitchFamily="34" charset="-120"/>
              </a:rPr>
              <a:t>予介聘學校，並主動告知原服務學校及教育局承辦人</a:t>
            </a:r>
            <a:r>
              <a:rPr lang="zh-TW" altLang="en-US" dirty="0" smtClean="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a:lnSpc>
                <a:spcPct val="120000"/>
              </a:lnSpc>
            </a:pPr>
            <a:endParaRPr lang="zh-TW" altLang="en-US" sz="900" dirty="0">
              <a:latin typeface="微軟正黑體" pitchFamily="34" charset="-120"/>
              <a:ea typeface="微軟正黑體" pitchFamily="34" charset="-120"/>
            </a:endParaRPr>
          </a:p>
          <a:p>
            <a:pPr>
              <a:lnSpc>
                <a:spcPct val="120000"/>
              </a:lnSpc>
            </a:pPr>
            <a:r>
              <a:rPr lang="zh-TW" altLang="en-US" dirty="0">
                <a:latin typeface="微軟正黑體" pitchFamily="34" charset="-120"/>
                <a:ea typeface="微軟正黑體" pitchFamily="34" charset="-120"/>
              </a:rPr>
              <a:t>以互調或多角調成功調入者，若一方不參加該介聘學校教評會審查，或經審查通過不到該校報到，</a:t>
            </a:r>
            <a:r>
              <a:rPr lang="zh-TW" altLang="en-US" u="sng" dirty="0">
                <a:latin typeface="微軟正黑體" pitchFamily="34" charset="-120"/>
                <a:ea typeface="微軟正黑體" pitchFamily="34" charset="-120"/>
              </a:rPr>
              <a:t>另一方或多方無條件撤回</a:t>
            </a:r>
            <a:r>
              <a:rPr lang="zh-TW" altLang="en-US" dirty="0">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（外縣市教師放棄、遭退回者，該縣市是否增開缺額，本局無權介入）</a:t>
            </a:r>
            <a:endParaRPr lang="en-US" altLang="zh-TW" b="1" dirty="0">
              <a:solidFill>
                <a:srgbClr val="FF0000"/>
              </a:solidFill>
              <a:latin typeface="微軟正黑體" pitchFamily="34" charset="-120"/>
              <a:ea typeface="微軟正黑體" pitchFamily="34" charset="-120"/>
            </a:endParaRPr>
          </a:p>
          <a:p>
            <a:pPr>
              <a:lnSpc>
                <a:spcPct val="120000"/>
              </a:lnSpc>
            </a:pPr>
            <a:endParaRPr lang="en-US" altLang="zh-TW" sz="900" b="1" dirty="0">
              <a:solidFill>
                <a:srgbClr val="FF0000"/>
              </a:solidFill>
              <a:latin typeface="微軟正黑體" pitchFamily="34" charset="-120"/>
              <a:ea typeface="微軟正黑體" pitchFamily="34" charset="-120"/>
            </a:endParaRPr>
          </a:p>
          <a:p>
            <a:pPr>
              <a:lnSpc>
                <a:spcPct val="120000"/>
              </a:lnSpc>
            </a:pPr>
            <a:r>
              <a:rPr lang="zh-TW" altLang="en-US" b="1" dirty="0">
                <a:solidFill>
                  <a:srgbClr val="0000FF"/>
                </a:solidFill>
                <a:latin typeface="微軟正黑體" pitchFamily="34" charset="-120"/>
                <a:ea typeface="微軟正黑體" pitchFamily="34" charset="-120"/>
              </a:rPr>
              <a:t>如教師未接受審查或審查未通過，介聘</a:t>
            </a:r>
            <a:r>
              <a:rPr lang="zh-TW" altLang="en-US" b="1" dirty="0" smtClean="0">
                <a:solidFill>
                  <a:srgbClr val="0000FF"/>
                </a:solidFill>
                <a:latin typeface="微軟正黑體" pitchFamily="34" charset="-120"/>
                <a:ea typeface="微軟正黑體" pitchFamily="34" charset="-120"/>
              </a:rPr>
              <a:t>學校於</a:t>
            </a:r>
            <a:r>
              <a:rPr lang="en-US" altLang="zh-TW" sz="3100" b="1" u="sng" dirty="0">
                <a:solidFill>
                  <a:srgbClr val="FF0066"/>
                </a:solidFill>
                <a:latin typeface="微軟正黑體" pitchFamily="34" charset="-120"/>
                <a:ea typeface="微軟正黑體" pitchFamily="34" charset="-120"/>
              </a:rPr>
              <a:t>6</a:t>
            </a:r>
            <a:r>
              <a:rPr lang="zh-TW" altLang="en-US" sz="3100" b="1" u="sng" dirty="0">
                <a:solidFill>
                  <a:srgbClr val="FF0066"/>
                </a:solidFill>
                <a:latin typeface="微軟正黑體" pitchFamily="34" charset="-120"/>
                <a:ea typeface="微軟正黑體" pitchFamily="34" charset="-120"/>
              </a:rPr>
              <a:t>月</a:t>
            </a:r>
            <a:r>
              <a:rPr lang="en-US" altLang="zh-TW" b="1" u="sng" dirty="0" smtClean="0">
                <a:solidFill>
                  <a:srgbClr val="FF0066"/>
                </a:solidFill>
                <a:latin typeface="微軟正黑體" pitchFamily="34" charset="-120"/>
                <a:ea typeface="微軟正黑體" pitchFamily="34" charset="-120"/>
              </a:rPr>
              <a:t>2</a:t>
            </a:r>
            <a:r>
              <a:rPr lang="zh-TW" altLang="en-US" b="1" u="sng" dirty="0" smtClean="0">
                <a:solidFill>
                  <a:srgbClr val="FF0066"/>
                </a:solidFill>
                <a:latin typeface="微軟正黑體" pitchFamily="34" charset="-120"/>
                <a:ea typeface="微軟正黑體" pitchFamily="34" charset="-120"/>
              </a:rPr>
              <a:t>日下午</a:t>
            </a:r>
            <a:r>
              <a:rPr lang="en-US" altLang="zh-TW" b="1" u="sng" dirty="0" smtClean="0">
                <a:solidFill>
                  <a:srgbClr val="FF0066"/>
                </a:solidFill>
                <a:latin typeface="微軟正黑體" pitchFamily="34" charset="-120"/>
                <a:ea typeface="微軟正黑體" pitchFamily="34" charset="-120"/>
              </a:rPr>
              <a:t>5</a:t>
            </a:r>
            <a:r>
              <a:rPr lang="zh-TW" altLang="en-US" b="1" u="sng" dirty="0" smtClean="0">
                <a:solidFill>
                  <a:srgbClr val="FF0066"/>
                </a:solidFill>
                <a:latin typeface="微軟正黑體" pitchFamily="34" charset="-120"/>
                <a:ea typeface="微軟正黑體" pitchFamily="34" charset="-120"/>
              </a:rPr>
              <a:t>點前</a:t>
            </a:r>
            <a:r>
              <a:rPr lang="zh-TW" altLang="en-US" b="1" dirty="0" smtClean="0">
                <a:solidFill>
                  <a:srgbClr val="0000FF"/>
                </a:solidFill>
                <a:latin typeface="微軟正黑體" pitchFamily="34" charset="-120"/>
                <a:ea typeface="微軟正黑體" pitchFamily="34" charset="-120"/>
              </a:rPr>
              <a:t>，應</a:t>
            </a:r>
            <a:r>
              <a:rPr lang="zh-TW" altLang="en-US" b="1" dirty="0">
                <a:solidFill>
                  <a:srgbClr val="0000FF"/>
                </a:solidFill>
                <a:latin typeface="微軟正黑體" pitchFamily="34" charset="-120"/>
                <a:ea typeface="微軟正黑體" pitchFamily="34" charset="-120"/>
              </a:rPr>
              <a:t>另以書面敘明理由通知該達成介聘教師及其現職服務學校、該主管縣</a:t>
            </a:r>
            <a:r>
              <a:rPr lang="en-US" altLang="zh-TW" b="1" dirty="0">
                <a:solidFill>
                  <a:srgbClr val="0000FF"/>
                </a:solidFill>
                <a:latin typeface="微軟正黑體" pitchFamily="34" charset="-120"/>
                <a:ea typeface="微軟正黑體" pitchFamily="34" charset="-120"/>
              </a:rPr>
              <a:t>(</a:t>
            </a:r>
            <a:r>
              <a:rPr lang="zh-TW" altLang="en-US" b="1" dirty="0">
                <a:solidFill>
                  <a:srgbClr val="0000FF"/>
                </a:solidFill>
                <a:latin typeface="微軟正黑體" pitchFamily="34" charset="-120"/>
                <a:ea typeface="微軟正黑體" pitchFamily="34" charset="-120"/>
              </a:rPr>
              <a:t>市</a:t>
            </a:r>
            <a:r>
              <a:rPr lang="en-US" altLang="zh-TW" b="1" dirty="0">
                <a:solidFill>
                  <a:srgbClr val="0000FF"/>
                </a:solidFill>
                <a:latin typeface="微軟正黑體" pitchFamily="34" charset="-120"/>
                <a:ea typeface="微軟正黑體" pitchFamily="34" charset="-120"/>
              </a:rPr>
              <a:t>)</a:t>
            </a:r>
            <a:r>
              <a:rPr lang="zh-TW" altLang="en-US" b="1" dirty="0">
                <a:solidFill>
                  <a:srgbClr val="0000FF"/>
                </a:solidFill>
                <a:latin typeface="微軟正黑體" pitchFamily="34" charset="-120"/>
                <a:ea typeface="微軟正黑體" pitchFamily="34" charset="-120"/>
              </a:rPr>
              <a:t>小組。</a:t>
            </a:r>
          </a:p>
          <a:p>
            <a:pPr>
              <a:buClr>
                <a:schemeClr val="accent3"/>
              </a:buClr>
              <a:buFont typeface="Wingdings" pitchFamily="2" charset="2"/>
              <a:buChar char="l"/>
              <a:defRPr/>
            </a:pPr>
            <a:endPar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813615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CC00FF"/>
                </a:solidFill>
                <a:latin typeface="微軟正黑體" pitchFamily="34" charset="-120"/>
                <a:ea typeface="微軟正黑體" pitchFamily="34" charset="-120"/>
              </a:rPr>
              <a:t>特別叮嚀</a:t>
            </a:r>
            <a:endParaRPr lang="zh-TW" altLang="en-US" dirty="0"/>
          </a:p>
        </p:txBody>
      </p:sp>
      <p:sp>
        <p:nvSpPr>
          <p:cNvPr id="3" name="內容版面配置區 2"/>
          <p:cNvSpPr>
            <a:spLocks noGrp="1"/>
          </p:cNvSpPr>
          <p:nvPr>
            <p:ph idx="1"/>
          </p:nvPr>
        </p:nvSpPr>
        <p:spPr/>
        <p:txBody>
          <a:bodyPr/>
          <a:lstStyle/>
          <a:p>
            <a:r>
              <a:rPr lang="zh-TW" altLang="en-US" dirty="0">
                <a:latin typeface="微軟正黑體" pitchFamily="34" charset="-120"/>
                <a:ea typeface="微軟正黑體" pitchFamily="34" charset="-120"/>
              </a:rPr>
              <a:t>服務作業網站：</a:t>
            </a:r>
            <a:r>
              <a:rPr lang="en-US" altLang="zh-TW" dirty="0">
                <a:latin typeface="微軟正黑體" pitchFamily="34" charset="-120"/>
                <a:ea typeface="微軟正黑體" pitchFamily="34" charset="-120"/>
                <a:hlinkClick r:id="rId2"/>
              </a:rPr>
              <a:t>https://tas.kh.edu.tw</a:t>
            </a:r>
            <a:r>
              <a:rPr lang="zh-TW" altLang="en-US" dirty="0">
                <a:latin typeface="微軟正黑體" pitchFamily="34" charset="-120"/>
                <a:ea typeface="微軟正黑體" pitchFamily="34" charset="-120"/>
              </a:rPr>
              <a:t>，內有常見問題、名詞解釋，請轉知教師務必詳閱！</a:t>
            </a:r>
            <a:endParaRPr lang="en-US" altLang="zh-TW" dirty="0">
              <a:latin typeface="微軟正黑體" pitchFamily="34" charset="-120"/>
              <a:ea typeface="微軟正黑體" pitchFamily="34" charset="-120"/>
            </a:endParaRPr>
          </a:p>
          <a:p>
            <a:r>
              <a:rPr lang="zh-TW" altLang="en-US" b="1" dirty="0" smtClean="0">
                <a:solidFill>
                  <a:srgbClr val="0070C0"/>
                </a:solidFill>
                <a:latin typeface="微軟正黑體" pitchFamily="34" charset="-120"/>
                <a:ea typeface="微軟正黑體" pitchFamily="34" charset="-120"/>
              </a:rPr>
              <a:t>臺閩</a:t>
            </a:r>
            <a:r>
              <a:rPr lang="zh-TW" altLang="en-US" b="1" dirty="0">
                <a:solidFill>
                  <a:srgbClr val="0070C0"/>
                </a:solidFill>
                <a:latin typeface="微軟正黑體" pitchFamily="34" charset="-120"/>
                <a:ea typeface="微軟正黑體" pitchFamily="34" charset="-120"/>
              </a:rPr>
              <a:t>介聘結果將於網路公告，請於</a:t>
            </a:r>
            <a:r>
              <a:rPr lang="en-US" altLang="zh-TW" b="1" u="sng" dirty="0" smtClean="0">
                <a:solidFill>
                  <a:srgbClr val="FF0000"/>
                </a:solidFill>
                <a:latin typeface="微軟正黑體" pitchFamily="34" charset="-120"/>
                <a:ea typeface="微軟正黑體" pitchFamily="34" charset="-120"/>
              </a:rPr>
              <a:t>5/26</a:t>
            </a:r>
            <a:r>
              <a:rPr lang="zh-TW" altLang="en-US" b="1" u="sng" dirty="0" smtClean="0">
                <a:solidFill>
                  <a:srgbClr val="FF0000"/>
                </a:solidFill>
                <a:latin typeface="微軟正黑體" pitchFamily="34" charset="-120"/>
                <a:ea typeface="微軟正黑體" pitchFamily="34" charset="-120"/>
              </a:rPr>
              <a:t>自行</a:t>
            </a:r>
            <a:r>
              <a:rPr lang="zh-TW" altLang="en-US" b="1" u="sng" dirty="0">
                <a:solidFill>
                  <a:srgbClr val="FF0000"/>
                </a:solidFill>
                <a:latin typeface="微軟正黑體" pitchFamily="34" charset="-120"/>
                <a:ea typeface="微軟正黑體" pitchFamily="34" charset="-120"/>
              </a:rPr>
              <a:t>查看，不再另行通知</a:t>
            </a:r>
            <a:r>
              <a:rPr lang="zh-TW" altLang="en-US" b="1" u="sng" dirty="0" smtClean="0">
                <a:solidFill>
                  <a:srgbClr val="FF0000"/>
                </a:solidFill>
                <a:latin typeface="微軟正黑體" pitchFamily="34" charset="-120"/>
                <a:ea typeface="微軟正黑體" pitchFamily="34" charset="-120"/>
              </a:rPr>
              <a:t>。</a:t>
            </a:r>
            <a:endParaRPr lang="en-US" altLang="zh-TW" b="1" u="sng" dirty="0" smtClean="0">
              <a:solidFill>
                <a:srgbClr val="FF0000"/>
              </a:solidFill>
              <a:latin typeface="微軟正黑體" pitchFamily="34" charset="-120"/>
              <a:ea typeface="微軟正黑體" pitchFamily="34" charset="-120"/>
            </a:endParaRPr>
          </a:p>
          <a:p>
            <a:r>
              <a:rPr lang="zh-TW" altLang="en-US" b="1" u="sng" dirty="0">
                <a:solidFill>
                  <a:srgbClr val="FF0000"/>
                </a:solidFill>
                <a:latin typeface="微軟正黑體" panose="020B0604030504040204" pitchFamily="34" charset="-120"/>
                <a:ea typeface="微軟正黑體" panose="020B0604030504040204" pitchFamily="34" charset="-120"/>
              </a:rPr>
              <a:t>正本驗後</a:t>
            </a:r>
            <a:r>
              <a:rPr lang="zh-TW" altLang="en-US" dirty="0">
                <a:latin typeface="微軟正黑體" panose="020B0604030504040204" pitchFamily="34" charset="-120"/>
                <a:ea typeface="微軟正黑體" panose="020B0604030504040204" pitchFamily="34" charset="-120"/>
              </a:rPr>
              <a:t>發還</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應帶至審查現場</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，影本依序裝訂成冊，各縣市存查。</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教師證</a:t>
            </a:r>
            <a:r>
              <a:rPr lang="zh-TW" altLang="en-US" dirty="0">
                <a:latin typeface="微軟正黑體" panose="020B0604030504040204" pitchFamily="34" charset="-120"/>
                <a:ea typeface="微軟正黑體" panose="020B0604030504040204" pitchFamily="34" charset="-120"/>
              </a:rPr>
              <a:t>及</a:t>
            </a:r>
            <a:r>
              <a:rPr lang="zh-TW" altLang="en-US" dirty="0">
                <a:solidFill>
                  <a:srgbClr val="FF0000"/>
                </a:solidFill>
                <a:latin typeface="微軟正黑體" panose="020B0604030504040204" pitchFamily="34" charset="-120"/>
                <a:ea typeface="微軟正黑體" panose="020B0604030504040204" pitchFamily="34" charset="-120"/>
              </a:rPr>
              <a:t>身分證件</a:t>
            </a:r>
            <a:r>
              <a:rPr lang="zh-TW" altLang="en-US" dirty="0">
                <a:latin typeface="微軟正黑體" panose="020B0604030504040204" pitchFamily="34" charset="-120"/>
                <a:ea typeface="微軟正黑體" panose="020B0604030504040204" pitchFamily="34" charset="-120"/>
              </a:rPr>
              <a:t>務必攜帶</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endParaRPr lang="en-US" altLang="zh-TW" b="1" u="sng" dirty="0">
              <a:solidFill>
                <a:srgbClr val="FF0000"/>
              </a:solidFill>
              <a:latin typeface="微軟正黑體" pitchFamily="34" charset="-120"/>
              <a:ea typeface="微軟正黑體" pitchFamily="34" charset="-120"/>
            </a:endParaRPr>
          </a:p>
          <a:p>
            <a:pPr marL="0" indent="0">
              <a:buNone/>
            </a:pPr>
            <a:endParaRPr lang="zh-TW" altLang="en-US" dirty="0"/>
          </a:p>
        </p:txBody>
      </p:sp>
    </p:spTree>
    <p:extLst>
      <p:ext uri="{BB962C8B-B14F-4D97-AF65-F5344CB8AC3E}">
        <p14:creationId xmlns:p14="http://schemas.microsoft.com/office/powerpoint/2010/main" val="4066898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348880"/>
            <a:ext cx="8229600" cy="2160240"/>
          </a:xfrm>
        </p:spPr>
        <p:txBody>
          <a:bodyPr>
            <a:normAutofit/>
          </a:bodyPr>
          <a:lstStyle/>
          <a:p>
            <a:r>
              <a:rPr lang="en-US" altLang="zh-TW" sz="7200" b="1" dirty="0">
                <a:solidFill>
                  <a:srgbClr val="CC00FF"/>
                </a:solidFill>
                <a:latin typeface="微軟正黑體" pitchFamily="34" charset="-120"/>
                <a:ea typeface="微軟正黑體" pitchFamily="34" charset="-120"/>
              </a:rPr>
              <a:t>Q&amp;A</a:t>
            </a:r>
            <a:r>
              <a:rPr lang="zh-TW" altLang="en-US" sz="7200" b="1" dirty="0">
                <a:solidFill>
                  <a:srgbClr val="CC00FF"/>
                </a:solidFill>
                <a:latin typeface="微軟正黑體" pitchFamily="34" charset="-120"/>
                <a:ea typeface="微軟正黑體" pitchFamily="34" charset="-120"/>
              </a:rPr>
              <a:t>時間</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1"/>
            <a:ext cx="7191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875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chemeClr val="accent2">
                    <a:lumMod val="75000"/>
                  </a:schemeClr>
                </a:solidFill>
                <a:latin typeface="微軟正黑體" pitchFamily="34" charset="-120"/>
                <a:ea typeface="微軟正黑體" pitchFamily="34" charset="-120"/>
              </a:rPr>
              <a:t>Q1</a:t>
            </a:r>
            <a:r>
              <a:rPr lang="zh-TW" altLang="en-US" b="1" dirty="0">
                <a:solidFill>
                  <a:schemeClr val="accent2">
                    <a:lumMod val="75000"/>
                  </a:schemeClr>
                </a:solidFill>
                <a:latin typeface="微軟正黑體" pitchFamily="34" charset="-120"/>
                <a:ea typeface="微軟正黑體" pitchFamily="34" charset="-120"/>
              </a:rPr>
              <a:t>：教師是否可同時參加臺閩及市內介聘</a:t>
            </a:r>
            <a:r>
              <a:rPr lang="en-US" altLang="zh-TW" b="1" dirty="0">
                <a:solidFill>
                  <a:schemeClr val="accent2">
                    <a:lumMod val="75000"/>
                  </a:schemeClr>
                </a:solidFill>
                <a:latin typeface="微軟正黑體" pitchFamily="34" charset="-120"/>
                <a:ea typeface="微軟正黑體" pitchFamily="34" charset="-120"/>
              </a:rPr>
              <a:t>?</a:t>
            </a:r>
            <a:endParaRPr lang="zh-TW" altLang="en-US" b="1" dirty="0">
              <a:solidFill>
                <a:schemeClr val="accent2">
                  <a:lumMod val="75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179512" y="1484784"/>
            <a:ext cx="8712968" cy="5373216"/>
          </a:xfrm>
        </p:spPr>
        <p:txBody>
          <a:bodyPr>
            <a:normAutofit fontScale="77500" lnSpcReduction="20000"/>
          </a:bodyPr>
          <a:lstStyle/>
          <a:p>
            <a:pPr>
              <a:lnSpc>
                <a:spcPct val="120000"/>
              </a:lnSpc>
              <a:buClr>
                <a:srgbClr val="E917CB"/>
              </a:buClr>
              <a:buFont typeface="Wingdings" pitchFamily="2" charset="2"/>
              <a:buChar char="Ø"/>
              <a:defRPr/>
            </a:pPr>
            <a:r>
              <a:rPr lang="zh-TW" altLang="en-US" dirty="0">
                <a:solidFill>
                  <a:srgbClr val="FF0000"/>
                </a:solidFill>
                <a:latin typeface="微軟正黑體" pitchFamily="34" charset="-120"/>
                <a:ea typeface="微軟正黑體" pitchFamily="34" charset="-120"/>
              </a:rPr>
              <a:t>可以的</a:t>
            </a:r>
            <a:r>
              <a:rPr lang="zh-TW" altLang="en-US" dirty="0">
                <a:latin typeface="微軟正黑體" pitchFamily="34" charset="-120"/>
                <a:ea typeface="微軟正黑體" pitchFamily="34" charset="-120"/>
              </a:rPr>
              <a:t>，超額教師及市內介聘教師，均得再參加臺閩介聘。</a:t>
            </a:r>
            <a:endParaRPr lang="en-US" altLang="zh-TW" dirty="0">
              <a:latin typeface="微軟正黑體" pitchFamily="34" charset="-120"/>
              <a:ea typeface="微軟正黑體" pitchFamily="34" charset="-120"/>
            </a:endParaRPr>
          </a:p>
          <a:p>
            <a:pPr>
              <a:lnSpc>
                <a:spcPct val="120000"/>
              </a:lnSpc>
              <a:buClr>
                <a:srgbClr val="E917CB"/>
              </a:buClr>
              <a:buFont typeface="Wingdings" pitchFamily="2" charset="2"/>
              <a:buChar char="Ø"/>
              <a:defRPr/>
            </a:pPr>
            <a:r>
              <a:rPr lang="zh-TW" altLang="en-US" dirty="0">
                <a:latin typeface="微軟正黑體" pitchFamily="34" charset="-120"/>
                <a:ea typeface="微軟正黑體" pitchFamily="34" charset="-120"/>
              </a:rPr>
              <a:t>若甲師超額介聘或參加市內介聘，從原</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校調到</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校，則編制缺額已掛在</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校，應以</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校身分</a:t>
            </a:r>
            <a:r>
              <a:rPr lang="zh-TW" altLang="en-US" dirty="0" smtClean="0">
                <a:latin typeface="微軟正黑體" pitchFamily="34" charset="-120"/>
                <a:ea typeface="微軟正黑體" pitchFamily="34" charset="-120"/>
              </a:rPr>
              <a:t>參加臺閩</a:t>
            </a:r>
            <a:r>
              <a:rPr lang="zh-TW" altLang="en-US" dirty="0">
                <a:latin typeface="微軟正黑體" pitchFamily="34" charset="-120"/>
                <a:ea typeface="微軟正黑體" pitchFamily="34" charset="-120"/>
              </a:rPr>
              <a:t>介聘。但積分審查表仍是填</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校年資及由</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校人事審核。</a:t>
            </a:r>
            <a:endParaRPr lang="en-US" altLang="zh-TW" dirty="0">
              <a:latin typeface="微軟正黑體" pitchFamily="34" charset="-120"/>
              <a:ea typeface="微軟正黑體" pitchFamily="34" charset="-120"/>
            </a:endParaRPr>
          </a:p>
          <a:p>
            <a:pPr>
              <a:lnSpc>
                <a:spcPct val="120000"/>
              </a:lnSpc>
              <a:buClr>
                <a:srgbClr val="E917CB"/>
              </a:buClr>
              <a:buFont typeface="Wingdings" pitchFamily="2" charset="2"/>
              <a:buChar char="Ø"/>
              <a:defRPr/>
            </a:pPr>
            <a:r>
              <a:rPr lang="zh-TW" altLang="en-US" dirty="0">
                <a:solidFill>
                  <a:srgbClr val="FF0000"/>
                </a:solidFill>
                <a:latin typeface="微軟正黑體" pitchFamily="34" charset="-120"/>
                <a:ea typeface="微軟正黑體" pitchFamily="34" charset="-120"/>
              </a:rPr>
              <a:t>參加臺閩積分審查時，要跟審查工作人員講已超額介聘調到</a:t>
            </a:r>
            <a:r>
              <a:rPr lang="en-US" altLang="zh-TW" dirty="0">
                <a:solidFill>
                  <a:srgbClr val="FF0000"/>
                </a:solidFill>
                <a:latin typeface="微軟正黑體" pitchFamily="34" charset="-120"/>
                <a:ea typeface="微軟正黑體" pitchFamily="34" charset="-120"/>
              </a:rPr>
              <a:t>B</a:t>
            </a:r>
            <a:r>
              <a:rPr lang="zh-TW" altLang="en-US" dirty="0">
                <a:solidFill>
                  <a:srgbClr val="FF0000"/>
                </a:solidFill>
                <a:latin typeface="微軟正黑體" pitchFamily="34" charset="-120"/>
                <a:ea typeface="微軟正黑體" pitchFamily="34" charset="-120"/>
              </a:rPr>
              <a:t>校，請工作人員更改系統資料！甲師應事先告知</a:t>
            </a:r>
            <a:r>
              <a:rPr lang="en-US" altLang="zh-TW" dirty="0">
                <a:solidFill>
                  <a:srgbClr val="FF0000"/>
                </a:solidFill>
                <a:latin typeface="微軟正黑體" pitchFamily="34" charset="-120"/>
                <a:ea typeface="微軟正黑體" pitchFamily="34" charset="-120"/>
              </a:rPr>
              <a:t>B</a:t>
            </a:r>
            <a:r>
              <a:rPr lang="zh-TW" altLang="en-US" dirty="0">
                <a:solidFill>
                  <a:srgbClr val="FF0000"/>
                </a:solidFill>
                <a:latin typeface="微軟正黑體" pitchFamily="34" charset="-120"/>
                <a:ea typeface="微軟正黑體" pitchFamily="34" charset="-120"/>
              </a:rPr>
              <a:t>校將參加臺閩介聘。</a:t>
            </a:r>
            <a:endParaRPr lang="en-US" altLang="zh-TW" dirty="0">
              <a:solidFill>
                <a:srgbClr val="FF0000"/>
              </a:solidFill>
              <a:latin typeface="微軟正黑體" pitchFamily="34" charset="-120"/>
              <a:ea typeface="微軟正黑體" pitchFamily="34" charset="-120"/>
            </a:endParaRPr>
          </a:p>
          <a:p>
            <a:pPr>
              <a:lnSpc>
                <a:spcPct val="120000"/>
              </a:lnSpc>
              <a:buClr>
                <a:srgbClr val="E917CB"/>
              </a:buClr>
              <a:buFont typeface="Wingdings" pitchFamily="2" charset="2"/>
              <a:buChar char="Ø"/>
              <a:defRPr/>
            </a:pPr>
            <a:r>
              <a:rPr lang="zh-TW" altLang="en-US" u="sng" dirty="0">
                <a:latin typeface="微軟正黑體" pitchFamily="34" charset="-120"/>
                <a:ea typeface="微軟正黑體" pitchFamily="34" charset="-120"/>
              </a:rPr>
              <a:t>但若Ｂ校本身教評會早就決議不</a:t>
            </a:r>
            <a:r>
              <a:rPr lang="zh-TW" altLang="en-US" u="sng" dirty="0" smtClean="0">
                <a:latin typeface="微軟正黑體" pitchFamily="34" charset="-120"/>
                <a:ea typeface="微軟正黑體" pitchFamily="34" charset="-120"/>
              </a:rPr>
              <a:t>參加臺閩</a:t>
            </a:r>
            <a:r>
              <a:rPr lang="zh-TW" altLang="en-US" u="sng" dirty="0">
                <a:latin typeface="微軟正黑體" pitchFamily="34" charset="-120"/>
                <a:ea typeface="微軟正黑體" pitchFamily="34" charset="-120"/>
              </a:rPr>
              <a:t>介聘，則此時甲師超額介聘或市內介聘至</a:t>
            </a:r>
            <a:r>
              <a:rPr lang="en-US" altLang="zh-TW" u="sng" dirty="0">
                <a:latin typeface="微軟正黑體" pitchFamily="34" charset="-120"/>
                <a:ea typeface="微軟正黑體" pitchFamily="34" charset="-120"/>
              </a:rPr>
              <a:t>B</a:t>
            </a:r>
            <a:r>
              <a:rPr lang="zh-TW" altLang="en-US" u="sng" dirty="0">
                <a:latin typeface="微軟正黑體" pitchFamily="34" charset="-120"/>
                <a:ea typeface="微軟正黑體" pitchFamily="34" charset="-120"/>
              </a:rPr>
              <a:t>校後，不得再</a:t>
            </a:r>
            <a:r>
              <a:rPr lang="zh-TW" altLang="en-US" u="sng" dirty="0" smtClean="0">
                <a:latin typeface="微軟正黑體" pitchFamily="34" charset="-120"/>
                <a:ea typeface="微軟正黑體" pitchFamily="34" charset="-120"/>
              </a:rPr>
              <a:t>參加臺閩</a:t>
            </a:r>
            <a:r>
              <a:rPr lang="zh-TW" altLang="en-US" u="sng" dirty="0">
                <a:latin typeface="微軟正黑體" pitchFamily="34" charset="-120"/>
                <a:ea typeface="微軟正黑體" pitchFamily="34" charset="-120"/>
              </a:rPr>
              <a:t>介聘。</a:t>
            </a:r>
            <a:endParaRPr lang="en-US" altLang="zh-TW" u="sng" dirty="0">
              <a:latin typeface="微軟正黑體" pitchFamily="34" charset="-120"/>
              <a:ea typeface="微軟正黑體" pitchFamily="34" charset="-120"/>
            </a:endParaRPr>
          </a:p>
          <a:p>
            <a:pPr>
              <a:lnSpc>
                <a:spcPct val="120000"/>
              </a:lnSpc>
              <a:buClr>
                <a:srgbClr val="E917CB"/>
              </a:buClr>
              <a:buFont typeface="Wingdings" pitchFamily="2" charset="2"/>
              <a:buChar char="Ø"/>
              <a:defRPr/>
            </a:pPr>
            <a:r>
              <a:rPr lang="zh-TW" altLang="en-US" b="1" dirty="0">
                <a:solidFill>
                  <a:srgbClr val="0000FF"/>
                </a:solidFill>
                <a:latin typeface="微軟正黑體" pitchFamily="34" charset="-120"/>
                <a:ea typeface="微軟正黑體" pitchFamily="34" charset="-120"/>
              </a:rPr>
              <a:t>本市國中市內介聘作業期程於臺閩介聘積分審查之後，故市內介聘確認後，成功介聘他校者，請來電告知是否繼續參加或放棄臺閩介聘之申請，並請傳送申請書至局</a:t>
            </a:r>
            <a:r>
              <a:rPr lang="en-US" altLang="zh-TW" b="1" dirty="0">
                <a:solidFill>
                  <a:srgbClr val="0000FF"/>
                </a:solidFill>
                <a:latin typeface="微軟正黑體" pitchFamily="34" charset="-120"/>
                <a:ea typeface="微軟正黑體" pitchFamily="34" charset="-120"/>
              </a:rPr>
              <a:t>(</a:t>
            </a:r>
            <a:r>
              <a:rPr lang="zh-TW" altLang="en-US" b="1" dirty="0">
                <a:solidFill>
                  <a:srgbClr val="0000FF"/>
                </a:solidFill>
                <a:latin typeface="微軟正黑體" pitchFamily="34" charset="-120"/>
                <a:ea typeface="微軟正黑體" pitchFamily="34" charset="-120"/>
              </a:rPr>
              <a:t>放棄或以新學校教師身分參加介聘</a:t>
            </a:r>
            <a:r>
              <a:rPr lang="en-US" altLang="zh-TW" b="1" dirty="0">
                <a:solidFill>
                  <a:srgbClr val="0000FF"/>
                </a:solidFill>
                <a:latin typeface="微軟正黑體" pitchFamily="34" charset="-120"/>
                <a:ea typeface="微軟正黑體" pitchFamily="34" charset="-120"/>
              </a:rPr>
              <a:t>)</a:t>
            </a:r>
            <a:r>
              <a:rPr lang="zh-TW" altLang="en-US" b="1" dirty="0">
                <a:solidFill>
                  <a:srgbClr val="0000FF"/>
                </a:solidFill>
                <a:latin typeface="微軟正黑體" pitchFamily="34" charset="-120"/>
                <a:ea typeface="微軟正黑體" pitchFamily="34" charset="-120"/>
              </a:rPr>
              <a:t>，俾辦理後續介聘作業</a:t>
            </a:r>
            <a:r>
              <a:rPr lang="zh-TW" altLang="en-US" b="1" dirty="0" smtClean="0">
                <a:solidFill>
                  <a:srgbClr val="0000FF"/>
                </a:solidFill>
                <a:latin typeface="微軟正黑體" pitchFamily="34" charset="-120"/>
                <a:ea typeface="微軟正黑體" pitchFamily="34" charset="-120"/>
              </a:rPr>
              <a:t>。</a:t>
            </a:r>
            <a:endParaRPr lang="en-US" altLang="zh-TW" b="1" dirty="0">
              <a:solidFill>
                <a:srgbClr val="0000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83268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714202"/>
          </a:xfrm>
        </p:spPr>
        <p:txBody>
          <a:bodyPr>
            <a:noAutofit/>
          </a:bodyPr>
          <a:lstStyle/>
          <a:p>
            <a:pPr algn="l"/>
            <a:r>
              <a:rPr lang="en-US" altLang="zh-TW" sz="3600" b="1" dirty="0">
                <a:solidFill>
                  <a:srgbClr val="C00000"/>
                </a:solidFill>
                <a:latin typeface="微軟正黑體" pitchFamily="34" charset="-120"/>
                <a:ea typeface="微軟正黑體" pitchFamily="34" charset="-120"/>
              </a:rPr>
              <a:t>Q1-1</a:t>
            </a:r>
            <a:r>
              <a:rPr lang="zh-TW" altLang="en-US" sz="3600" b="1" dirty="0">
                <a:solidFill>
                  <a:srgbClr val="C00000"/>
                </a:solidFill>
                <a:latin typeface="微軟正黑體" pitchFamily="34" charset="-120"/>
                <a:ea typeface="微軟正黑體" pitchFamily="34" charset="-120"/>
              </a:rPr>
              <a:t>：以市內介聘成功新校身分參加臺閩介聘，市內原校若為特偏地區可否採計特殊加分</a:t>
            </a:r>
            <a:r>
              <a:rPr lang="en-US" altLang="zh-TW" sz="3600" b="1" dirty="0">
                <a:solidFill>
                  <a:srgbClr val="C00000"/>
                </a:solidFill>
                <a:latin typeface="微軟正黑體" pitchFamily="34" charset="-120"/>
                <a:ea typeface="微軟正黑體" pitchFamily="34" charset="-120"/>
              </a:rPr>
              <a:t>(30</a:t>
            </a:r>
            <a:r>
              <a:rPr lang="zh-TW" altLang="en-US" sz="3600" b="1" dirty="0">
                <a:solidFill>
                  <a:srgbClr val="C00000"/>
                </a:solidFill>
                <a:latin typeface="微軟正黑體" pitchFamily="34" charset="-120"/>
                <a:ea typeface="微軟正黑體" pitchFamily="34" charset="-120"/>
              </a:rPr>
              <a:t>分</a:t>
            </a:r>
            <a:r>
              <a:rPr lang="en-US" altLang="zh-TW" sz="3600" b="1" dirty="0">
                <a:solidFill>
                  <a:srgbClr val="C00000"/>
                </a:solidFill>
                <a:latin typeface="微軟正黑體" pitchFamily="34" charset="-120"/>
                <a:ea typeface="微軟正黑體" pitchFamily="34" charset="-120"/>
              </a:rPr>
              <a:t>)?</a:t>
            </a:r>
            <a:endParaRPr lang="zh-TW" altLang="en-US" sz="3600"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2204864"/>
            <a:ext cx="8229600" cy="3921299"/>
          </a:xfrm>
        </p:spPr>
        <p:txBody>
          <a:bodyPr>
            <a:normAutofit lnSpcReduction="10000"/>
          </a:bodyPr>
          <a:lstStyle/>
          <a:p>
            <a:pPr>
              <a:buClr>
                <a:srgbClr val="FF0066"/>
              </a:buClr>
              <a:buFont typeface="Wingdings" pitchFamily="2" charset="2"/>
              <a:buChar char="Ø"/>
              <a:defRPr/>
            </a:pPr>
            <a:r>
              <a:rPr lang="en-US" altLang="zh-TW" dirty="0" err="1">
                <a:latin typeface="微軟正黑體" pitchFamily="34" charset="-120"/>
                <a:ea typeface="微軟正黑體" pitchFamily="34" charset="-120"/>
              </a:rPr>
              <a:t>Ans</a:t>
            </a:r>
            <a:r>
              <a:rPr lang="zh-TW" altLang="en-US" dirty="0">
                <a:latin typeface="微軟正黑體" pitchFamily="34" charset="-120"/>
                <a:ea typeface="微軟正黑體" pitchFamily="34" charset="-120"/>
              </a:rPr>
              <a:t>：</a:t>
            </a:r>
            <a:r>
              <a:rPr lang="zh-TW" altLang="en-US" dirty="0">
                <a:solidFill>
                  <a:srgbClr val="FF0000"/>
                </a:solidFill>
                <a:latin typeface="微軟正黑體" pitchFamily="34" charset="-120"/>
                <a:ea typeface="微軟正黑體" pitchFamily="34" charset="-120"/>
              </a:rPr>
              <a:t>可以</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marL="0" indent="0">
              <a:buClr>
                <a:srgbClr val="FF0066"/>
              </a:buClr>
              <a:buNone/>
              <a:defRPr/>
            </a:pPr>
            <a:r>
              <a:rPr lang="zh-TW" altLang="en-US" dirty="0" smtClean="0">
                <a:latin typeface="微軟正黑體" pitchFamily="34" charset="-120"/>
                <a:ea typeface="微軟正黑體" pitchFamily="34" charset="-120"/>
              </a:rPr>
              <a:t>   </a:t>
            </a:r>
            <a:r>
              <a:rPr lang="zh-TW" altLang="en-US" dirty="0">
                <a:latin typeface="微軟正黑體" pitchFamily="34" charset="-120"/>
                <a:ea typeface="微軟正黑體" pitchFamily="34" charset="-120"/>
              </a:rPr>
              <a:t>例如：甲師以本市特偏地區</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校市內介聘</a:t>
            </a:r>
            <a:r>
              <a:rPr lang="zh-TW" altLang="en-US" dirty="0" smtClean="0">
                <a:latin typeface="微軟正黑體" pitchFamily="34" charset="-120"/>
                <a:ea typeface="微軟正黑體" pitchFamily="34" charset="-120"/>
              </a:rPr>
              <a:t>至</a:t>
            </a:r>
            <a:endParaRPr lang="en-US" altLang="zh-TW" dirty="0" smtClean="0">
              <a:latin typeface="微軟正黑體" pitchFamily="34" charset="-120"/>
              <a:ea typeface="微軟正黑體" pitchFamily="34" charset="-120"/>
            </a:endParaRPr>
          </a:p>
          <a:p>
            <a:pPr marL="0" indent="0">
              <a:buClr>
                <a:srgbClr val="FF0066"/>
              </a:buClr>
              <a:buNone/>
              <a:defRPr/>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一般</a:t>
            </a:r>
            <a:r>
              <a:rPr lang="zh-TW" altLang="en-US" dirty="0">
                <a:latin typeface="微軟正黑體" pitchFamily="34" charset="-120"/>
                <a:ea typeface="微軟正黑體" pitchFamily="34" charset="-120"/>
              </a:rPr>
              <a:t>地區</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a:t>
            </a:r>
            <a:r>
              <a:rPr lang="zh-TW" altLang="en-US" u="sng" dirty="0">
                <a:latin typeface="微軟正黑體" pitchFamily="34" charset="-120"/>
                <a:ea typeface="微軟正黑體" pitchFamily="34" charset="-120"/>
              </a:rPr>
              <a:t>當年度</a:t>
            </a:r>
            <a:r>
              <a:rPr lang="zh-TW" altLang="en-US" dirty="0">
                <a:latin typeface="微軟正黑體" pitchFamily="34" charset="-120"/>
                <a:ea typeface="微軟正黑體" pitchFamily="34" charset="-120"/>
              </a:rPr>
              <a:t>再參加臺閩介聘時</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marL="0" indent="0">
              <a:buClr>
                <a:srgbClr val="FF0066"/>
              </a:buClr>
              <a:buNone/>
              <a:defRPr/>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可</a:t>
            </a:r>
            <a:r>
              <a:rPr lang="zh-TW" altLang="en-US" dirty="0">
                <a:latin typeface="微軟正黑體" pitchFamily="34" charset="-120"/>
                <a:ea typeface="微軟正黑體" pitchFamily="34" charset="-120"/>
              </a:rPr>
              <a:t>採計於</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校實際任教滿三年之特殊加分</a:t>
            </a:r>
            <a:r>
              <a:rPr lang="en-US" altLang="zh-TW" dirty="0" smtClean="0">
                <a:latin typeface="微軟正黑體" pitchFamily="34" charset="-120"/>
                <a:ea typeface="微軟正黑體" pitchFamily="34" charset="-120"/>
              </a:rPr>
              <a:t>30</a:t>
            </a:r>
          </a:p>
          <a:p>
            <a:pPr marL="0" indent="0">
              <a:buClr>
                <a:srgbClr val="FF0066"/>
              </a:buClr>
              <a:buNone/>
              <a:defRPr/>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分</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a:buClr>
                <a:srgbClr val="FF0066"/>
              </a:buClr>
              <a:buFont typeface="Wingdings" pitchFamily="2" charset="2"/>
              <a:buChar char="Ø"/>
              <a:defRPr/>
            </a:pPr>
            <a:r>
              <a:rPr lang="zh-TW" altLang="en-US" b="1"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ea typeface="微軟正黑體" pitchFamily="34" charset="-120"/>
              </a:rPr>
              <a:t>請注意：甲師應事先告知Ｂ校教評會即將參加臺閩介聘！</a:t>
            </a:r>
            <a:r>
              <a:rPr lang="zh-TW" altLang="en-US" b="1" dirty="0">
                <a:solidFill>
                  <a:srgbClr val="FF0000"/>
                </a:solidFill>
                <a:latin typeface="微軟正黑體" pitchFamily="34" charset="-120"/>
                <a:ea typeface="微軟正黑體" pitchFamily="34" charset="-120"/>
              </a:rPr>
              <a:t>）</a:t>
            </a:r>
            <a:endParaRPr lang="en-US" altLang="zh-TW" b="1" dirty="0">
              <a:solidFill>
                <a:srgbClr val="FF0000"/>
              </a:solidFill>
              <a:latin typeface="微軟正黑體" pitchFamily="34" charset="-120"/>
              <a:ea typeface="微軟正黑體" pitchFamily="34" charset="-120"/>
            </a:endParaRPr>
          </a:p>
          <a:p>
            <a:endParaRPr lang="zh-TW" altLang="en-US" dirty="0"/>
          </a:p>
        </p:txBody>
      </p:sp>
      <p:sp>
        <p:nvSpPr>
          <p:cNvPr id="4" name="五角星形 3">
            <a:hlinkClick r:id="rId2" action="ppaction://hlinksldjump"/>
          </p:cNvPr>
          <p:cNvSpPr/>
          <p:nvPr/>
        </p:nvSpPr>
        <p:spPr>
          <a:xfrm>
            <a:off x="7884368" y="5877272"/>
            <a:ext cx="792088"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97927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smtClean="0">
                <a:solidFill>
                  <a:srgbClr val="C00000"/>
                </a:solidFill>
                <a:latin typeface="微軟正黑體" pitchFamily="34" charset="-120"/>
                <a:ea typeface="微軟正黑體" pitchFamily="34" charset="-120"/>
              </a:rPr>
              <a:t>Q</a:t>
            </a:r>
            <a:r>
              <a:rPr lang="zh-TW" altLang="en-US" b="1" dirty="0" smtClean="0">
                <a:solidFill>
                  <a:srgbClr val="C00000"/>
                </a:solidFill>
                <a:latin typeface="微軟正黑體" pitchFamily="34" charset="-120"/>
                <a:ea typeface="微軟正黑體" pitchFamily="34" charset="-120"/>
              </a:rPr>
              <a:t>２：教師留職停薪未滿一學期得否累計為基本服務條件年資？</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8229600" cy="4781128"/>
          </a:xfrm>
        </p:spPr>
        <p:txBody>
          <a:bodyPr>
            <a:normAutofit/>
          </a:bodyPr>
          <a:lstStyle/>
          <a:p>
            <a:pPr>
              <a:lnSpc>
                <a:spcPct val="110000"/>
              </a:lnSpc>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市內介聘：</a:t>
            </a:r>
            <a:r>
              <a:rPr lang="zh-TW" altLang="en-US" dirty="0" smtClean="0">
                <a:solidFill>
                  <a:srgbClr val="FF0000"/>
                </a:solidFill>
                <a:latin typeface="微軟正黑體" pitchFamily="34" charset="-120"/>
                <a:ea typeface="微軟正黑體" pitchFamily="34" charset="-120"/>
              </a:rPr>
              <a:t>否</a:t>
            </a:r>
            <a:r>
              <a:rPr lang="zh-TW" altLang="en-US" dirty="0" smtClean="0">
                <a:latin typeface="微軟正黑體" pitchFamily="34" charset="-120"/>
                <a:ea typeface="微軟正黑體" pitchFamily="34" charset="-120"/>
              </a:rPr>
              <a:t>，依本市積分審查補充說明規定，</a:t>
            </a:r>
            <a:r>
              <a:rPr lang="zh-TW" altLang="en-US" u="sng" dirty="0" smtClean="0">
                <a:solidFill>
                  <a:srgbClr val="FF0000"/>
                </a:solidFill>
                <a:latin typeface="微軟正黑體" pitchFamily="34" charset="-120"/>
                <a:ea typeface="微軟正黑體" pitchFamily="34" charset="-120"/>
              </a:rPr>
              <a:t>學期中留職停薪未滿一學期者，該學期均不採計</a:t>
            </a:r>
            <a:r>
              <a:rPr lang="zh-TW" altLang="en-US" u="sng" dirty="0" smtClean="0">
                <a:latin typeface="微軟正黑體" pitchFamily="34" charset="-120"/>
                <a:ea typeface="微軟正黑體" pitchFamily="34" charset="-120"/>
              </a:rPr>
              <a:t>；留職停薪跨上下學期者，該學年均不採計</a:t>
            </a:r>
            <a:r>
              <a:rPr lang="zh-TW" altLang="en-US" dirty="0" smtClean="0">
                <a:latin typeface="微軟正黑體" pitchFamily="34" charset="-120"/>
                <a:ea typeface="微軟正黑體" pitchFamily="34" charset="-120"/>
              </a:rPr>
              <a:t>。</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臺閩介聘：扣除留停期間後，剩餘時間可採累計滿</a:t>
            </a:r>
            <a:r>
              <a:rPr lang="zh-TW" altLang="en-US" b="1" u="sng" dirty="0" smtClean="0">
                <a:solidFill>
                  <a:srgbClr val="00B050"/>
                </a:solidFill>
                <a:latin typeface="微軟正黑體" pitchFamily="34" charset="-120"/>
                <a:ea typeface="微軟正黑體" pitchFamily="34" charset="-120"/>
              </a:rPr>
              <a:t>六</a:t>
            </a:r>
            <a:r>
              <a:rPr lang="zh-TW" altLang="en-US" dirty="0" smtClean="0">
                <a:latin typeface="微軟正黑體" pitchFamily="34" charset="-120"/>
                <a:ea typeface="微軟正黑體" pitchFamily="34" charset="-120"/>
              </a:rPr>
              <a:t>學期參加介聘。</a:t>
            </a:r>
            <a:endParaRPr lang="en-US" altLang="zh-TW" dirty="0" smtClean="0">
              <a:latin typeface="微軟正黑體" pitchFamily="34" charset="-120"/>
              <a:ea typeface="微軟正黑體" pitchFamily="34" charset="-120"/>
            </a:endParaRPr>
          </a:p>
          <a:p>
            <a:pPr>
              <a:buClr>
                <a:srgbClr val="FF0066"/>
              </a:buClr>
              <a:buSzPct val="75000"/>
              <a:buFont typeface="Wingdings" pitchFamily="2" charset="2"/>
              <a:buChar char="Ø"/>
            </a:pPr>
            <a:r>
              <a:rPr lang="en-US" altLang="zh-TW" dirty="0" smtClean="0">
                <a:solidFill>
                  <a:srgbClr val="FF0000"/>
                </a:solidFill>
                <a:latin typeface="微軟正黑體" pitchFamily="34" charset="-120"/>
                <a:ea typeface="微軟正黑體" pitchFamily="34" charset="-120"/>
              </a:rPr>
              <a:t> </a:t>
            </a:r>
            <a:r>
              <a:rPr lang="zh-TW" altLang="en-US" dirty="0" smtClean="0">
                <a:solidFill>
                  <a:srgbClr val="FF0000"/>
                </a:solidFill>
                <a:latin typeface="微軟正黑體" pitchFamily="34" charset="-120"/>
                <a:ea typeface="微軟正黑體" pitchFamily="34" charset="-120"/>
              </a:rPr>
              <a:t>因育嬰或應徵服兵役而留職停薪期間之年資，得採計至多二學期。</a:t>
            </a:r>
            <a:endParaRPr lang="zh-TW" altLang="en-US" dirty="0"/>
          </a:p>
        </p:txBody>
      </p:sp>
      <p:sp>
        <p:nvSpPr>
          <p:cNvPr id="4" name="向右箭號 3">
            <a:hlinkClick r:id="rId2" action="ppaction://hlinksldjump"/>
          </p:cNvPr>
          <p:cNvSpPr/>
          <p:nvPr/>
        </p:nvSpPr>
        <p:spPr>
          <a:xfrm>
            <a:off x="7164288" y="5949280"/>
            <a:ext cx="122413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82530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a:t>
            </a:r>
            <a:r>
              <a:rPr lang="zh-TW" altLang="en-US" b="1" dirty="0">
                <a:solidFill>
                  <a:srgbClr val="C00000"/>
                </a:solidFill>
                <a:latin typeface="微軟正黑體" pitchFamily="34" charset="-120"/>
                <a:ea typeface="微軟正黑體" pitchFamily="34" charset="-120"/>
              </a:rPr>
              <a:t>３：教師延長病假期間得否計為基本服務條件年資？</a:t>
            </a:r>
          </a:p>
        </p:txBody>
      </p:sp>
      <p:sp>
        <p:nvSpPr>
          <p:cNvPr id="3" name="內容版面配置區 2"/>
          <p:cNvSpPr>
            <a:spLocks noGrp="1"/>
          </p:cNvSpPr>
          <p:nvPr>
            <p:ph idx="1"/>
          </p:nvPr>
        </p:nvSpPr>
        <p:spPr>
          <a:xfrm>
            <a:off x="457200" y="2780928"/>
            <a:ext cx="8229600" cy="3345235"/>
          </a:xfrm>
        </p:spPr>
        <p:txBody>
          <a:bodyPr/>
          <a:lstStyle/>
          <a:p>
            <a:r>
              <a:rPr lang="zh-TW" altLang="en-US" dirty="0">
                <a:solidFill>
                  <a:srgbClr val="FF0000"/>
                </a:solidFill>
                <a:latin typeface="微軟正黑體" pitchFamily="34" charset="-120"/>
                <a:ea typeface="微軟正黑體" pitchFamily="34" charset="-120"/>
              </a:rPr>
              <a:t>是的</a:t>
            </a:r>
            <a:r>
              <a:rPr lang="zh-TW" altLang="en-US" dirty="0">
                <a:latin typeface="微軟正黑體" pitchFamily="34" charset="-120"/>
                <a:ea typeface="微軟正黑體" pitchFamily="34" charset="-120"/>
              </a:rPr>
              <a:t>，可以計入基本服務條件年資，</a:t>
            </a:r>
            <a:r>
              <a:rPr lang="zh-TW" altLang="zh-TW" dirty="0">
                <a:latin typeface="微軟正黑體" pitchFamily="34" charset="-120"/>
                <a:ea typeface="微軟正黑體" pitchFamily="34" charset="-120"/>
              </a:rPr>
              <a:t>滿</a:t>
            </a:r>
            <a:r>
              <a:rPr lang="zh-TW" altLang="en-US" u="sng" dirty="0">
                <a:solidFill>
                  <a:srgbClr val="FF0000"/>
                </a:solidFill>
                <a:latin typeface="微軟正黑體" pitchFamily="34" charset="-120"/>
                <a:ea typeface="微軟正黑體" pitchFamily="34" charset="-120"/>
              </a:rPr>
              <a:t>六</a:t>
            </a:r>
            <a:r>
              <a:rPr lang="zh-TW" altLang="zh-TW" u="sng" dirty="0">
                <a:solidFill>
                  <a:srgbClr val="FF0000"/>
                </a:solidFill>
                <a:latin typeface="微軟正黑體" pitchFamily="34" charset="-120"/>
                <a:ea typeface="微軟正黑體" pitchFamily="34" charset="-120"/>
              </a:rPr>
              <a:t>學期</a:t>
            </a:r>
            <a:r>
              <a:rPr lang="zh-TW" altLang="zh-TW" dirty="0">
                <a:latin typeface="微軟正黑體" pitchFamily="34" charset="-120"/>
                <a:ea typeface="微軟正黑體" pitchFamily="34" charset="-120"/>
              </a:rPr>
              <a:t>即可申請</a:t>
            </a:r>
            <a:r>
              <a:rPr lang="zh-TW" altLang="en-US" dirty="0">
                <a:latin typeface="微軟正黑體" pitchFamily="34" charset="-120"/>
                <a:ea typeface="微軟正黑體" pitchFamily="34" charset="-120"/>
              </a:rPr>
              <a:t>臺</a:t>
            </a:r>
            <a:r>
              <a:rPr lang="zh-TW" altLang="zh-TW" dirty="0">
                <a:latin typeface="微軟正黑體" pitchFamily="34" charset="-120"/>
                <a:ea typeface="微軟正黑體" pitchFamily="34" charset="-120"/>
              </a:rPr>
              <a:t>閩介聘</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2336811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solidFill>
                  <a:srgbClr val="C00000"/>
                </a:solidFill>
                <a:latin typeface="微軟正黑體" pitchFamily="34" charset="-120"/>
                <a:ea typeface="微軟正黑體" pitchFamily="34" charset="-120"/>
              </a:rPr>
              <a:t>提醒您，「年資」計算有分二種：</a:t>
            </a:r>
          </a:p>
        </p:txBody>
      </p:sp>
      <p:sp>
        <p:nvSpPr>
          <p:cNvPr id="3" name="內容版面配置區 2"/>
          <p:cNvSpPr>
            <a:spLocks noGrp="1"/>
          </p:cNvSpPr>
          <p:nvPr>
            <p:ph idx="1"/>
          </p:nvPr>
        </p:nvSpPr>
        <p:spPr/>
        <p:txBody>
          <a:bodyPr/>
          <a:lstStyle/>
          <a:p>
            <a:pPr>
              <a:buClr>
                <a:srgbClr val="FF0066"/>
              </a:buClr>
              <a:buSzPct val="75000"/>
              <a:buFont typeface="Wingdings" pitchFamily="2" charset="2"/>
              <a:buChar char="Ø"/>
            </a:pPr>
            <a:r>
              <a:rPr lang="zh-TW" altLang="en-US" dirty="0">
                <a:latin typeface="微軟正黑體" pitchFamily="34" charset="-120"/>
                <a:ea typeface="微軟正黑體" pitchFamily="34" charset="-120"/>
              </a:rPr>
              <a:t>一、基本服務條件年資：講的是滿</a:t>
            </a:r>
            <a:r>
              <a:rPr lang="zh-TW" altLang="en-US" b="1" u="sng" dirty="0">
                <a:solidFill>
                  <a:srgbClr val="FF0000"/>
                </a:solidFill>
                <a:latin typeface="微軟正黑體" pitchFamily="34" charset="-120"/>
                <a:ea typeface="微軟正黑體" pitchFamily="34" charset="-120"/>
              </a:rPr>
              <a:t>六學期</a:t>
            </a:r>
            <a:r>
              <a:rPr lang="zh-TW" altLang="en-US" dirty="0">
                <a:latin typeface="微軟正黑體" pitchFamily="34" charset="-120"/>
                <a:ea typeface="微軟正黑體" pitchFamily="34" charset="-120"/>
              </a:rPr>
              <a:t>可參加介聘的</a:t>
            </a:r>
            <a:r>
              <a:rPr lang="zh-TW" altLang="en-US" dirty="0">
                <a:solidFill>
                  <a:srgbClr val="FF0000"/>
                </a:solidFill>
                <a:latin typeface="微軟正黑體" pitchFamily="34" charset="-120"/>
                <a:ea typeface="微軟正黑體" pitchFamily="34" charset="-120"/>
              </a:rPr>
              <a:t>資格</a:t>
            </a:r>
            <a:r>
              <a:rPr lang="zh-TW" altLang="en-US" dirty="0">
                <a:latin typeface="微軟正黑體" pitchFamily="34" charset="-120"/>
                <a:ea typeface="微軟正黑體" pitchFamily="34" charset="-120"/>
              </a:rPr>
              <a:t>。留職停薪要扣掉，</a:t>
            </a:r>
            <a:r>
              <a:rPr lang="zh-TW" altLang="en-US" b="1" dirty="0">
                <a:solidFill>
                  <a:srgbClr val="9933FF"/>
                </a:solidFill>
                <a:latin typeface="微軟正黑體" pitchFamily="34" charset="-120"/>
                <a:ea typeface="微軟正黑體" pitchFamily="34" charset="-120"/>
              </a:rPr>
              <a:t>惟育嬰及兵役留停至多可採計二學期</a:t>
            </a:r>
            <a:r>
              <a:rPr lang="zh-TW" altLang="en-US" dirty="0">
                <a:latin typeface="微軟正黑體" pitchFamily="34" charset="-120"/>
                <a:ea typeface="微軟正黑體" pitchFamily="34" charset="-120"/>
              </a:rPr>
              <a:t>。</a:t>
            </a:r>
          </a:p>
          <a:p>
            <a:pPr>
              <a:buClr>
                <a:srgbClr val="FF0066"/>
              </a:buClr>
              <a:buSzPct val="75000"/>
              <a:buFont typeface="Wingdings" pitchFamily="2" charset="2"/>
              <a:buChar char="Ø"/>
            </a:pPr>
            <a:r>
              <a:rPr lang="zh-TW" altLang="en-US" dirty="0">
                <a:latin typeface="微軟正黑體" pitchFamily="34" charset="-120"/>
                <a:ea typeface="微軟正黑體" pitchFamily="34" charset="-120"/>
              </a:rPr>
              <a:t>二、積分年資：留職停薪期間是否可採計，需詳閱細部個別計算積分之規定。</a:t>
            </a:r>
          </a:p>
          <a:p>
            <a:pPr marL="0" indent="0">
              <a:buNone/>
            </a:pPr>
            <a:endParaRPr lang="zh-TW" altLang="en-US" dirty="0"/>
          </a:p>
        </p:txBody>
      </p:sp>
    </p:spTree>
    <p:extLst>
      <p:ext uri="{BB962C8B-B14F-4D97-AF65-F5344CB8AC3E}">
        <p14:creationId xmlns:p14="http://schemas.microsoft.com/office/powerpoint/2010/main" val="411731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98178"/>
          </a:xfrm>
        </p:spPr>
        <p:txBody>
          <a:bodyPr>
            <a:normAutofit/>
          </a:bodyPr>
          <a:lstStyle/>
          <a:p>
            <a:r>
              <a:rPr lang="zh-TW" altLang="en-US" sz="6000" b="1" dirty="0" smtClean="0">
                <a:latin typeface="微軟正黑體" pitchFamily="34" charset="-120"/>
                <a:ea typeface="微軟正黑體" pitchFamily="34" charset="-120"/>
              </a:rPr>
              <a:t>節能省紙</a:t>
            </a:r>
            <a:endParaRPr lang="zh-TW" altLang="en-US" sz="6000"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2204864"/>
            <a:ext cx="8229600" cy="3921299"/>
          </a:xfrm>
        </p:spPr>
        <p:txBody>
          <a:bodyPr/>
          <a:lstStyle/>
          <a:p>
            <a:r>
              <a:rPr lang="zh-TW" altLang="en-US" sz="3600" dirty="0" smtClean="0">
                <a:latin typeface="微軟正黑體" pitchFamily="34" charset="-120"/>
                <a:ea typeface="微軟正黑體" pitchFamily="34" charset="-120"/>
              </a:rPr>
              <a:t>本次會議檔案可至</a:t>
            </a:r>
            <a:endParaRPr lang="en-US" altLang="zh-TW" sz="3600" dirty="0" smtClean="0">
              <a:latin typeface="微軟正黑體" pitchFamily="34" charset="-120"/>
              <a:ea typeface="微軟正黑體" pitchFamily="34" charset="-120"/>
            </a:endParaRPr>
          </a:p>
          <a:p>
            <a:pPr>
              <a:buNone/>
            </a:pPr>
            <a:r>
              <a:rPr lang="zh-TW" altLang="en-US" sz="3600" b="1" dirty="0" smtClean="0">
                <a:latin typeface="微軟正黑體" pitchFamily="34" charset="-120"/>
                <a:ea typeface="微軟正黑體" pitchFamily="34" charset="-120"/>
              </a:rPr>
              <a:t>   局網</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各式表單</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國中教育科</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國中人事業務</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教師介聘項下下</a:t>
            </a:r>
            <a:r>
              <a:rPr lang="zh-TW" altLang="en-US" sz="3600" dirty="0" smtClean="0">
                <a:latin typeface="微軟正黑體" pitchFamily="34" charset="-120"/>
                <a:ea typeface="微軟正黑體" pitchFamily="34" charset="-120"/>
              </a:rPr>
              <a:t>載</a:t>
            </a:r>
          </a:p>
          <a:p>
            <a:endParaRPr lang="zh-TW" altLang="en-US" dirty="0"/>
          </a:p>
        </p:txBody>
      </p:sp>
    </p:spTree>
    <p:extLst>
      <p:ext uri="{BB962C8B-B14F-4D97-AF65-F5344CB8AC3E}">
        <p14:creationId xmlns:p14="http://schemas.microsoft.com/office/powerpoint/2010/main" val="3132521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Q4</a:t>
            </a:r>
            <a:r>
              <a:rPr lang="zh-TW" altLang="en-US" b="1" dirty="0" smtClean="0">
                <a:solidFill>
                  <a:srgbClr val="C00000"/>
                </a:solidFill>
                <a:latin typeface="微軟正黑體" pitchFamily="34" charset="-120"/>
                <a:ea typeface="微軟正黑體" pitchFamily="34" charset="-120"/>
              </a:rPr>
              <a:t>：臺閩</a:t>
            </a:r>
            <a:r>
              <a:rPr lang="zh-TW" altLang="en-US" b="1" dirty="0">
                <a:solidFill>
                  <a:srgbClr val="C00000"/>
                </a:solidFill>
                <a:latin typeface="微軟正黑體" pitchFamily="34" charset="-120"/>
                <a:ea typeface="微軟正黑體" pitchFamily="34" charset="-120"/>
              </a:rPr>
              <a:t>介聘的獎懲積分須否</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比照市內介聘</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附上獎懲紀錄表</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2924945"/>
            <a:ext cx="8229600" cy="2376264"/>
          </a:xfrm>
        </p:spPr>
        <p:txBody>
          <a:bodyPr/>
          <a:lstStyle/>
          <a:p>
            <a:pPr>
              <a:buClr>
                <a:srgbClr val="FF0066"/>
              </a:buClr>
              <a:buFont typeface="Wingdings" pitchFamily="2" charset="2"/>
              <a:buChar char="Ø"/>
            </a:pPr>
            <a:r>
              <a:rPr lang="zh-TW" altLang="en-US" dirty="0">
                <a:latin typeface="微軟正黑體" pitchFamily="34" charset="-120"/>
                <a:ea typeface="微軟正黑體" pitchFamily="34" charset="-120"/>
              </a:rPr>
              <a:t>皆可，無硬性規定。若要附上就將獎懲記錄表格抬頭改成臺閩介聘。</a:t>
            </a:r>
          </a:p>
          <a:p>
            <a:pPr marL="0" indent="0">
              <a:buNone/>
            </a:pPr>
            <a:endParaRPr lang="zh-TW" altLang="en-US" dirty="0"/>
          </a:p>
        </p:txBody>
      </p:sp>
    </p:spTree>
    <p:extLst>
      <p:ext uri="{BB962C8B-B14F-4D97-AF65-F5344CB8AC3E}">
        <p14:creationId xmlns:p14="http://schemas.microsoft.com/office/powerpoint/2010/main" val="15223505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Q5</a:t>
            </a:r>
            <a:r>
              <a:rPr lang="zh-TW" altLang="en-US" b="1" dirty="0">
                <a:solidFill>
                  <a:srgbClr val="C00000"/>
                </a:solidFill>
                <a:latin typeface="微軟正黑體" pitchFamily="34" charset="-120"/>
                <a:ea typeface="微軟正黑體" pitchFamily="34" charset="-120"/>
              </a:rPr>
              <a:t>：填志願的時候，要怎麼得知其他縣市學校開的缺</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教師</a:t>
            </a:r>
            <a:r>
              <a:rPr lang="zh-TW" altLang="en-US" dirty="0">
                <a:latin typeface="微軟正黑體" pitchFamily="34" charset="-120"/>
                <a:ea typeface="微軟正黑體" pitchFamily="34" charset="-120"/>
              </a:rPr>
              <a:t>填志願在前，縣市開缺在後</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不</a:t>
            </a:r>
            <a:r>
              <a:rPr lang="zh-TW" altLang="en-US" dirty="0">
                <a:latin typeface="微軟正黑體" pitchFamily="34" charset="-120"/>
                <a:ea typeface="微軟正黑體" pitchFamily="34" charset="-120"/>
              </a:rPr>
              <a:t>公告</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，故填志願時無法得知開缺情況。</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就算</a:t>
            </a:r>
            <a:r>
              <a:rPr lang="zh-TW" altLang="en-US" dirty="0">
                <a:latin typeface="微軟正黑體" pitchFamily="34" charset="-120"/>
                <a:ea typeface="微軟正黑體" pitchFamily="34" charset="-120"/>
              </a:rPr>
              <a:t>得知有單調缺也沒用，因為還得跟全國教師比積分高才調得成。</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沒</a:t>
            </a:r>
            <a:r>
              <a:rPr lang="zh-TW" altLang="en-US" dirty="0">
                <a:latin typeface="微軟正黑體" pitchFamily="34" charset="-120"/>
                <a:ea typeface="微軟正黑體" pitchFamily="34" charset="-120"/>
              </a:rPr>
              <a:t>開缺也有可能形成多角調，仍有可能調得成。</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結論</a:t>
            </a:r>
            <a:r>
              <a:rPr lang="zh-TW" altLang="en-US" dirty="0">
                <a:latin typeface="微軟正黑體" pitchFamily="34" charset="-120"/>
                <a:ea typeface="微軟正黑體" pitchFamily="34" charset="-120"/>
              </a:rPr>
              <a:t>：想去的學校就多填，不想去的就不要填。</a:t>
            </a:r>
          </a:p>
          <a:p>
            <a:endParaRPr lang="zh-TW" altLang="en-US" dirty="0"/>
          </a:p>
        </p:txBody>
      </p:sp>
    </p:spTree>
    <p:extLst>
      <p:ext uri="{BB962C8B-B14F-4D97-AF65-F5344CB8AC3E}">
        <p14:creationId xmlns:p14="http://schemas.microsoft.com/office/powerpoint/2010/main" val="1368979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Q6</a:t>
            </a:r>
            <a:r>
              <a:rPr lang="zh-TW" altLang="en-US" b="1" dirty="0">
                <a:solidFill>
                  <a:srgbClr val="C00000"/>
                </a:solidFill>
                <a:latin typeface="微軟正黑體" pitchFamily="34" charset="-120"/>
                <a:ea typeface="微軟正黑體" pitchFamily="34" charset="-120"/>
              </a:rPr>
              <a:t>：學校會補進什麼樣的專長教師缺</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臺</a:t>
            </a:r>
            <a:r>
              <a:rPr lang="zh-TW" altLang="en-US" dirty="0">
                <a:latin typeface="微軟正黑體" pitchFamily="34" charset="-120"/>
                <a:ea typeface="微軟正黑體" pitchFamily="34" charset="-120"/>
              </a:rPr>
              <a:t>閩介聘：看申請表第一類科填什麼就補進什麼。</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市</a:t>
            </a:r>
            <a:r>
              <a:rPr lang="zh-TW" altLang="en-US" dirty="0">
                <a:latin typeface="微軟正黑體" pitchFamily="34" charset="-120"/>
                <a:ea typeface="微軟正黑體" pitchFamily="34" charset="-120"/>
              </a:rPr>
              <a:t>內介聘：依人事登入系統的「</a:t>
            </a:r>
            <a:r>
              <a:rPr lang="zh-TW" altLang="en-US" u="sng" dirty="0">
                <a:solidFill>
                  <a:srgbClr val="FF0000"/>
                </a:solidFill>
                <a:latin typeface="微軟正黑體" pitchFamily="34" charset="-120"/>
                <a:ea typeface="微軟正黑體" pitchFamily="34" charset="-120"/>
              </a:rPr>
              <a:t>原校補</a:t>
            </a:r>
            <a:r>
              <a:rPr lang="zh-TW" altLang="en-US" u="sng" dirty="0" smtClean="0">
                <a:solidFill>
                  <a:srgbClr val="FF0000"/>
                </a:solidFill>
                <a:latin typeface="微軟正黑體" pitchFamily="34" charset="-120"/>
                <a:ea typeface="微軟正黑體" pitchFamily="34" charset="-120"/>
              </a:rPr>
              <a:t>進科</a:t>
            </a:r>
            <a:r>
              <a:rPr lang="en-US" altLang="zh-TW" u="sng" dirty="0" smtClean="0">
                <a:solidFill>
                  <a:srgbClr val="FF0000"/>
                </a:solidFill>
                <a:latin typeface="微軟正黑體" pitchFamily="34" charset="-120"/>
                <a:ea typeface="微軟正黑體" pitchFamily="34" charset="-120"/>
              </a:rPr>
              <a:t>(</a:t>
            </a:r>
            <a:r>
              <a:rPr lang="zh-TW" altLang="en-US" u="sng" dirty="0" smtClean="0">
                <a:solidFill>
                  <a:srgbClr val="FF0000"/>
                </a:solidFill>
                <a:latin typeface="微軟正黑體" pitchFamily="34" charset="-120"/>
                <a:ea typeface="微軟正黑體" pitchFamily="34" charset="-120"/>
              </a:rPr>
              <a:t>類</a:t>
            </a:r>
            <a:r>
              <a:rPr lang="en-US" altLang="zh-TW" u="sng" dirty="0" smtClean="0">
                <a:solidFill>
                  <a:srgbClr val="FF0000"/>
                </a:solidFill>
                <a:latin typeface="微軟正黑體" pitchFamily="34" charset="-120"/>
                <a:ea typeface="微軟正黑體" pitchFamily="34" charset="-120"/>
              </a:rPr>
              <a:t>)</a:t>
            </a:r>
            <a:r>
              <a:rPr lang="zh-TW" altLang="en-US" u="sng" dirty="0" smtClean="0">
                <a:solidFill>
                  <a:srgbClr val="FF0000"/>
                </a:solidFill>
                <a:latin typeface="微軟正黑體" pitchFamily="34" charset="-120"/>
                <a:ea typeface="微軟正黑體" pitchFamily="34" charset="-120"/>
              </a:rPr>
              <a:t>別</a:t>
            </a:r>
            <a:r>
              <a:rPr lang="zh-TW" altLang="en-US" dirty="0">
                <a:latin typeface="微軟正黑體" pitchFamily="34" charset="-120"/>
                <a:ea typeface="微軟正黑體" pitchFamily="34" charset="-120"/>
              </a:rPr>
              <a:t>」為準，填什麼就補進什麼。</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學校</a:t>
            </a:r>
            <a:r>
              <a:rPr lang="zh-TW" altLang="en-US" dirty="0">
                <a:latin typeface="微軟正黑體" pitchFamily="34" charset="-120"/>
                <a:ea typeface="微軟正黑體" pitchFamily="34" charset="-120"/>
              </a:rPr>
              <a:t>教評會判斷原則：該師初聘專長類別、授課</a:t>
            </a:r>
            <a:r>
              <a:rPr lang="zh-TW" altLang="en-US" dirty="0" smtClean="0">
                <a:latin typeface="微軟正黑體" pitchFamily="34" charset="-120"/>
                <a:ea typeface="微軟正黑體" pitchFamily="34" charset="-120"/>
              </a:rPr>
              <a:t>事實規劃</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marL="0" indent="0">
              <a:buNone/>
            </a:pPr>
            <a:endParaRPr lang="zh-TW" altLang="en-US" dirty="0"/>
          </a:p>
        </p:txBody>
      </p:sp>
    </p:spTree>
    <p:extLst>
      <p:ext uri="{BB962C8B-B14F-4D97-AF65-F5344CB8AC3E}">
        <p14:creationId xmlns:p14="http://schemas.microsoft.com/office/powerpoint/2010/main" val="2603729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Q6-1</a:t>
            </a:r>
            <a:r>
              <a:rPr lang="zh-TW" altLang="en-US" b="1" dirty="0">
                <a:solidFill>
                  <a:srgbClr val="C00000"/>
                </a:solidFill>
                <a:latin typeface="微軟正黑體" pitchFamily="34" charset="-120"/>
                <a:ea typeface="微軟正黑體" pitchFamily="34" charset="-120"/>
              </a:rPr>
              <a:t>人事主任注意！</a:t>
            </a:r>
            <a:r>
              <a:rPr lang="zh-TW" altLang="en-US" b="1" dirty="0">
                <a:solidFill>
                  <a:srgbClr val="FF0000"/>
                </a:solidFill>
                <a:latin typeface="微軟正黑體" pitchFamily="34" charset="-120"/>
                <a:ea typeface="微軟正黑體" pitchFamily="34" charset="-120"/>
              </a:rPr>
              <a:t>市內</a:t>
            </a:r>
            <a:r>
              <a:rPr lang="zh-TW" altLang="en-US" b="1" dirty="0">
                <a:solidFill>
                  <a:srgbClr val="C00000"/>
                </a:solidFill>
                <a:latin typeface="微軟正黑體" pitchFamily="34" charset="-120"/>
                <a:ea typeface="微軟正黑體" pitchFamily="34" charset="-120"/>
              </a:rPr>
              <a:t>介聘系統登入畫面如下</a:t>
            </a:r>
          </a:p>
        </p:txBody>
      </p:sp>
      <p:sp>
        <p:nvSpPr>
          <p:cNvPr id="3" name="內容版面配置區 2"/>
          <p:cNvSpPr>
            <a:spLocks noGrp="1"/>
          </p:cNvSpPr>
          <p:nvPr>
            <p:ph idx="1"/>
          </p:nvPr>
        </p:nvSpPr>
        <p:spPr/>
        <p:txBody>
          <a:bodyPr/>
          <a:lstStyle/>
          <a:p>
            <a:endParaRPr lang="zh-TW" altLang="en-US" dirty="0"/>
          </a:p>
        </p:txBody>
      </p:sp>
      <p:pic>
        <p:nvPicPr>
          <p:cNvPr id="4" name="內容版面配置區 4"/>
          <p:cNvPicPr>
            <a:picLocks noChangeAspect="1"/>
          </p:cNvPicPr>
          <p:nvPr/>
        </p:nvPicPr>
        <p:blipFill>
          <a:blip r:embed="rId2" cstate="print">
            <a:extLst>
              <a:ext uri="{28A0092B-C50C-407E-A947-70E740481C1C}">
                <a14:useLocalDpi xmlns:a14="http://schemas.microsoft.com/office/drawing/2010/main" val="0"/>
              </a:ext>
            </a:extLst>
          </a:blip>
          <a:srcRect l="5406" t="27357" r="7207" b="23276"/>
          <a:stretch>
            <a:fillRect/>
          </a:stretch>
        </p:blipFill>
        <p:spPr>
          <a:xfrm>
            <a:off x="-756592" y="1557338"/>
            <a:ext cx="10513367" cy="4895850"/>
          </a:xfrm>
          <a:prstGeom prst="rect">
            <a:avLst/>
          </a:prstGeom>
        </p:spPr>
      </p:pic>
    </p:spTree>
    <p:extLst>
      <p:ext uri="{BB962C8B-B14F-4D97-AF65-F5344CB8AC3E}">
        <p14:creationId xmlns:p14="http://schemas.microsoft.com/office/powerpoint/2010/main" val="3203714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smtClean="0">
                <a:solidFill>
                  <a:srgbClr val="C00000"/>
                </a:solidFill>
                <a:latin typeface="微軟正黑體" pitchFamily="34" charset="-120"/>
                <a:ea typeface="微軟正黑體" pitchFamily="34" charset="-120"/>
              </a:rPr>
              <a:t>Q7</a:t>
            </a:r>
            <a:r>
              <a:rPr lang="zh-TW" altLang="en-US"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超額介聘作業規範第十一點</a:t>
            </a:r>
          </a:p>
        </p:txBody>
      </p:sp>
      <p:sp>
        <p:nvSpPr>
          <p:cNvPr id="3" name="內容版面配置區 2"/>
          <p:cNvSpPr>
            <a:spLocks noGrp="1"/>
          </p:cNvSpPr>
          <p:nvPr>
            <p:ph idx="1"/>
          </p:nvPr>
        </p:nvSpPr>
        <p:spPr/>
        <p:txBody>
          <a:bodyPr>
            <a:normAutofit/>
          </a:bodyPr>
          <a:lstStyle/>
          <a:p>
            <a:pPr>
              <a:buClr>
                <a:srgbClr val="FF0066"/>
              </a:buClr>
              <a:buFont typeface="Wingdings" pitchFamily="2" charset="2"/>
              <a:buChar char="Ø"/>
            </a:pPr>
            <a:r>
              <a:rPr lang="zh-TW" altLang="en-US" dirty="0">
                <a:solidFill>
                  <a:srgbClr val="000000"/>
                </a:solidFill>
                <a:latin typeface="微軟正黑體" pitchFamily="34" charset="-120"/>
                <a:ea typeface="微軟正黑體" pitchFamily="34" charset="-120"/>
              </a:rPr>
              <a:t>超額教師於當年度介聘後，三年內如原校有相同班（類）別及科別缺額時，得申請返回原校服務，其該校年資積分歸零（當年度</a:t>
            </a:r>
            <a:r>
              <a:rPr lang="zh-TW" altLang="en-US" b="1" dirty="0">
                <a:solidFill>
                  <a:srgbClr val="FF0000"/>
                </a:solidFill>
                <a:latin typeface="微軟正黑體" pitchFamily="34" charset="-120"/>
                <a:ea typeface="微軟正黑體" pitchFamily="34" charset="-120"/>
              </a:rPr>
              <a:t>回任者</a:t>
            </a:r>
            <a:r>
              <a:rPr lang="zh-TW" altLang="en-US" dirty="0">
                <a:solidFill>
                  <a:srgbClr val="000000"/>
                </a:solidFill>
                <a:latin typeface="微軟正黑體" pitchFamily="34" charset="-120"/>
                <a:ea typeface="微軟正黑體" pitchFamily="34" charset="-120"/>
              </a:rPr>
              <a:t>除外）。若多人申請時</a:t>
            </a:r>
            <a:r>
              <a:rPr lang="zh-TW" altLang="en-US" dirty="0" smtClean="0">
                <a:solidFill>
                  <a:srgbClr val="000000"/>
                </a:solidFill>
                <a:latin typeface="微軟正黑體" pitchFamily="34" charset="-120"/>
                <a:ea typeface="微軟正黑體" pitchFamily="34" charset="-120"/>
              </a:rPr>
              <a:t>以積分</a:t>
            </a:r>
            <a:r>
              <a:rPr lang="zh-TW" altLang="en-US" dirty="0">
                <a:solidFill>
                  <a:srgbClr val="000000"/>
                </a:solidFill>
                <a:latin typeface="微軟正黑體" pitchFamily="34" charset="-120"/>
                <a:ea typeface="微軟正黑體" pitchFamily="34" charset="-120"/>
              </a:rPr>
              <a:t>高低決定先後</a:t>
            </a:r>
            <a:r>
              <a:rPr lang="zh-TW" altLang="en-US" dirty="0" smtClean="0">
                <a:solidFill>
                  <a:srgbClr val="000000"/>
                </a:solidFill>
                <a:latin typeface="微軟正黑體" pitchFamily="34" charset="-120"/>
                <a:ea typeface="微軟正黑體" pitchFamily="34" charset="-120"/>
              </a:rPr>
              <a:t>。</a:t>
            </a:r>
            <a:endParaRPr lang="en-US" altLang="zh-TW" dirty="0" smtClean="0">
              <a:solidFill>
                <a:srgbClr val="000000"/>
              </a:solidFill>
              <a:latin typeface="微軟正黑體" pitchFamily="34" charset="-120"/>
              <a:ea typeface="微軟正黑體" pitchFamily="34" charset="-120"/>
            </a:endParaRP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只有</a:t>
            </a:r>
            <a:r>
              <a:rPr lang="zh-TW" altLang="en-US" dirty="0">
                <a:latin typeface="微軟正黑體" pitchFamily="34" charset="-120"/>
                <a:ea typeface="微軟正黑體" pitchFamily="34" charset="-120"/>
              </a:rPr>
              <a:t>在</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人以上同時申請回任時才需要比</a:t>
            </a:r>
            <a:r>
              <a:rPr lang="zh-TW" altLang="en-US" dirty="0" smtClean="0">
                <a:latin typeface="微軟正黑體" pitchFamily="34" charset="-120"/>
                <a:ea typeface="微軟正黑體" pitchFamily="34" charset="-120"/>
              </a:rPr>
              <a:t>積分；準</a:t>
            </a:r>
            <a:r>
              <a:rPr lang="zh-TW" altLang="en-US" dirty="0">
                <a:latin typeface="微軟正黑體" pitchFamily="34" charset="-120"/>
                <a:ea typeface="微軟正黑體" pitchFamily="34" charset="-120"/>
              </a:rPr>
              <a:t>用</a:t>
            </a:r>
            <a:r>
              <a:rPr lang="zh-TW" altLang="en-US" b="1" u="sng" dirty="0">
                <a:solidFill>
                  <a:srgbClr val="FF0000"/>
                </a:solidFill>
                <a:latin typeface="微軟正黑體" pitchFamily="34" charset="-120"/>
                <a:ea typeface="微軟正黑體" pitchFamily="34" charset="-120"/>
              </a:rPr>
              <a:t>市內介聘積分申請表</a:t>
            </a:r>
            <a:r>
              <a:rPr lang="zh-TW" altLang="en-US" dirty="0">
                <a:latin typeface="微軟正黑體" pitchFamily="34" charset="-120"/>
                <a:ea typeface="微軟正黑體" pitchFamily="34" charset="-120"/>
              </a:rPr>
              <a:t>：只計算在現職學校積分</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年資、獎懲、研習</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a:buClr>
                <a:srgbClr val="FF0066"/>
              </a:buClr>
              <a:buFont typeface="Wingdings" pitchFamily="2" charset="2"/>
              <a:buChar char="Ø"/>
            </a:pPr>
            <a:endParaRPr lang="en-US" altLang="zh-TW" dirty="0">
              <a:solidFill>
                <a:srgbClr val="000000"/>
              </a:solidFill>
              <a:latin typeface="微軟正黑體" pitchFamily="34" charset="-120"/>
              <a:ea typeface="微軟正黑體" pitchFamily="34" charset="-120"/>
            </a:endParaRPr>
          </a:p>
          <a:p>
            <a:pPr marL="0" indent="0">
              <a:buNone/>
            </a:pPr>
            <a:endParaRPr lang="zh-TW" altLang="en-US" dirty="0"/>
          </a:p>
        </p:txBody>
      </p:sp>
    </p:spTree>
    <p:extLst>
      <p:ext uri="{BB962C8B-B14F-4D97-AF65-F5344CB8AC3E}">
        <p14:creationId xmlns:p14="http://schemas.microsoft.com/office/powerpoint/2010/main" val="2713184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sz="4800" b="1" dirty="0" smtClean="0">
                <a:solidFill>
                  <a:srgbClr val="C00000"/>
                </a:solidFill>
                <a:latin typeface="微軟正黑體" pitchFamily="34" charset="-120"/>
                <a:ea typeface="微軟正黑體" pitchFamily="34" charset="-120"/>
              </a:rPr>
              <a:t>Q7-1</a:t>
            </a:r>
            <a:r>
              <a:rPr lang="zh-TW" altLang="en-US" sz="4800"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超額介聘作業規範第十二點第一項</a:t>
            </a:r>
          </a:p>
        </p:txBody>
      </p:sp>
      <p:sp>
        <p:nvSpPr>
          <p:cNvPr id="3" name="內容版面配置區 2"/>
          <p:cNvSpPr>
            <a:spLocks noGrp="1"/>
          </p:cNvSpPr>
          <p:nvPr>
            <p:ph idx="1"/>
          </p:nvPr>
        </p:nvSpPr>
        <p:spPr>
          <a:xfrm>
            <a:off x="457200" y="1988840"/>
            <a:ext cx="8229600" cy="4137323"/>
          </a:xfrm>
        </p:spPr>
        <p:txBody>
          <a:bodyPr/>
          <a:lstStyle/>
          <a:p>
            <a:pPr>
              <a:buClr>
                <a:srgbClr val="FF0066"/>
              </a:buClr>
              <a:buSzPct val="75000"/>
              <a:buFont typeface="Wingdings" pitchFamily="2" charset="2"/>
              <a:buChar char="Ø"/>
            </a:pPr>
            <a:r>
              <a:rPr lang="zh-TW" altLang="en-US" dirty="0">
                <a:solidFill>
                  <a:srgbClr val="000000"/>
                </a:solidFill>
                <a:latin typeface="微軟正黑體" pitchFamily="34" charset="-120"/>
                <a:ea typeface="微軟正黑體" pitchFamily="34" charset="-120"/>
              </a:rPr>
              <a:t>超額教師</a:t>
            </a:r>
            <a:r>
              <a:rPr lang="en-US" altLang="zh-TW" dirty="0">
                <a:solidFill>
                  <a:srgbClr val="000000"/>
                </a:solidFill>
                <a:latin typeface="微軟正黑體" pitchFamily="34" charset="-120"/>
                <a:ea typeface="微軟正黑體" pitchFamily="34" charset="-120"/>
              </a:rPr>
              <a:t>(</a:t>
            </a:r>
            <a:r>
              <a:rPr lang="zh-TW" altLang="en-US" dirty="0">
                <a:solidFill>
                  <a:srgbClr val="000000"/>
                </a:solidFill>
                <a:latin typeface="微軟正黑體" pitchFamily="34" charset="-120"/>
                <a:ea typeface="微軟正黑體" pitchFamily="34" charset="-120"/>
              </a:rPr>
              <a:t>除自願者外</a:t>
            </a:r>
            <a:r>
              <a:rPr lang="en-US" altLang="zh-TW" dirty="0">
                <a:solidFill>
                  <a:srgbClr val="000000"/>
                </a:solidFill>
                <a:latin typeface="微軟正黑體" pitchFamily="34" charset="-120"/>
                <a:ea typeface="微軟正黑體" pitchFamily="34" charset="-120"/>
              </a:rPr>
              <a:t>)</a:t>
            </a:r>
            <a:r>
              <a:rPr lang="zh-TW" altLang="en-US" dirty="0">
                <a:solidFill>
                  <a:srgbClr val="000000"/>
                </a:solidFill>
                <a:latin typeface="微軟正黑體" pitchFamily="34" charset="-120"/>
                <a:ea typeface="微軟正黑體" pitchFamily="34" charset="-120"/>
              </a:rPr>
              <a:t>→也就是非自願超額者，才有受三年不被超額之保障。</a:t>
            </a:r>
            <a:endParaRPr lang="en-US" altLang="zh-TW" dirty="0">
              <a:solidFill>
                <a:srgbClr val="000000"/>
              </a:solidFill>
              <a:latin typeface="微軟正黑體" pitchFamily="34" charset="-120"/>
              <a:ea typeface="微軟正黑體" pitchFamily="34" charset="-120"/>
            </a:endParaRPr>
          </a:p>
          <a:p>
            <a:pPr>
              <a:buClr>
                <a:srgbClr val="FF0066"/>
              </a:buClr>
              <a:buSzPct val="75000"/>
              <a:buFont typeface="Wingdings" pitchFamily="2" charset="2"/>
              <a:buChar char="Ø"/>
            </a:pPr>
            <a:r>
              <a:rPr lang="zh-TW" altLang="en-US" dirty="0">
                <a:solidFill>
                  <a:srgbClr val="000000"/>
                </a:solidFill>
                <a:latin typeface="微軟正黑體" pitchFamily="34" charset="-120"/>
                <a:ea typeface="微軟正黑體" pitchFamily="34" charset="-120"/>
              </a:rPr>
              <a:t>非自願者於第一</a:t>
            </a:r>
            <a:r>
              <a:rPr lang="zh-TW" altLang="en-US" dirty="0" smtClean="0">
                <a:solidFill>
                  <a:srgbClr val="000000"/>
                </a:solidFill>
                <a:latin typeface="微軟正黑體" pitchFamily="34" charset="-120"/>
                <a:ea typeface="微軟正黑體" pitchFamily="34" charset="-120"/>
              </a:rPr>
              <a:t>階段介聘中，行政區</a:t>
            </a:r>
            <a:r>
              <a:rPr lang="zh-TW" altLang="en-US" dirty="0">
                <a:solidFill>
                  <a:srgbClr val="000000"/>
                </a:solidFill>
                <a:latin typeface="微軟正黑體" pitchFamily="34" charset="-120"/>
                <a:ea typeface="微軟正黑體" pitchFamily="34" charset="-120"/>
              </a:rPr>
              <a:t>內有缺放棄者，也不被保障。</a:t>
            </a:r>
            <a:r>
              <a:rPr lang="zh-TW" altLang="en-US" dirty="0" smtClean="0">
                <a:solidFill>
                  <a:srgbClr val="FF0000"/>
                </a:solidFill>
                <a:latin typeface="微軟正黑體" pitchFamily="34" charset="-120"/>
                <a:ea typeface="微軟正黑體" pitchFamily="34" charset="-120"/>
              </a:rPr>
              <a:t>但第一階段放棄</a:t>
            </a:r>
            <a:r>
              <a:rPr lang="zh-TW" altLang="en-US" dirty="0">
                <a:solidFill>
                  <a:srgbClr val="FF0000"/>
                </a:solidFill>
                <a:latin typeface="微軟正黑體" pitchFamily="34" charset="-120"/>
                <a:ea typeface="微軟正黑體" pitchFamily="34" charset="-120"/>
              </a:rPr>
              <a:t>選填</a:t>
            </a:r>
            <a:r>
              <a:rPr lang="zh-TW" altLang="en-US" u="sng" dirty="0" smtClean="0">
                <a:solidFill>
                  <a:srgbClr val="FF0000"/>
                </a:solidFill>
                <a:latin typeface="微軟正黑體" pitchFamily="34" charset="-120"/>
                <a:ea typeface="微軟正黑體" pitchFamily="34" charset="-120"/>
              </a:rPr>
              <a:t>偏遠</a:t>
            </a:r>
            <a:r>
              <a:rPr lang="zh-TW" altLang="en-US" dirty="0">
                <a:solidFill>
                  <a:srgbClr val="FF0000"/>
                </a:solidFill>
                <a:latin typeface="微軟正黑體" pitchFamily="34" charset="-120"/>
                <a:ea typeface="微軟正黑體" pitchFamily="34" charset="-120"/>
              </a:rPr>
              <a:t>、</a:t>
            </a:r>
            <a:r>
              <a:rPr lang="zh-TW" altLang="en-US" u="sng" dirty="0" smtClean="0">
                <a:solidFill>
                  <a:srgbClr val="FF0000"/>
                </a:solidFill>
                <a:latin typeface="微軟正黑體" pitchFamily="34" charset="-120"/>
                <a:ea typeface="微軟正黑體" pitchFamily="34" charset="-120"/>
              </a:rPr>
              <a:t>特偏或極偏學校</a:t>
            </a:r>
            <a:r>
              <a:rPr lang="zh-TW" altLang="en-US" dirty="0">
                <a:solidFill>
                  <a:srgbClr val="FF0000"/>
                </a:solidFill>
                <a:latin typeface="微軟正黑體" pitchFamily="34" charset="-120"/>
                <a:ea typeface="微軟正黑體" pitchFamily="34" charset="-120"/>
              </a:rPr>
              <a:t>缺額者，不在此限。</a:t>
            </a:r>
            <a:endParaRPr lang="en-US" altLang="zh-TW" dirty="0">
              <a:solidFill>
                <a:srgbClr val="FF0000"/>
              </a:solidFill>
              <a:latin typeface="微軟正黑體" pitchFamily="34" charset="-120"/>
              <a:ea typeface="微軟正黑體" pitchFamily="34" charset="-120"/>
            </a:endParaRPr>
          </a:p>
          <a:p>
            <a:pPr marL="0" indent="0">
              <a:buNone/>
            </a:pPr>
            <a:endParaRPr lang="zh-TW" altLang="en-US" dirty="0"/>
          </a:p>
        </p:txBody>
      </p:sp>
    </p:spTree>
    <p:extLst>
      <p:ext uri="{BB962C8B-B14F-4D97-AF65-F5344CB8AC3E}">
        <p14:creationId xmlns:p14="http://schemas.microsoft.com/office/powerpoint/2010/main" val="4164839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sz="4800" b="1" dirty="0" smtClean="0">
                <a:solidFill>
                  <a:srgbClr val="C00000"/>
                </a:solidFill>
                <a:latin typeface="微軟正黑體" pitchFamily="34" charset="-120"/>
                <a:ea typeface="微軟正黑體" pitchFamily="34" charset="-120"/>
              </a:rPr>
              <a:t>Q7-2</a:t>
            </a:r>
            <a:r>
              <a:rPr lang="zh-TW" altLang="en-US" sz="4800"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超額介聘作業規範第四點一項</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五</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款</a:t>
            </a:r>
          </a:p>
        </p:txBody>
      </p:sp>
      <p:sp>
        <p:nvSpPr>
          <p:cNvPr id="3" name="內容版面配置區 2"/>
          <p:cNvSpPr>
            <a:spLocks noGrp="1"/>
          </p:cNvSpPr>
          <p:nvPr>
            <p:ph idx="1"/>
          </p:nvPr>
        </p:nvSpPr>
        <p:spPr>
          <a:xfrm>
            <a:off x="457200" y="1600200"/>
            <a:ext cx="8229600" cy="5069160"/>
          </a:xfrm>
        </p:spPr>
        <p:txBody>
          <a:bodyPr>
            <a:normAutofit fontScale="85000" lnSpcReduction="10000"/>
          </a:bodyPr>
          <a:lstStyle/>
          <a:p>
            <a:pPr>
              <a:lnSpc>
                <a:spcPct val="120000"/>
              </a:lnSpc>
              <a:buClr>
                <a:srgbClr val="FF0066"/>
              </a:buClr>
              <a:buSzPct val="75000"/>
              <a:buFont typeface="Wingdings" pitchFamily="2" charset="2"/>
              <a:buChar char="Ø"/>
            </a:pPr>
            <a:r>
              <a:rPr lang="zh-TW" altLang="en-US" sz="3300" dirty="0">
                <a:solidFill>
                  <a:srgbClr val="000000"/>
                </a:solidFill>
                <a:latin typeface="微軟正黑體" pitchFamily="34" charset="-120"/>
                <a:ea typeface="微軟正黑體" pitchFamily="34" charset="-120"/>
              </a:rPr>
              <a:t>留職停薪保障不得列為超額者：應</a:t>
            </a:r>
            <a:r>
              <a:rPr lang="zh-TW" altLang="en-US" sz="3300" u="sng" dirty="0">
                <a:solidFill>
                  <a:srgbClr val="FF0000"/>
                </a:solidFill>
                <a:latin typeface="微軟正黑體" pitchFamily="34" charset="-120"/>
                <a:ea typeface="微軟正黑體" pitchFamily="34" charset="-120"/>
              </a:rPr>
              <a:t>以教評會開會議決時至</a:t>
            </a:r>
            <a:r>
              <a:rPr lang="en-US" altLang="zh-TW" sz="3300" u="sng" dirty="0">
                <a:solidFill>
                  <a:srgbClr val="FF0000"/>
                </a:solidFill>
                <a:latin typeface="微軟正黑體" pitchFamily="34" charset="-120"/>
                <a:ea typeface="微軟正黑體" pitchFamily="34" charset="-120"/>
              </a:rPr>
              <a:t>8</a:t>
            </a:r>
            <a:r>
              <a:rPr lang="zh-TW" altLang="en-US" sz="3300" u="sng" dirty="0">
                <a:solidFill>
                  <a:srgbClr val="FF0000"/>
                </a:solidFill>
                <a:latin typeface="微軟正黑體" pitchFamily="34" charset="-120"/>
                <a:ea typeface="微軟正黑體" pitchFamily="34" charset="-120"/>
              </a:rPr>
              <a:t>月</a:t>
            </a:r>
            <a:r>
              <a:rPr lang="en-US" altLang="zh-TW" sz="3300" u="sng" dirty="0">
                <a:solidFill>
                  <a:srgbClr val="FF0000"/>
                </a:solidFill>
                <a:latin typeface="微軟正黑體" pitchFamily="34" charset="-120"/>
                <a:ea typeface="微軟正黑體" pitchFamily="34" charset="-120"/>
              </a:rPr>
              <a:t>1</a:t>
            </a:r>
            <a:r>
              <a:rPr lang="zh-TW" altLang="en-US" sz="3300" u="sng" dirty="0">
                <a:solidFill>
                  <a:srgbClr val="FF0000"/>
                </a:solidFill>
                <a:latin typeface="微軟正黑體" pitchFamily="34" charset="-120"/>
                <a:ea typeface="微軟正黑體" pitchFamily="34" charset="-120"/>
              </a:rPr>
              <a:t>日</a:t>
            </a:r>
            <a:r>
              <a:rPr lang="zh-TW" altLang="en-US" sz="3300" dirty="0">
                <a:solidFill>
                  <a:srgbClr val="000000"/>
                </a:solidFill>
                <a:latin typeface="微軟正黑體" pitchFamily="34" charset="-120"/>
                <a:ea typeface="微軟正黑體" pitchFamily="34" charset="-120"/>
              </a:rPr>
              <a:t>，已申請留職停薪為認定。</a:t>
            </a:r>
            <a:endParaRPr lang="en-US" altLang="zh-TW" sz="3300" dirty="0">
              <a:solidFill>
                <a:srgbClr val="000000"/>
              </a:solidFill>
              <a:latin typeface="微軟正黑體" pitchFamily="34" charset="-120"/>
              <a:ea typeface="微軟正黑體" pitchFamily="34" charset="-120"/>
            </a:endParaRPr>
          </a:p>
          <a:p>
            <a:pPr>
              <a:lnSpc>
                <a:spcPct val="120000"/>
              </a:lnSpc>
              <a:buClr>
                <a:srgbClr val="FF0066"/>
              </a:buClr>
              <a:buSzPct val="75000"/>
              <a:buFont typeface="Wingdings" pitchFamily="2" charset="2"/>
              <a:buChar char="Ø"/>
            </a:pPr>
            <a:r>
              <a:rPr lang="zh-TW" altLang="en-US" sz="3300" dirty="0">
                <a:solidFill>
                  <a:srgbClr val="000000"/>
                </a:solidFill>
                <a:latin typeface="微軟正黑體" pitchFamily="34" charset="-120"/>
                <a:ea typeface="微軟正黑體" pitchFamily="34" charset="-120"/>
              </a:rPr>
              <a:t>「高雄市立國民中小學超額教師介聘作業規範」第</a:t>
            </a:r>
            <a:r>
              <a:rPr lang="en-US" altLang="zh-TW" sz="3300" dirty="0">
                <a:solidFill>
                  <a:srgbClr val="000000"/>
                </a:solidFill>
                <a:latin typeface="微軟正黑體" pitchFamily="34" charset="-120"/>
                <a:ea typeface="微軟正黑體" pitchFamily="34" charset="-120"/>
              </a:rPr>
              <a:t>4</a:t>
            </a:r>
            <a:r>
              <a:rPr lang="zh-TW" altLang="en-US" sz="3300" dirty="0">
                <a:solidFill>
                  <a:srgbClr val="000000"/>
                </a:solidFill>
                <a:latin typeface="微軟正黑體" pitchFamily="34" charset="-120"/>
                <a:ea typeface="微軟正黑體" pitchFamily="34" charset="-120"/>
              </a:rPr>
              <a:t>點第</a:t>
            </a:r>
            <a:r>
              <a:rPr lang="en-US" altLang="zh-TW" sz="3300" dirty="0">
                <a:solidFill>
                  <a:srgbClr val="000000"/>
                </a:solidFill>
                <a:latin typeface="微軟正黑體" pitchFamily="34" charset="-120"/>
                <a:ea typeface="微軟正黑體" pitchFamily="34" charset="-120"/>
              </a:rPr>
              <a:t>5</a:t>
            </a:r>
            <a:r>
              <a:rPr lang="zh-TW" altLang="en-US" sz="3300" dirty="0">
                <a:solidFill>
                  <a:srgbClr val="000000"/>
                </a:solidFill>
                <a:latin typeface="微軟正黑體" pitchFamily="34" charset="-120"/>
                <a:ea typeface="微軟正黑體" pitchFamily="34" charset="-120"/>
              </a:rPr>
              <a:t>款</a:t>
            </a:r>
            <a:r>
              <a:rPr lang="en-US" altLang="zh-TW" sz="3300" dirty="0">
                <a:solidFill>
                  <a:srgbClr val="000000"/>
                </a:solidFill>
                <a:latin typeface="微軟正黑體" pitchFamily="34" charset="-120"/>
                <a:ea typeface="微軟正黑體" pitchFamily="34" charset="-120"/>
              </a:rPr>
              <a:t>:</a:t>
            </a:r>
            <a:r>
              <a:rPr lang="zh-TW" altLang="en-US" sz="3300" dirty="0">
                <a:solidFill>
                  <a:srgbClr val="000000"/>
                </a:solidFill>
                <a:latin typeface="微軟正黑體" pitchFamily="34" charset="-120"/>
                <a:ea typeface="微軟正黑體" pitchFamily="34" charset="-120"/>
              </a:rPr>
              <a:t>依教育人員留職停薪辦法第四條第一項各款應予留職停薪者，不得列為超額教師。</a:t>
            </a:r>
            <a:endParaRPr lang="en-US" altLang="zh-TW" sz="3300" dirty="0">
              <a:solidFill>
                <a:srgbClr val="000000"/>
              </a:solidFill>
              <a:latin typeface="微軟正黑體" pitchFamily="34" charset="-120"/>
              <a:ea typeface="微軟正黑體" pitchFamily="34" charset="-120"/>
            </a:endParaRPr>
          </a:p>
          <a:p>
            <a:pPr>
              <a:lnSpc>
                <a:spcPct val="120000"/>
              </a:lnSpc>
              <a:buClr>
                <a:srgbClr val="FF0066"/>
              </a:buClr>
              <a:buSzPct val="75000"/>
              <a:buFont typeface="Wingdings" pitchFamily="2" charset="2"/>
              <a:buChar char="Ø"/>
            </a:pPr>
            <a:r>
              <a:rPr lang="zh-TW" altLang="en-US" sz="3300" dirty="0">
                <a:solidFill>
                  <a:srgbClr val="000000"/>
                </a:solidFill>
                <a:latin typeface="微軟正黑體" pitchFamily="34" charset="-120"/>
                <a:ea typeface="微軟正黑體" pitchFamily="34" charset="-120"/>
              </a:rPr>
              <a:t>「教育人員留職停薪辦法」第</a:t>
            </a:r>
            <a:r>
              <a:rPr lang="en-US" altLang="zh-TW" sz="3300" dirty="0">
                <a:solidFill>
                  <a:srgbClr val="000000"/>
                </a:solidFill>
                <a:latin typeface="微軟正黑體" pitchFamily="34" charset="-120"/>
                <a:ea typeface="微軟正黑體" pitchFamily="34" charset="-120"/>
              </a:rPr>
              <a:t>4</a:t>
            </a:r>
            <a:r>
              <a:rPr lang="zh-TW" altLang="en-US" sz="3300" dirty="0">
                <a:solidFill>
                  <a:srgbClr val="000000"/>
                </a:solidFill>
                <a:latin typeface="微軟正黑體" pitchFamily="34" charset="-120"/>
                <a:ea typeface="微軟正黑體" pitchFamily="34" charset="-120"/>
              </a:rPr>
              <a:t>條第</a:t>
            </a:r>
            <a:r>
              <a:rPr lang="en-US" altLang="zh-TW" sz="3300" dirty="0">
                <a:solidFill>
                  <a:srgbClr val="000000"/>
                </a:solidFill>
                <a:latin typeface="微軟正黑體" pitchFamily="34" charset="-120"/>
                <a:ea typeface="微軟正黑體" pitchFamily="34" charset="-120"/>
              </a:rPr>
              <a:t>1</a:t>
            </a:r>
            <a:r>
              <a:rPr lang="zh-TW" altLang="en-US" sz="3300" dirty="0">
                <a:solidFill>
                  <a:srgbClr val="000000"/>
                </a:solidFill>
                <a:latin typeface="微軟正黑體" pitchFamily="34" charset="-120"/>
                <a:ea typeface="微軟正黑體" pitchFamily="34" charset="-120"/>
              </a:rPr>
              <a:t>項各款</a:t>
            </a:r>
            <a:r>
              <a:rPr lang="en-US" altLang="zh-TW" sz="3300" dirty="0">
                <a:solidFill>
                  <a:srgbClr val="000000"/>
                </a:solidFill>
                <a:latin typeface="微軟正黑體" pitchFamily="34" charset="-120"/>
                <a:ea typeface="微軟正黑體" pitchFamily="34" charset="-120"/>
              </a:rPr>
              <a:t>:</a:t>
            </a:r>
          </a:p>
          <a:p>
            <a:pPr marL="0" indent="0">
              <a:lnSpc>
                <a:spcPct val="120000"/>
              </a:lnSpc>
              <a:buClr>
                <a:srgbClr val="00007D"/>
              </a:buClr>
              <a:buSzPct val="75000"/>
              <a:buNone/>
            </a:pPr>
            <a:r>
              <a:rPr lang="zh-TW" altLang="en-US" sz="3300" dirty="0" smtClean="0">
                <a:solidFill>
                  <a:srgbClr val="000000"/>
                </a:solidFill>
                <a:latin typeface="微軟正黑體" pitchFamily="34" charset="-120"/>
                <a:ea typeface="微軟正黑體" pitchFamily="34" charset="-120"/>
              </a:rPr>
              <a:t>   </a:t>
            </a:r>
            <a:r>
              <a:rPr lang="en-US" altLang="zh-TW" sz="3300" dirty="0" smtClean="0">
                <a:solidFill>
                  <a:srgbClr val="000000"/>
                </a:solidFill>
                <a:latin typeface="微軟正黑體" pitchFamily="34" charset="-120"/>
                <a:ea typeface="微軟正黑體" pitchFamily="34" charset="-120"/>
              </a:rPr>
              <a:t>1</a:t>
            </a:r>
            <a:r>
              <a:rPr lang="en-US" altLang="zh-TW" sz="3300" dirty="0">
                <a:solidFill>
                  <a:srgbClr val="000000"/>
                </a:solidFill>
                <a:latin typeface="微軟正黑體" pitchFamily="34" charset="-120"/>
                <a:ea typeface="微軟正黑體" pitchFamily="34" charset="-120"/>
              </a:rPr>
              <a:t>.</a:t>
            </a:r>
            <a:r>
              <a:rPr lang="zh-TW" altLang="en-US" sz="3300" dirty="0">
                <a:solidFill>
                  <a:srgbClr val="000000"/>
                </a:solidFill>
                <a:latin typeface="微軟正黑體" pitchFamily="34" charset="-120"/>
                <a:ea typeface="微軟正黑體" pitchFamily="34" charset="-120"/>
              </a:rPr>
              <a:t>依法應徵服兵役</a:t>
            </a:r>
            <a:endParaRPr lang="en-US" altLang="zh-TW" sz="3300" dirty="0">
              <a:solidFill>
                <a:srgbClr val="000000"/>
              </a:solidFill>
              <a:latin typeface="微軟正黑體" pitchFamily="34" charset="-120"/>
              <a:ea typeface="微軟正黑體" pitchFamily="34" charset="-120"/>
            </a:endParaRPr>
          </a:p>
          <a:p>
            <a:pPr marL="0" indent="0">
              <a:lnSpc>
                <a:spcPct val="120000"/>
              </a:lnSpc>
              <a:buClr>
                <a:srgbClr val="00007D"/>
              </a:buClr>
              <a:buSzPct val="75000"/>
              <a:buNone/>
            </a:pPr>
            <a:r>
              <a:rPr lang="zh-TW" altLang="en-US" sz="3300" dirty="0" smtClean="0">
                <a:solidFill>
                  <a:srgbClr val="000000"/>
                </a:solidFill>
                <a:latin typeface="微軟正黑體" pitchFamily="34" charset="-120"/>
                <a:ea typeface="微軟正黑體" pitchFamily="34" charset="-120"/>
              </a:rPr>
              <a:t>   </a:t>
            </a:r>
            <a:r>
              <a:rPr lang="en-US" altLang="zh-TW" sz="3300" dirty="0" smtClean="0">
                <a:solidFill>
                  <a:srgbClr val="000000"/>
                </a:solidFill>
                <a:latin typeface="微軟正黑體" pitchFamily="34" charset="-120"/>
                <a:ea typeface="微軟正黑體" pitchFamily="34" charset="-120"/>
              </a:rPr>
              <a:t>2</a:t>
            </a:r>
            <a:r>
              <a:rPr lang="en-US" altLang="zh-TW" sz="3300" dirty="0">
                <a:solidFill>
                  <a:srgbClr val="000000"/>
                </a:solidFill>
                <a:latin typeface="微軟正黑體" pitchFamily="34" charset="-120"/>
                <a:ea typeface="微軟正黑體" pitchFamily="34" charset="-120"/>
              </a:rPr>
              <a:t>.</a:t>
            </a:r>
            <a:r>
              <a:rPr lang="zh-TW" altLang="en-US" sz="3300" dirty="0">
                <a:solidFill>
                  <a:srgbClr val="000000"/>
                </a:solidFill>
                <a:latin typeface="微軟正黑體" pitchFamily="34" charset="-120"/>
                <a:ea typeface="微軟正黑體" pitchFamily="34" charset="-120"/>
              </a:rPr>
              <a:t>延長病假</a:t>
            </a:r>
            <a:r>
              <a:rPr lang="en-US" altLang="zh-TW" sz="3300" dirty="0">
                <a:solidFill>
                  <a:srgbClr val="000000"/>
                </a:solidFill>
                <a:latin typeface="微軟正黑體" pitchFamily="34" charset="-120"/>
                <a:ea typeface="微軟正黑體" pitchFamily="34" charset="-120"/>
              </a:rPr>
              <a:t>(</a:t>
            </a:r>
            <a:r>
              <a:rPr lang="zh-TW" altLang="en-US" sz="3300" dirty="0">
                <a:solidFill>
                  <a:srgbClr val="000000"/>
                </a:solidFill>
                <a:latin typeface="微軟正黑體" pitchFamily="34" charset="-120"/>
                <a:ea typeface="微軟正黑體" pitchFamily="34" charset="-120"/>
              </a:rPr>
              <a:t>公假</a:t>
            </a:r>
            <a:r>
              <a:rPr lang="en-US" altLang="zh-TW" sz="3300" dirty="0">
                <a:solidFill>
                  <a:srgbClr val="000000"/>
                </a:solidFill>
                <a:latin typeface="微軟正黑體" pitchFamily="34" charset="-120"/>
                <a:ea typeface="微軟正黑體" pitchFamily="34" charset="-120"/>
              </a:rPr>
              <a:t>)</a:t>
            </a:r>
            <a:r>
              <a:rPr lang="zh-TW" altLang="en-US" sz="3300" dirty="0">
                <a:solidFill>
                  <a:srgbClr val="000000"/>
                </a:solidFill>
                <a:latin typeface="微軟正黑體" pitchFamily="34" charset="-120"/>
                <a:ea typeface="微軟正黑體" pitchFamily="34" charset="-120"/>
              </a:rPr>
              <a:t>已滿仍不能銷假</a:t>
            </a:r>
            <a:endParaRPr lang="en-US" altLang="zh-TW" sz="3300" dirty="0">
              <a:solidFill>
                <a:srgbClr val="000000"/>
              </a:solidFill>
              <a:latin typeface="微軟正黑體" pitchFamily="34" charset="-120"/>
              <a:ea typeface="微軟正黑體" pitchFamily="34" charset="-120"/>
            </a:endParaRPr>
          </a:p>
          <a:p>
            <a:pPr marL="0" indent="0">
              <a:lnSpc>
                <a:spcPct val="120000"/>
              </a:lnSpc>
              <a:buClr>
                <a:srgbClr val="00007D"/>
              </a:buClr>
              <a:buSzPct val="75000"/>
              <a:buNone/>
            </a:pPr>
            <a:r>
              <a:rPr lang="zh-TW" altLang="en-US" sz="3300" dirty="0" smtClean="0">
                <a:solidFill>
                  <a:srgbClr val="000000"/>
                </a:solidFill>
                <a:latin typeface="微軟正黑體" pitchFamily="34" charset="-120"/>
                <a:ea typeface="微軟正黑體" pitchFamily="34" charset="-120"/>
              </a:rPr>
              <a:t>   </a:t>
            </a:r>
            <a:r>
              <a:rPr lang="en-US" altLang="zh-TW" sz="3300" dirty="0" smtClean="0">
                <a:solidFill>
                  <a:srgbClr val="000000"/>
                </a:solidFill>
                <a:latin typeface="微軟正黑體" pitchFamily="34" charset="-120"/>
                <a:ea typeface="微軟正黑體" pitchFamily="34" charset="-120"/>
              </a:rPr>
              <a:t>3</a:t>
            </a:r>
            <a:r>
              <a:rPr lang="en-US" altLang="zh-TW" sz="3300" dirty="0">
                <a:solidFill>
                  <a:srgbClr val="000000"/>
                </a:solidFill>
                <a:latin typeface="微軟正黑體" pitchFamily="34" charset="-120"/>
                <a:ea typeface="微軟正黑體" pitchFamily="34" charset="-120"/>
              </a:rPr>
              <a:t>.</a:t>
            </a:r>
            <a:r>
              <a:rPr lang="zh-TW" altLang="en-US" sz="3300" dirty="0">
                <a:solidFill>
                  <a:srgbClr val="000000"/>
                </a:solidFill>
                <a:latin typeface="微軟正黑體" pitchFamily="34" charset="-120"/>
                <a:ea typeface="微軟正黑體" pitchFamily="34" charset="-120"/>
              </a:rPr>
              <a:t>育嬰</a:t>
            </a:r>
            <a:endParaRPr lang="en-US" altLang="zh-TW" sz="3300" dirty="0">
              <a:solidFill>
                <a:srgbClr val="000000"/>
              </a:solidFill>
              <a:latin typeface="微軟正黑體" pitchFamily="34" charset="-120"/>
              <a:ea typeface="微軟正黑體" pitchFamily="34" charset="-120"/>
            </a:endParaRPr>
          </a:p>
          <a:p>
            <a:pPr marL="0" indent="0">
              <a:buNone/>
            </a:pPr>
            <a:endParaRPr lang="zh-TW" altLang="en-US" dirty="0"/>
          </a:p>
        </p:txBody>
      </p:sp>
    </p:spTree>
    <p:extLst>
      <p:ext uri="{BB962C8B-B14F-4D97-AF65-F5344CB8AC3E}">
        <p14:creationId xmlns:p14="http://schemas.microsoft.com/office/powerpoint/2010/main" val="1649369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Q8</a:t>
            </a:r>
            <a:r>
              <a:rPr lang="zh-TW" altLang="en-US" b="1" dirty="0">
                <a:solidFill>
                  <a:srgbClr val="C00000"/>
                </a:solidFill>
                <a:latin typeface="微軟正黑體" pitchFamily="34" charset="-120"/>
                <a:ea typeface="微軟正黑體" pitchFamily="34" charset="-120"/>
              </a:rPr>
              <a:t>：留職停薪中教師無法登錄市內介聘系統</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2204865"/>
            <a:ext cx="8229600" cy="3312368"/>
          </a:xfrm>
        </p:spPr>
        <p:txBody>
          <a:bodyPr/>
          <a:lstStyle/>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請</a:t>
            </a:r>
            <a:r>
              <a:rPr lang="zh-TW" altLang="en-US" dirty="0">
                <a:latin typeface="微軟正黑體" pitchFamily="34" charset="-120"/>
                <a:ea typeface="微軟正黑體" pitchFamily="34" charset="-120"/>
              </a:rPr>
              <a:t>學校先開放該教師的資訊服務入口網權限，待教師輸入完成後再關閉權限。</a:t>
            </a:r>
            <a:endParaRPr lang="en-US" altLang="zh-TW" dirty="0">
              <a:latin typeface="微軟正黑體" pitchFamily="34" charset="-120"/>
              <a:ea typeface="微軟正黑體" pitchFamily="34" charset="-120"/>
            </a:endParaRP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相關</a:t>
            </a:r>
            <a:r>
              <a:rPr lang="zh-TW" altLang="en-US" dirty="0">
                <a:latin typeface="微軟正黑體" pitchFamily="34" charset="-120"/>
                <a:ea typeface="微軟正黑體" pitchFamily="34" charset="-120"/>
              </a:rPr>
              <a:t>操作問題，請洽資教中心張騰元老師。</a:t>
            </a:r>
          </a:p>
          <a:p>
            <a:pPr marL="0" indent="0">
              <a:buClr>
                <a:srgbClr val="FF0066"/>
              </a:buClr>
              <a:buSzPct val="75000"/>
              <a:buNone/>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(07-7136536#60)</a:t>
            </a:r>
          </a:p>
          <a:p>
            <a:pPr marL="0" indent="0">
              <a:buClr>
                <a:srgbClr val="0000FF"/>
              </a:buClr>
              <a:buNone/>
            </a:pPr>
            <a:endParaRPr lang="zh-TW" altLang="en-US" dirty="0"/>
          </a:p>
        </p:txBody>
      </p:sp>
    </p:spTree>
    <p:extLst>
      <p:ext uri="{BB962C8B-B14F-4D97-AF65-F5344CB8AC3E}">
        <p14:creationId xmlns:p14="http://schemas.microsoft.com/office/powerpoint/2010/main" val="2564780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a:solidFill>
                  <a:srgbClr val="C00000"/>
                </a:solidFill>
                <a:latin typeface="微軟正黑體" pitchFamily="34" charset="-120"/>
                <a:ea typeface="微軟正黑體" pitchFamily="34" charset="-120"/>
              </a:rPr>
              <a:t>Q9</a:t>
            </a:r>
            <a:r>
              <a:rPr lang="zh-TW" altLang="en-US" b="1" dirty="0">
                <a:solidFill>
                  <a:srgbClr val="C00000"/>
                </a:solidFill>
                <a:latin typeface="微軟正黑體" pitchFamily="34" charset="-120"/>
                <a:ea typeface="微軟正黑體" pitchFamily="34" charset="-120"/>
              </a:rPr>
              <a:t>：填了志願後，反悔不想參加市內</a:t>
            </a:r>
            <a:r>
              <a:rPr lang="zh-TW" altLang="en-US" b="1" dirty="0" smtClean="0">
                <a:solidFill>
                  <a:srgbClr val="C00000"/>
                </a:solidFill>
                <a:latin typeface="微軟正黑體" pitchFamily="34" charset="-120"/>
                <a:ea typeface="微軟正黑體" pitchFamily="34" charset="-120"/>
              </a:rPr>
              <a:t>或臺閩</a:t>
            </a:r>
            <a:r>
              <a:rPr lang="zh-TW" altLang="en-US" b="1" dirty="0">
                <a:solidFill>
                  <a:srgbClr val="C00000"/>
                </a:solidFill>
                <a:latin typeface="微軟正黑體" pitchFamily="34" charset="-120"/>
                <a:ea typeface="微軟正黑體" pitchFamily="34" charset="-120"/>
              </a:rPr>
              <a:t>介聘怎麼辦</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buClr>
                <a:srgbClr val="FF0066"/>
              </a:buClr>
              <a:buSzPct val="75000"/>
              <a:buFont typeface="Wingdings" pitchFamily="2" charset="2"/>
              <a:buChar char="Ø"/>
            </a:pPr>
            <a:r>
              <a:rPr lang="zh-TW" altLang="en-US" dirty="0">
                <a:latin typeface="微軟正黑體" pitchFamily="34" charset="-120"/>
                <a:ea typeface="微軟正黑體" pitchFamily="34" charset="-120"/>
              </a:rPr>
              <a:t>在積分審查當日不要來參加就好了，沒有審查積分就不會登錄系統，就不會配對成功，就沒有未報到懲處的問題。</a:t>
            </a:r>
          </a:p>
          <a:p>
            <a:pPr>
              <a:buClr>
                <a:srgbClr val="FF0066"/>
              </a:buClr>
              <a:buSzPct val="75000"/>
              <a:buFont typeface="Wingdings" pitchFamily="2" charset="2"/>
              <a:buChar char="Ø"/>
            </a:pPr>
            <a:r>
              <a:rPr lang="zh-TW" altLang="en-US" dirty="0">
                <a:latin typeface="微軟正黑體" pitchFamily="34" charset="-120"/>
                <a:ea typeface="微軟正黑體" pitchFamily="34" charset="-120"/>
              </a:rPr>
              <a:t>但積分審查並登錄系統後，就沒反悔的機會了。</a:t>
            </a:r>
          </a:p>
          <a:p>
            <a:pPr marL="0" indent="0">
              <a:buNone/>
            </a:pPr>
            <a:endParaRPr lang="zh-TW" altLang="en-US" dirty="0"/>
          </a:p>
        </p:txBody>
      </p:sp>
    </p:spTree>
    <p:extLst>
      <p:ext uri="{BB962C8B-B14F-4D97-AF65-F5344CB8AC3E}">
        <p14:creationId xmlns:p14="http://schemas.microsoft.com/office/powerpoint/2010/main" val="1061124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b="1" u="sng" dirty="0" smtClean="0">
                <a:solidFill>
                  <a:srgbClr val="C00000"/>
                </a:solidFill>
                <a:latin typeface="微軟正黑體" pitchFamily="34" charset="-120"/>
                <a:ea typeface="微軟正黑體" pitchFamily="34" charset="-120"/>
              </a:rPr>
              <a:t>Q10</a:t>
            </a:r>
            <a:r>
              <a:rPr lang="zh-TW" altLang="en-US" b="1" u="sng" dirty="0" smtClean="0">
                <a:solidFill>
                  <a:srgbClr val="C00000"/>
                </a:solidFill>
                <a:latin typeface="微軟正黑體" pitchFamily="34" charset="-120"/>
                <a:ea typeface="微軟正黑體" pitchFamily="34" charset="-120"/>
              </a:rPr>
              <a:t>：</a:t>
            </a:r>
            <a:r>
              <a:rPr lang="zh-TW" altLang="en-US" b="1" u="sng" dirty="0">
                <a:solidFill>
                  <a:srgbClr val="C00000"/>
                </a:solidFill>
                <a:latin typeface="微軟正黑體" pitchFamily="34" charset="-120"/>
                <a:ea typeface="微軟正黑體" pitchFamily="34" charset="-120"/>
              </a:rPr>
              <a:t>獎懲紀錄表採計的範圍</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8579296" cy="4525963"/>
          </a:xfrm>
        </p:spPr>
        <p:txBody>
          <a:bodyPr>
            <a:normAutofit/>
          </a:bodyPr>
          <a:lstStyle/>
          <a:p>
            <a:pPr>
              <a:buClr>
                <a:srgbClr val="FF0066"/>
              </a:buClr>
              <a:buFont typeface="Wingdings" pitchFamily="2" charset="2"/>
              <a:buChar char="Ø"/>
              <a:defRPr/>
            </a:pPr>
            <a:r>
              <a:rPr lang="zh-TW" altLang="en-US" dirty="0">
                <a:latin typeface="微軟正黑體" pitchFamily="34" charset="-120"/>
                <a:ea typeface="微軟正黑體" pitchFamily="34" charset="-120"/>
              </a:rPr>
              <a:t>市內介聘：最近五年，</a:t>
            </a:r>
            <a:r>
              <a:rPr lang="zh-TW" altLang="en-US" u="sng" dirty="0">
                <a:solidFill>
                  <a:srgbClr val="FF0000"/>
                </a:solidFill>
                <a:latin typeface="微軟正黑體" pitchFamily="34" charset="-120"/>
                <a:ea typeface="微軟正黑體" pitchFamily="34" charset="-120"/>
              </a:rPr>
              <a:t>本校</a:t>
            </a:r>
            <a:r>
              <a:rPr lang="zh-TW" altLang="en-US" dirty="0">
                <a:latin typeface="微軟正黑體" pitchFamily="34" charset="-120"/>
                <a:ea typeface="微軟正黑體" pitchFamily="34" charset="-120"/>
              </a:rPr>
              <a:t>獎懲紀錄。</a:t>
            </a:r>
            <a:endParaRPr lang="en-US" altLang="zh-TW" dirty="0">
              <a:latin typeface="微軟正黑體" pitchFamily="34" charset="-120"/>
              <a:ea typeface="微軟正黑體" pitchFamily="34" charset="-120"/>
            </a:endParaRPr>
          </a:p>
          <a:p>
            <a:pPr marL="0" indent="0">
              <a:buClr>
                <a:srgbClr val="FF0066"/>
              </a:buClr>
              <a:buNone/>
              <a:defRPr/>
            </a:pPr>
            <a:r>
              <a:rPr lang="zh-TW" altLang="en-US"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例如</a:t>
            </a:r>
            <a:r>
              <a:rPr lang="zh-TW" altLang="en-US" dirty="0">
                <a:latin typeface="微軟正黑體" pitchFamily="34" charset="-120"/>
                <a:ea typeface="微軟正黑體" pitchFamily="34" charset="-120"/>
              </a:rPr>
              <a:t>：</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年內曾服務</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校，僅採計</a:t>
            </a:r>
            <a:r>
              <a:rPr lang="zh-TW" altLang="en-US" u="sng" dirty="0">
                <a:solidFill>
                  <a:srgbClr val="FF0000"/>
                </a:solidFill>
                <a:latin typeface="微軟正黑體" pitchFamily="34" charset="-120"/>
                <a:ea typeface="微軟正黑體" pitchFamily="34" charset="-120"/>
              </a:rPr>
              <a:t>現職</a:t>
            </a:r>
            <a:r>
              <a:rPr lang="zh-TW" altLang="en-US" u="sng" dirty="0" smtClean="0">
                <a:solidFill>
                  <a:srgbClr val="FF0000"/>
                </a:solidFill>
                <a:latin typeface="微軟正黑體" pitchFamily="34" charset="-120"/>
                <a:ea typeface="微軟正黑體" pitchFamily="34" charset="-120"/>
              </a:rPr>
              <a:t>服務  </a:t>
            </a:r>
            <a:endParaRPr lang="en-US" altLang="zh-TW" u="sng" dirty="0" smtClean="0">
              <a:solidFill>
                <a:srgbClr val="FF0000"/>
              </a:solidFill>
              <a:latin typeface="微軟正黑體" pitchFamily="34" charset="-120"/>
              <a:ea typeface="微軟正黑體" pitchFamily="34" charset="-120"/>
            </a:endParaRPr>
          </a:p>
          <a:p>
            <a:pPr marL="0" indent="0">
              <a:buClr>
                <a:srgbClr val="FF0066"/>
              </a:buClr>
              <a:buNone/>
              <a:defRPr/>
            </a:pPr>
            <a:r>
              <a:rPr lang="zh-TW" altLang="en-US" dirty="0" smtClean="0">
                <a:solidFill>
                  <a:srgbClr val="FF0000"/>
                </a:solidFill>
                <a:latin typeface="微軟正黑體" pitchFamily="34" charset="-120"/>
                <a:ea typeface="微軟正黑體" pitchFamily="34" charset="-120"/>
              </a:rPr>
              <a:t>    </a:t>
            </a:r>
            <a:r>
              <a:rPr lang="zh-TW" altLang="en-US" u="sng" dirty="0" smtClean="0">
                <a:solidFill>
                  <a:srgbClr val="FF0000"/>
                </a:solidFill>
                <a:latin typeface="微軟正黑體" pitchFamily="34" charset="-120"/>
                <a:ea typeface="微軟正黑體" pitchFamily="34" charset="-120"/>
              </a:rPr>
              <a:t>學校</a:t>
            </a:r>
            <a:r>
              <a:rPr lang="zh-TW" altLang="en-US" dirty="0">
                <a:latin typeface="微軟正黑體" pitchFamily="34" charset="-120"/>
                <a:ea typeface="微軟正黑體" pitchFamily="34" charset="-120"/>
              </a:rPr>
              <a:t>之獎懲紀錄</a:t>
            </a:r>
            <a:endParaRPr lang="en-US" altLang="zh-TW" dirty="0">
              <a:latin typeface="微軟正黑體" pitchFamily="34" charset="-120"/>
              <a:ea typeface="微軟正黑體" pitchFamily="34" charset="-120"/>
            </a:endParaRPr>
          </a:p>
          <a:p>
            <a:pPr>
              <a:buClr>
                <a:srgbClr val="FF0066"/>
              </a:buClr>
              <a:buFont typeface="Wingdings" pitchFamily="2" charset="2"/>
              <a:buChar char="Ø"/>
              <a:defRPr/>
            </a:pPr>
            <a:endParaRPr lang="en-US" altLang="zh-TW" dirty="0">
              <a:latin typeface="微軟正黑體" pitchFamily="34" charset="-120"/>
              <a:ea typeface="微軟正黑體" pitchFamily="34" charset="-120"/>
            </a:endParaRPr>
          </a:p>
          <a:p>
            <a:pPr>
              <a:buClr>
                <a:srgbClr val="FF0066"/>
              </a:buClr>
              <a:buFont typeface="Wingdings" pitchFamily="2" charset="2"/>
              <a:buChar char="Ø"/>
              <a:defRPr/>
            </a:pPr>
            <a:r>
              <a:rPr lang="zh-TW" altLang="en-US" dirty="0">
                <a:latin typeface="微軟正黑體" pitchFamily="34" charset="-120"/>
                <a:ea typeface="微軟正黑體" pitchFamily="34" charset="-120"/>
              </a:rPr>
              <a:t>臺閩介聘：最近五年，於本縣市服務期間獎懲紀錄。</a:t>
            </a:r>
            <a:endParaRPr lang="en-US" altLang="zh-TW" dirty="0">
              <a:latin typeface="微軟正黑體" pitchFamily="34" charset="-120"/>
              <a:ea typeface="微軟正黑體" pitchFamily="34" charset="-120"/>
            </a:endParaRPr>
          </a:p>
          <a:p>
            <a:pPr marL="0" indent="0">
              <a:buClr>
                <a:srgbClr val="FF0066"/>
              </a:buClr>
              <a:buNone/>
              <a:defRPr/>
            </a:pPr>
            <a:r>
              <a:rPr lang="zh-TW" altLang="en-US" dirty="0" smtClean="0">
                <a:latin typeface="微軟正黑體" pitchFamily="34" charset="-120"/>
                <a:ea typeface="微軟正黑體" pitchFamily="34" charset="-120"/>
              </a:rPr>
              <a:t>   如</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年內於同一縣市服務</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校以上，均須</a:t>
            </a:r>
            <a:r>
              <a:rPr lang="zh-TW" altLang="en-US" dirty="0" smtClean="0">
                <a:latin typeface="微軟正黑體" pitchFamily="34" charset="-120"/>
                <a:ea typeface="微軟正黑體" pitchFamily="34" charset="-120"/>
              </a:rPr>
              <a:t>採計</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p:txBody>
      </p:sp>
    </p:spTree>
    <p:extLst>
      <p:ext uri="{BB962C8B-B14F-4D97-AF65-F5344CB8AC3E}">
        <p14:creationId xmlns:p14="http://schemas.microsoft.com/office/powerpoint/2010/main" val="295885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457200" y="2924944"/>
            <a:ext cx="8229600" cy="3201219"/>
          </a:xfrm>
        </p:spPr>
        <p:txBody>
          <a:bodyPr>
            <a:normAutofit/>
          </a:bodyPr>
          <a:lstStyle/>
          <a:p>
            <a:pPr marL="0" indent="0" algn="ctr">
              <a:buNone/>
            </a:pPr>
            <a:r>
              <a:rPr lang="zh-TW" altLang="en-US" sz="7200" b="1" dirty="0" smtClean="0">
                <a:solidFill>
                  <a:srgbClr val="9900FF"/>
                </a:solidFill>
                <a:latin typeface="微軟正黑體" pitchFamily="34" charset="-120"/>
                <a:ea typeface="微軟正黑體" pitchFamily="34" charset="-120"/>
              </a:rPr>
              <a:t> 重要作業日程</a:t>
            </a:r>
            <a:endParaRPr lang="zh-TW" altLang="en-US" sz="7200" dirty="0">
              <a:latin typeface="微軟正黑體" pitchFamily="34" charset="-120"/>
              <a:ea typeface="微軟正黑體"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7191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247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smtClean="0">
                <a:solidFill>
                  <a:srgbClr val="C00000"/>
                </a:solidFill>
                <a:latin typeface="微軟正黑體" pitchFamily="34" charset="-120"/>
                <a:ea typeface="微軟正黑體" pitchFamily="34" charset="-120"/>
              </a:rPr>
              <a:t>Q11</a:t>
            </a:r>
            <a:r>
              <a:rPr lang="zh-TW" altLang="en-US"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研習積分採計近五年之範圍</a:t>
            </a:r>
          </a:p>
        </p:txBody>
      </p:sp>
      <p:sp>
        <p:nvSpPr>
          <p:cNvPr id="3" name="內容版面配置區 2"/>
          <p:cNvSpPr>
            <a:spLocks noGrp="1"/>
          </p:cNvSpPr>
          <p:nvPr>
            <p:ph idx="1"/>
          </p:nvPr>
        </p:nvSpPr>
        <p:spPr>
          <a:xfrm>
            <a:off x="457200" y="1600200"/>
            <a:ext cx="8507288" cy="4997152"/>
          </a:xfrm>
        </p:spPr>
        <p:txBody>
          <a:bodyPr>
            <a:normAutofit fontScale="92500" lnSpcReduction="10000"/>
          </a:bodyPr>
          <a:lstStyle/>
          <a:p>
            <a:pPr>
              <a:lnSpc>
                <a:spcPct val="110000"/>
              </a:lnSpc>
              <a:buClr>
                <a:srgbClr val="FF0066"/>
              </a:buClr>
              <a:buFont typeface="Wingdings" pitchFamily="2" charset="2"/>
              <a:buChar char="Ø"/>
              <a:defRPr/>
            </a:pPr>
            <a:r>
              <a:rPr lang="zh-TW" altLang="en-US" dirty="0">
                <a:solidFill>
                  <a:srgbClr val="000000"/>
                </a:solidFill>
                <a:latin typeface="微軟正黑體" pitchFamily="34" charset="-120"/>
                <a:ea typeface="微軟正黑體" pitchFamily="34" charset="-120"/>
              </a:rPr>
              <a:t>當正式教師之前的研習時數都不算，例如：</a:t>
            </a:r>
            <a:r>
              <a:rPr lang="en-US" altLang="zh-TW" dirty="0">
                <a:solidFill>
                  <a:srgbClr val="000000"/>
                </a:solidFill>
                <a:latin typeface="微軟正黑體" pitchFamily="34" charset="-120"/>
                <a:ea typeface="微軟正黑體" pitchFamily="34" charset="-120"/>
              </a:rPr>
              <a:t>A</a:t>
            </a:r>
            <a:r>
              <a:rPr lang="zh-TW" altLang="en-US" dirty="0">
                <a:solidFill>
                  <a:srgbClr val="000000"/>
                </a:solidFill>
                <a:latin typeface="微軟正黑體" pitchFamily="34" charset="-120"/>
                <a:ea typeface="微軟正黑體" pitchFamily="34" charset="-120"/>
              </a:rPr>
              <a:t>師</a:t>
            </a:r>
            <a:r>
              <a:rPr lang="en-US" altLang="zh-TW" dirty="0">
                <a:solidFill>
                  <a:srgbClr val="000000"/>
                </a:solidFill>
                <a:latin typeface="微軟正黑體" pitchFamily="34" charset="-120"/>
                <a:ea typeface="微軟正黑體" pitchFamily="34" charset="-120"/>
              </a:rPr>
              <a:t>2</a:t>
            </a:r>
            <a:r>
              <a:rPr lang="zh-TW" altLang="en-US" dirty="0">
                <a:solidFill>
                  <a:srgbClr val="000000"/>
                </a:solidFill>
                <a:latin typeface="微軟正黑體" pitchFamily="34" charset="-120"/>
                <a:ea typeface="微軟正黑體" pitchFamily="34" charset="-120"/>
              </a:rPr>
              <a:t>年前考上教甄。分發報到前的研習時數都不算，只算近</a:t>
            </a:r>
            <a:r>
              <a:rPr lang="en-US" altLang="zh-TW" dirty="0">
                <a:solidFill>
                  <a:srgbClr val="000000"/>
                </a:solidFill>
                <a:latin typeface="微軟正黑體" pitchFamily="34" charset="-120"/>
                <a:ea typeface="微軟正黑體" pitchFamily="34" charset="-120"/>
              </a:rPr>
              <a:t>2</a:t>
            </a:r>
            <a:r>
              <a:rPr lang="zh-TW" altLang="en-US" dirty="0">
                <a:solidFill>
                  <a:srgbClr val="000000"/>
                </a:solidFill>
                <a:latin typeface="微軟正黑體" pitchFamily="34" charset="-120"/>
                <a:ea typeface="微軟正黑體" pitchFamily="34" charset="-120"/>
              </a:rPr>
              <a:t>年的。</a:t>
            </a:r>
            <a:endParaRPr lang="en-US" altLang="zh-TW" dirty="0">
              <a:solidFill>
                <a:srgbClr val="000000"/>
              </a:solidFill>
              <a:latin typeface="微軟正黑體" pitchFamily="34" charset="-120"/>
              <a:ea typeface="微軟正黑體" pitchFamily="34" charset="-120"/>
            </a:endParaRPr>
          </a:p>
          <a:p>
            <a:pPr>
              <a:lnSpc>
                <a:spcPct val="110000"/>
              </a:lnSpc>
              <a:buClr>
                <a:srgbClr val="FF0066"/>
              </a:buClr>
              <a:buFont typeface="Wingdings" pitchFamily="2" charset="2"/>
              <a:buChar char="Ø"/>
              <a:defRPr/>
            </a:pPr>
            <a:r>
              <a:rPr lang="zh-TW" altLang="en-US" dirty="0">
                <a:solidFill>
                  <a:srgbClr val="000000"/>
                </a:solidFill>
                <a:latin typeface="微軟正黑體" pitchFamily="34" charset="-120"/>
                <a:ea typeface="微軟正黑體" pitchFamily="34" charset="-120"/>
              </a:rPr>
              <a:t>臺閩介聘：</a:t>
            </a:r>
            <a:r>
              <a:rPr lang="zh-TW" altLang="en-US" u="sng" dirty="0">
                <a:latin typeface="微軟正黑體" pitchFamily="34" charset="-120"/>
                <a:ea typeface="微軟正黑體" pitchFamily="34" charset="-120"/>
              </a:rPr>
              <a:t>本縣市</a:t>
            </a:r>
            <a:r>
              <a:rPr lang="zh-TW" altLang="en-US" dirty="0">
                <a:latin typeface="微軟正黑體" pitchFamily="34" charset="-120"/>
                <a:ea typeface="微軟正黑體" pitchFamily="34" charset="-120"/>
              </a:rPr>
              <a:t>內的不同學校可計算，例如：</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校教</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年市內介聘至</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校教</a:t>
            </a: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年，則近</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年內的</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二校研習都可以算。</a:t>
            </a:r>
            <a:endParaRPr lang="en-US" altLang="zh-TW" dirty="0">
              <a:latin typeface="微軟正黑體" pitchFamily="34" charset="-120"/>
              <a:ea typeface="微軟正黑體" pitchFamily="34" charset="-120"/>
            </a:endParaRPr>
          </a:p>
          <a:p>
            <a:pPr>
              <a:lnSpc>
                <a:spcPct val="110000"/>
              </a:lnSpc>
              <a:buClr>
                <a:srgbClr val="FF0066"/>
              </a:buClr>
              <a:buFont typeface="Wingdings" pitchFamily="2" charset="2"/>
              <a:buChar char="Ø"/>
              <a:defRPr/>
            </a:pPr>
            <a:r>
              <a:rPr lang="zh-TW" altLang="en-US" dirty="0">
                <a:latin typeface="微軟正黑體" pitchFamily="34" charset="-120"/>
                <a:ea typeface="微軟正黑體" pitchFamily="34" charset="-120"/>
              </a:rPr>
              <a:t>市內介聘：只算</a:t>
            </a:r>
            <a:r>
              <a:rPr lang="zh-TW" altLang="en-US" u="sng" dirty="0">
                <a:latin typeface="微軟正黑體" pitchFamily="34" charset="-120"/>
                <a:ea typeface="微軟正黑體" pitchFamily="34" charset="-120"/>
              </a:rPr>
              <a:t>本校</a:t>
            </a:r>
            <a:r>
              <a:rPr lang="zh-TW" altLang="en-US" dirty="0">
                <a:latin typeface="微軟正黑體" pitchFamily="34" charset="-120"/>
                <a:ea typeface="微軟正黑體" pitchFamily="34" charset="-120"/>
              </a:rPr>
              <a:t>任內的。例如：</a:t>
            </a:r>
            <a:r>
              <a:rPr lang="en-US" altLang="zh-TW" dirty="0">
                <a:latin typeface="微軟正黑體" pitchFamily="34" charset="-120"/>
                <a:ea typeface="微軟正黑體" pitchFamily="34" charset="-120"/>
              </a:rPr>
              <a:t> A</a:t>
            </a:r>
            <a:r>
              <a:rPr lang="zh-TW" altLang="en-US" dirty="0">
                <a:latin typeface="微軟正黑體" pitchFamily="34" charset="-120"/>
                <a:ea typeface="微軟正黑體" pitchFamily="34" charset="-120"/>
              </a:rPr>
              <a:t>校教</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年市內介聘至目前</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校教</a:t>
            </a: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年，再參加市內介聘只計算目前</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a:t>
            </a:r>
            <a:r>
              <a:rPr lang="en-US" altLang="zh-TW" dirty="0">
                <a:latin typeface="微軟正黑體" pitchFamily="34" charset="-120"/>
                <a:ea typeface="微軟正黑體" pitchFamily="34" charset="-120"/>
              </a:rPr>
              <a:t>3</a:t>
            </a:r>
            <a:r>
              <a:rPr lang="zh-TW" altLang="en-US" dirty="0">
                <a:latin typeface="微軟正黑體" pitchFamily="34" charset="-120"/>
                <a:ea typeface="微軟正黑體" pitchFamily="34" charset="-120"/>
              </a:rPr>
              <a:t>年內</a:t>
            </a:r>
            <a:r>
              <a:rPr lang="zh-TW" altLang="en-US" dirty="0">
                <a:solidFill>
                  <a:srgbClr val="000000"/>
                </a:solidFill>
                <a:latin typeface="微軟正黑體" pitchFamily="34" charset="-120"/>
                <a:ea typeface="微軟正黑體" pitchFamily="34" charset="-120"/>
              </a:rPr>
              <a:t>的研習積分。</a:t>
            </a:r>
            <a:endParaRPr lang="en-US" altLang="zh-TW" dirty="0">
              <a:solidFill>
                <a:srgbClr val="000000"/>
              </a:solidFill>
              <a:latin typeface="微軟正黑體" pitchFamily="34" charset="-120"/>
              <a:ea typeface="微軟正黑體" pitchFamily="34" charset="-120"/>
            </a:endParaRPr>
          </a:p>
          <a:p>
            <a:pPr>
              <a:lnSpc>
                <a:spcPct val="110000"/>
              </a:lnSpc>
              <a:buClr>
                <a:srgbClr val="FF0066"/>
              </a:buClr>
              <a:buFont typeface="Wingdings" pitchFamily="2" charset="2"/>
              <a:buChar char="Ø"/>
              <a:defRPr/>
            </a:pPr>
            <a:r>
              <a:rPr lang="zh-TW" altLang="en-US" u="sng" dirty="0">
                <a:solidFill>
                  <a:srgbClr val="FF0000"/>
                </a:solidFill>
                <a:latin typeface="微軟正黑體" pitchFamily="34" charset="-120"/>
                <a:ea typeface="微軟正黑體" pitchFamily="34" charset="-120"/>
              </a:rPr>
              <a:t>超額教師例外，得併計前一服務學校研習</a:t>
            </a:r>
            <a:r>
              <a:rPr lang="zh-TW" altLang="en-US" dirty="0">
                <a:solidFill>
                  <a:srgbClr val="000000"/>
                </a:solidFill>
                <a:latin typeface="微軟正黑體" pitchFamily="34" charset="-120"/>
                <a:ea typeface="微軟正黑體" pitchFamily="34" charset="-120"/>
              </a:rPr>
              <a:t>。</a:t>
            </a:r>
            <a:endParaRPr lang="en-US" altLang="zh-TW" dirty="0">
              <a:solidFill>
                <a:srgbClr val="000000"/>
              </a:solidFill>
              <a:latin typeface="微軟正黑體" pitchFamily="34" charset="-120"/>
              <a:ea typeface="微軟正黑體" pitchFamily="34" charset="-120"/>
            </a:endParaRPr>
          </a:p>
          <a:p>
            <a:pPr marL="0" indent="0">
              <a:buClr>
                <a:srgbClr val="00007D"/>
              </a:buClr>
              <a:buNone/>
              <a:defRPr/>
            </a:pPr>
            <a:endParaRPr lang="zh-TW" altLang="en-US" dirty="0">
              <a:solidFill>
                <a:srgbClr val="000000"/>
              </a:solidFill>
            </a:endParaRPr>
          </a:p>
          <a:p>
            <a:endParaRPr lang="zh-TW" altLang="en-US" dirty="0"/>
          </a:p>
        </p:txBody>
      </p:sp>
    </p:spTree>
    <p:extLst>
      <p:ext uri="{BB962C8B-B14F-4D97-AF65-F5344CB8AC3E}">
        <p14:creationId xmlns:p14="http://schemas.microsoft.com/office/powerpoint/2010/main" val="318326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640960" cy="1498178"/>
          </a:xfrm>
        </p:spPr>
        <p:txBody>
          <a:bodyPr>
            <a:normAutofit fontScale="90000"/>
          </a:bodyPr>
          <a:lstStyle/>
          <a:p>
            <a:pPr algn="l"/>
            <a:r>
              <a:rPr lang="en-US" altLang="zh-TW" sz="3100" b="1" dirty="0" smtClean="0">
                <a:solidFill>
                  <a:srgbClr val="C00000"/>
                </a:solidFill>
                <a:latin typeface="微軟正黑體" pitchFamily="34" charset="-120"/>
                <a:ea typeface="微軟正黑體" pitchFamily="34" charset="-120"/>
              </a:rPr>
              <a:t>Q12</a:t>
            </a:r>
            <a:r>
              <a:rPr lang="zh-TW" altLang="en-US" sz="3100" b="1" dirty="0" smtClean="0">
                <a:solidFill>
                  <a:srgbClr val="C00000"/>
                </a:solidFill>
                <a:latin typeface="微軟正黑體" pitchFamily="34" charset="-120"/>
                <a:ea typeface="微軟正黑體" pitchFamily="34" charset="-120"/>
              </a:rPr>
              <a:t>：</a:t>
            </a:r>
            <a:r>
              <a:rPr lang="zh-TW" altLang="en-US" sz="3100" b="1" dirty="0">
                <a:solidFill>
                  <a:srgbClr val="C00000"/>
                </a:solidFill>
                <a:latin typeface="微軟正黑體" pitchFamily="34" charset="-120"/>
                <a:ea typeface="微軟正黑體" pitchFamily="34" charset="-120"/>
              </a:rPr>
              <a:t>研習積分</a:t>
            </a:r>
            <a:r>
              <a:rPr lang="en-US" altLang="zh-TW" sz="3100" b="1" dirty="0">
                <a:solidFill>
                  <a:srgbClr val="C00000"/>
                </a:solidFill>
                <a:latin typeface="微軟正黑體" pitchFamily="34" charset="-120"/>
                <a:ea typeface="微軟正黑體" pitchFamily="34" charset="-120"/>
              </a:rPr>
              <a:t>-</a:t>
            </a:r>
            <a:r>
              <a:rPr lang="zh-TW" altLang="en-US" sz="3100" b="1" dirty="0">
                <a:solidFill>
                  <a:srgbClr val="C00000"/>
                </a:solidFill>
                <a:latin typeface="微軟正黑體" pitchFamily="34" charset="-120"/>
                <a:ea typeface="微軟正黑體" pitchFamily="34" charset="-120"/>
              </a:rPr>
              <a:t>提醒您：全國教師在職進修資訊網下載個人研習紀錄之末頁，欄位要全部核章，方可採計算分</a:t>
            </a:r>
            <a:r>
              <a:rPr lang="zh-TW" altLang="en-US" dirty="0"/>
              <a:t>。</a:t>
            </a:r>
          </a:p>
        </p:txBody>
      </p:sp>
      <p:pic>
        <p:nvPicPr>
          <p:cNvPr id="4" name="內容版面配置區 3" descr="C:\Users\user\Desktop\2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35956"/>
            <a:ext cx="8640960" cy="451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218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smtClean="0">
                <a:solidFill>
                  <a:srgbClr val="C00000"/>
                </a:solidFill>
                <a:latin typeface="微軟正黑體" pitchFamily="34" charset="-120"/>
                <a:ea typeface="微軟正黑體" pitchFamily="34" charset="-120"/>
              </a:rPr>
              <a:t>Q13</a:t>
            </a:r>
            <a:r>
              <a:rPr lang="zh-TW" altLang="en-US"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學校如何開身心障礙介聘缺額</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buClr>
                <a:srgbClr val="FF0066"/>
              </a:buClr>
              <a:buSzPct val="75000"/>
              <a:buFont typeface="Wingdings" pitchFamily="2" charset="2"/>
              <a:buChar char="Ø"/>
            </a:pPr>
            <a:r>
              <a:rPr lang="zh-TW" altLang="en-US" dirty="0">
                <a:latin typeface="微軟正黑體" pitchFamily="34" charset="-120"/>
                <a:ea typeface="微軟正黑體" pitchFamily="34" charset="-120"/>
              </a:rPr>
              <a:t>於規定期限前</a:t>
            </a:r>
            <a:r>
              <a:rPr lang="zh-TW" altLang="en-US" u="sng" dirty="0">
                <a:solidFill>
                  <a:srgbClr val="FF0000"/>
                </a:solidFill>
                <a:latin typeface="微軟正黑體" pitchFamily="34" charset="-120"/>
                <a:ea typeface="微軟正黑體" pitchFamily="34" charset="-120"/>
              </a:rPr>
              <a:t>提報</a:t>
            </a:r>
            <a:r>
              <a:rPr lang="zh-TW" altLang="en-US" dirty="0">
                <a:latin typeface="微軟正黑體" pitchFamily="34" charset="-120"/>
                <a:ea typeface="微軟正黑體" pitchFamily="34" charset="-120"/>
              </a:rPr>
              <a:t>即可。</a:t>
            </a:r>
          </a:p>
          <a:p>
            <a:pPr>
              <a:buClr>
                <a:srgbClr val="FF0066"/>
              </a:buClr>
              <a:buSzPct val="75000"/>
              <a:buFont typeface="Wingdings" pitchFamily="2" charset="2"/>
              <a:buChar char="Ø"/>
            </a:pPr>
            <a:r>
              <a:rPr lang="zh-TW" altLang="en-US" dirty="0" smtClean="0">
                <a:latin typeface="微軟正黑體" pitchFamily="34" charset="-120"/>
                <a:ea typeface="微軟正黑體" pitchFamily="34" charset="-120"/>
              </a:rPr>
              <a:t>不影響原服務學校進用身心障礙人員之法定比例，持有身心障礙證明教師，得介聘至身心障礙人員進用未足額學校；即欲</a:t>
            </a:r>
            <a:r>
              <a:rPr lang="zh-TW" altLang="en-US" dirty="0">
                <a:latin typeface="微軟正黑體" pitchFamily="34" charset="-120"/>
                <a:ea typeface="微軟正黑體" pitchFamily="34" charset="-120"/>
              </a:rPr>
              <a:t>參加身心障礙優先介聘之教師，</a:t>
            </a:r>
            <a:r>
              <a:rPr lang="zh-TW" altLang="en-US" u="sng" dirty="0">
                <a:solidFill>
                  <a:srgbClr val="FF0000"/>
                </a:solidFill>
                <a:latin typeface="微軟正黑體" pitchFamily="34" charset="-120"/>
                <a:ea typeface="微軟正黑體" pitchFamily="34" charset="-120"/>
              </a:rPr>
              <a:t>須確保現職學校不因此而受未達進用比率之影響。</a:t>
            </a:r>
            <a:endParaRPr lang="en-US" altLang="zh-TW" u="sng" dirty="0">
              <a:solidFill>
                <a:srgbClr val="FF0000"/>
              </a:solidFill>
              <a:latin typeface="微軟正黑體" pitchFamily="34" charset="-120"/>
              <a:ea typeface="微軟正黑體" pitchFamily="34" charset="-120"/>
            </a:endParaRPr>
          </a:p>
          <a:p>
            <a:pPr marL="0" indent="0">
              <a:buClr>
                <a:srgbClr val="0000FF"/>
              </a:buClr>
              <a:buNone/>
            </a:pP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651403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b="1" dirty="0" smtClean="0">
                <a:solidFill>
                  <a:srgbClr val="C00000"/>
                </a:solidFill>
                <a:latin typeface="微軟正黑體" pitchFamily="34" charset="-120"/>
                <a:ea typeface="微軟正黑體" pitchFamily="34" charset="-120"/>
              </a:rPr>
              <a:t>Q14</a:t>
            </a:r>
            <a:r>
              <a:rPr lang="zh-TW" altLang="en-US"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臺閩介聘為何要禁止高分低報</a:t>
            </a:r>
            <a:r>
              <a:rPr lang="en-US" altLang="zh-TW" b="1" dirty="0">
                <a:solidFill>
                  <a:srgbClr val="C00000"/>
                </a:solidFill>
                <a:latin typeface="微軟正黑體" pitchFamily="34" charset="-120"/>
                <a:ea typeface="微軟正黑體" pitchFamily="34" charset="-120"/>
              </a:rPr>
              <a:t>?</a:t>
            </a:r>
            <a:endParaRPr lang="zh-TW" altLang="en-US" b="1" dirty="0">
              <a:solidFill>
                <a:srgbClr val="C00000"/>
              </a:solidFill>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buClr>
                <a:srgbClr val="FF0066"/>
              </a:buClr>
              <a:buFont typeface="Wingdings" pitchFamily="2" charset="2"/>
              <a:buChar char="Ø"/>
            </a:pPr>
            <a:r>
              <a:rPr lang="zh-TW" altLang="en-US" dirty="0">
                <a:latin typeface="微軟正黑體" pitchFamily="34" charset="-120"/>
                <a:ea typeface="微軟正黑體" pitchFamily="34" charset="-120"/>
              </a:rPr>
              <a:t>為確保制度公平性：假設，</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二位講好只</a:t>
            </a:r>
            <a:r>
              <a:rPr lang="zh-TW" altLang="en-US" dirty="0" smtClean="0">
                <a:latin typeface="微軟正黑體" pitchFamily="34" charset="-120"/>
                <a:ea typeface="微軟正黑體" pitchFamily="34" charset="-120"/>
              </a:rPr>
              <a:t>填唯一</a:t>
            </a:r>
            <a:r>
              <a:rPr lang="zh-TW" altLang="en-US" dirty="0">
                <a:latin typeface="微軟正黑體" pitchFamily="34" charset="-120"/>
                <a:ea typeface="微軟正黑體" pitchFamily="34" charset="-120"/>
              </a:rPr>
              <a:t>學校的互調教師，其中</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師</a:t>
            </a:r>
            <a:r>
              <a:rPr lang="en-US" altLang="zh-TW" dirty="0">
                <a:latin typeface="微軟正黑體" pitchFamily="34" charset="-120"/>
                <a:ea typeface="微軟正黑體" pitchFamily="34" charset="-120"/>
              </a:rPr>
              <a:t>160</a:t>
            </a:r>
            <a:r>
              <a:rPr lang="zh-TW" altLang="en-US" dirty="0">
                <a:latin typeface="微軟正黑體" pitchFamily="34" charset="-120"/>
                <a:ea typeface="微軟正黑體" pitchFamily="34" charset="-120"/>
              </a:rPr>
              <a:t>分有可能先直接調進</a:t>
            </a:r>
            <a:r>
              <a:rPr lang="en-US" altLang="zh-TW" dirty="0">
                <a:latin typeface="微軟正黑體" pitchFamily="34" charset="-120"/>
                <a:ea typeface="微軟正黑體" pitchFamily="34" charset="-120"/>
              </a:rPr>
              <a:t>B</a:t>
            </a:r>
            <a:r>
              <a:rPr lang="zh-TW" altLang="en-US" dirty="0">
                <a:latin typeface="微軟正黑體" pitchFamily="34" charset="-120"/>
                <a:ea typeface="微軟正黑體" pitchFamily="34" charset="-120"/>
              </a:rPr>
              <a:t>校的</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連鎖</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單調缺，而釋放出</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校單調缺供</a:t>
            </a:r>
            <a:r>
              <a:rPr lang="en-US" altLang="zh-TW" dirty="0">
                <a:latin typeface="微軟正黑體" pitchFamily="34" charset="-120"/>
                <a:ea typeface="微軟正黑體" pitchFamily="34" charset="-120"/>
              </a:rPr>
              <a:t>150</a:t>
            </a:r>
            <a:r>
              <a:rPr lang="zh-TW" altLang="en-US" dirty="0">
                <a:latin typeface="微軟正黑體" pitchFamily="34" charset="-120"/>
                <a:ea typeface="微軟正黑體" pitchFamily="34" charset="-120"/>
              </a:rPr>
              <a:t>分之</a:t>
            </a:r>
            <a:r>
              <a:rPr lang="en-US" altLang="zh-TW" dirty="0">
                <a:latin typeface="微軟正黑體" pitchFamily="34" charset="-120"/>
                <a:ea typeface="微軟正黑體" pitchFamily="34" charset="-120"/>
              </a:rPr>
              <a:t>C</a:t>
            </a:r>
            <a:r>
              <a:rPr lang="zh-TW" altLang="en-US" dirty="0">
                <a:latin typeface="微軟正黑體" pitchFamily="34" charset="-120"/>
                <a:ea typeface="微軟正黑體" pitchFamily="34" charset="-120"/>
              </a:rPr>
              <a:t>教師調入。故若</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師低報分數將影響</a:t>
            </a:r>
            <a:r>
              <a:rPr lang="en-US" altLang="zh-TW" dirty="0">
                <a:latin typeface="微軟正黑體" pitchFamily="34" charset="-120"/>
                <a:ea typeface="微軟正黑體" pitchFamily="34" charset="-120"/>
              </a:rPr>
              <a:t>C</a:t>
            </a:r>
            <a:r>
              <a:rPr lang="zh-TW" altLang="en-US" dirty="0">
                <a:latin typeface="微軟正黑體" pitchFamily="34" charset="-120"/>
                <a:ea typeface="微軟正黑體" pitchFamily="34" charset="-120"/>
              </a:rPr>
              <a:t>教師調入</a:t>
            </a:r>
            <a:r>
              <a:rPr lang="en-US" altLang="zh-TW" dirty="0">
                <a:latin typeface="微軟正黑體" pitchFamily="34" charset="-120"/>
                <a:ea typeface="微軟正黑體" pitchFamily="34" charset="-120"/>
              </a:rPr>
              <a:t>A</a:t>
            </a:r>
            <a:r>
              <a:rPr lang="zh-TW" altLang="en-US" dirty="0">
                <a:latin typeface="微軟正黑體" pitchFamily="34" charset="-120"/>
                <a:ea typeface="微軟正黑體" pitchFamily="34" charset="-120"/>
              </a:rPr>
              <a:t>校之權益。</a:t>
            </a:r>
          </a:p>
          <a:p>
            <a:pPr marL="0" indent="0">
              <a:buNone/>
            </a:pPr>
            <a:endParaRPr lang="zh-TW" altLang="en-US" dirty="0"/>
          </a:p>
        </p:txBody>
      </p:sp>
    </p:spTree>
    <p:extLst>
      <p:ext uri="{BB962C8B-B14F-4D97-AF65-F5344CB8AC3E}">
        <p14:creationId xmlns:p14="http://schemas.microsoft.com/office/powerpoint/2010/main" val="1539948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7" descr="C:\Users\USER\AppData\Local\Microsoft\Windows\Temporary Internet Files\Content.IE5\2MONP2Y5\lgi01a2013123123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988840"/>
            <a:ext cx="6185661" cy="2592288"/>
          </a:xfrm>
          <a:prstGeom prst="rect">
            <a:avLst/>
          </a:prstGeom>
          <a:noFill/>
          <a:effectLst>
            <a:glow rad="101600">
              <a:schemeClr val="accent3">
                <a:satMod val="175000"/>
                <a:alpha val="40000"/>
              </a:schemeClr>
            </a:glow>
            <a:softEdge rad="152400"/>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1962572" y="2636912"/>
            <a:ext cx="5256584" cy="1569660"/>
          </a:xfrm>
          <a:prstGeom prst="rect">
            <a:avLst/>
          </a:prstGeom>
        </p:spPr>
        <p:txBody>
          <a:bodyPr wrap="square">
            <a:spAutoFit/>
          </a:bodyPr>
          <a:lstStyle/>
          <a:p>
            <a:pPr algn="ctr"/>
            <a:r>
              <a:rPr lang="zh-TW" altLang="en-US" sz="9600" b="1" dirty="0">
                <a:solidFill>
                  <a:srgbClr val="9900FF"/>
                </a:solidFill>
                <a:latin typeface="微軟正黑體" pitchFamily="34" charset="-120"/>
                <a:ea typeface="微軟正黑體" pitchFamily="34" charset="-120"/>
              </a:rPr>
              <a:t>謝謝聆聽</a:t>
            </a:r>
            <a:endParaRPr lang="zh-TW" altLang="en-US" sz="9600" dirty="0">
              <a:latin typeface="微軟正黑體" pitchFamily="34" charset="-120"/>
              <a:ea typeface="微軟正黑體" pitchFamily="34" charset="-120"/>
            </a:endParaRPr>
          </a:p>
        </p:txBody>
      </p:sp>
    </p:spTree>
    <p:extLst>
      <p:ext uri="{BB962C8B-B14F-4D97-AF65-F5344CB8AC3E}">
        <p14:creationId xmlns:p14="http://schemas.microsoft.com/office/powerpoint/2010/main" val="270612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706090"/>
          </a:xfrm>
        </p:spPr>
        <p:txBody>
          <a:bodyPr>
            <a:noAutofit/>
          </a:bodyPr>
          <a:lstStyle/>
          <a:p>
            <a:r>
              <a:rPr lang="en-US" altLang="zh-TW" b="1" dirty="0" smtClean="0">
                <a:solidFill>
                  <a:srgbClr val="CC00FF"/>
                </a:solidFill>
                <a:latin typeface="微軟正黑體" pitchFamily="34" charset="-120"/>
                <a:ea typeface="微軟正黑體" pitchFamily="34" charset="-120"/>
              </a:rPr>
              <a:t>109</a:t>
            </a:r>
            <a:r>
              <a:rPr lang="zh-TW" altLang="en-US" b="1" dirty="0" smtClean="0">
                <a:solidFill>
                  <a:srgbClr val="CC00FF"/>
                </a:solidFill>
                <a:latin typeface="微軟正黑體" pitchFamily="34" charset="-120"/>
                <a:ea typeface="微軟正黑體" pitchFamily="34" charset="-120"/>
              </a:rPr>
              <a:t>年</a:t>
            </a:r>
            <a:r>
              <a:rPr lang="zh-TW" altLang="en-US" b="1" dirty="0" smtClean="0">
                <a:solidFill>
                  <a:srgbClr val="FF0066"/>
                </a:solidFill>
                <a:latin typeface="微軟正黑體" pitchFamily="34" charset="-120"/>
                <a:ea typeface="微軟正黑體" pitchFamily="34" charset="-120"/>
              </a:rPr>
              <a:t>市內</a:t>
            </a:r>
            <a:r>
              <a:rPr lang="zh-TW" altLang="en-US" b="1" dirty="0" smtClean="0">
                <a:solidFill>
                  <a:srgbClr val="CC00FF"/>
                </a:solidFill>
                <a:latin typeface="微軟正黑體" pitchFamily="34" charset="-120"/>
                <a:ea typeface="微軟正黑體" pitchFamily="34" charset="-120"/>
              </a:rPr>
              <a:t>介聘</a:t>
            </a:r>
            <a:endParaRPr lang="zh-TW" altLang="en-US" b="1" dirty="0">
              <a:solidFill>
                <a:srgbClr val="CC00FF"/>
              </a:solidFill>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18246134"/>
              </p:ext>
            </p:extLst>
          </p:nvPr>
        </p:nvGraphicFramePr>
        <p:xfrm>
          <a:off x="0" y="1052733"/>
          <a:ext cx="9036496" cy="6208363"/>
        </p:xfrm>
        <a:graphic>
          <a:graphicData uri="http://schemas.openxmlformats.org/drawingml/2006/table">
            <a:tbl>
              <a:tblPr firstRow="1" bandRow="1">
                <a:tableStyleId>{5C22544A-7EE6-4342-B048-85BDC9FD1C3A}</a:tableStyleId>
              </a:tblPr>
              <a:tblGrid>
                <a:gridCol w="1907030"/>
                <a:gridCol w="7129466"/>
              </a:tblGrid>
              <a:tr h="504059">
                <a:tc>
                  <a:txBody>
                    <a:bodyPr/>
                    <a:lstStyle/>
                    <a:p>
                      <a:pPr algn="ctr"/>
                      <a:r>
                        <a:rPr lang="zh-TW" altLang="en-US" sz="2800" dirty="0" smtClean="0">
                          <a:latin typeface="微軟正黑體" pitchFamily="34" charset="-120"/>
                          <a:ea typeface="微軟正黑體" pitchFamily="34" charset="-120"/>
                        </a:rPr>
                        <a:t>日期</a:t>
                      </a:r>
                      <a:endParaRPr lang="zh-TW" altLang="en-US" sz="2800" dirty="0">
                        <a:latin typeface="微軟正黑體" pitchFamily="34" charset="-120"/>
                        <a:ea typeface="微軟正黑體" pitchFamily="34" charset="-120"/>
                      </a:endParaRPr>
                    </a:p>
                  </a:txBody>
                  <a:tcPr>
                    <a:solidFill>
                      <a:srgbClr val="00B0F0"/>
                    </a:solidFill>
                  </a:tcPr>
                </a:tc>
                <a:tc>
                  <a:txBody>
                    <a:bodyPr/>
                    <a:lstStyle/>
                    <a:p>
                      <a:pPr algn="ctr"/>
                      <a:r>
                        <a:rPr lang="zh-TW" altLang="en-US" sz="2800" dirty="0" smtClean="0">
                          <a:latin typeface="微軟正黑體" pitchFamily="34" charset="-120"/>
                          <a:ea typeface="微軟正黑體" pitchFamily="34" charset="-120"/>
                        </a:rPr>
                        <a:t>內容</a:t>
                      </a:r>
                      <a:endParaRPr lang="zh-TW" altLang="en-US" sz="2800" dirty="0">
                        <a:latin typeface="微軟正黑體" pitchFamily="34" charset="-120"/>
                        <a:ea typeface="微軟正黑體" pitchFamily="34" charset="-120"/>
                      </a:endParaRPr>
                    </a:p>
                  </a:txBody>
                  <a:tcPr>
                    <a:solidFill>
                      <a:srgbClr val="00B0F0"/>
                    </a:solidFill>
                  </a:tcPr>
                </a:tc>
              </a:tr>
              <a:tr h="924103">
                <a:tc>
                  <a:txBody>
                    <a:bodyPr/>
                    <a:lstStyle/>
                    <a:p>
                      <a:pPr algn="l"/>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15</a:t>
                      </a:r>
                      <a:r>
                        <a:rPr lang="zh-TW" altLang="en-US" sz="2800" b="1" dirty="0" smtClean="0">
                          <a:solidFill>
                            <a:srgbClr val="FF0000"/>
                          </a:solidFill>
                          <a:latin typeface="微軟正黑體" pitchFamily="34" charset="-120"/>
                          <a:ea typeface="微軟正黑體" pitchFamily="34" charset="-120"/>
                        </a:rPr>
                        <a:t>日</a:t>
                      </a:r>
                      <a:endParaRPr lang="zh-TW" altLang="en-US" sz="2800" dirty="0">
                        <a:solidFill>
                          <a:srgbClr val="FF0000"/>
                        </a:solidFill>
                        <a:latin typeface="微軟正黑體" pitchFamily="34" charset="-120"/>
                        <a:ea typeface="微軟正黑體" pitchFamily="34" charset="-120"/>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提報</a:t>
                      </a:r>
                      <a:r>
                        <a:rPr lang="zh-TW" altLang="zh-TW" sz="2800" dirty="0" smtClean="0">
                          <a:latin typeface="微軟正黑體" pitchFamily="34" charset="-120"/>
                          <a:ea typeface="微軟正黑體" pitchFamily="34" charset="-120"/>
                        </a:rPr>
                        <a:t>班級數、學生數</a:t>
                      </a:r>
                      <a:r>
                        <a:rPr lang="zh-TW" altLang="en-US"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各科教師缺額及超額</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含總超及單超</a:t>
                      </a:r>
                      <a:r>
                        <a:rPr lang="en-US" altLang="zh-TW"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狀況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超額作業依據</a:t>
                      </a:r>
                      <a:r>
                        <a:rPr lang="en-US" altLang="zh-TW" sz="2800" dirty="0" smtClean="0">
                          <a:latin typeface="微軟正黑體" pitchFamily="34" charset="-120"/>
                          <a:ea typeface="微軟正黑體" pitchFamily="34" charset="-120"/>
                        </a:rPr>
                        <a:t>)</a:t>
                      </a:r>
                      <a:endParaRPr lang="zh-TW" altLang="en-US" sz="2800" dirty="0" smtClean="0">
                        <a:latin typeface="微軟正黑體" pitchFamily="34" charset="-120"/>
                        <a:ea typeface="微軟正黑體" pitchFamily="34" charset="-120"/>
                      </a:endParaRPr>
                    </a:p>
                  </a:txBody>
                  <a:tcPr>
                    <a:solidFill>
                      <a:schemeClr val="accent6">
                        <a:lumMod val="20000"/>
                        <a:lumOff val="80000"/>
                      </a:schemeClr>
                    </a:solidFill>
                  </a:tcPr>
                </a:tc>
              </a:tr>
              <a:tr h="1057243">
                <a:tc>
                  <a:txBody>
                    <a:bodyPr/>
                    <a:lstStyle/>
                    <a:p>
                      <a:pPr algn="l"/>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16</a:t>
                      </a:r>
                      <a:r>
                        <a:rPr lang="zh-TW" altLang="en-US" sz="2800" b="1" dirty="0" smtClean="0">
                          <a:solidFill>
                            <a:srgbClr val="FF0000"/>
                          </a:solidFill>
                          <a:latin typeface="微軟正黑體" pitchFamily="34" charset="-120"/>
                          <a:ea typeface="微軟正黑體" pitchFamily="34" charset="-120"/>
                        </a:rPr>
                        <a:t>日</a:t>
                      </a:r>
                      <a:endParaRPr lang="zh-TW" altLang="en-US" sz="2800" dirty="0">
                        <a:solidFill>
                          <a:srgbClr val="FF0000"/>
                        </a:solidFill>
                        <a:latin typeface="微軟正黑體" pitchFamily="34" charset="-120"/>
                        <a:ea typeface="微軟正黑體" pitchFamily="34" charset="-12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提報可開列</a:t>
                      </a:r>
                      <a:r>
                        <a:rPr lang="zh-TW" altLang="en-US" sz="2800" dirty="0" smtClean="0">
                          <a:solidFill>
                            <a:srgbClr val="9933FF"/>
                          </a:solidFill>
                          <a:latin typeface="微軟正黑體" pitchFamily="34" charset="-120"/>
                          <a:ea typeface="微軟正黑體" pitchFamily="34" charset="-120"/>
                        </a:rPr>
                        <a:t>原住民、身心障礙</a:t>
                      </a:r>
                      <a:r>
                        <a:rPr lang="zh-TW" altLang="en-US" sz="2800" dirty="0" smtClean="0">
                          <a:latin typeface="微軟正黑體" pitchFamily="34" charset="-120"/>
                          <a:ea typeface="微軟正黑體" pitchFamily="34" charset="-120"/>
                        </a:rPr>
                        <a:t>及</a:t>
                      </a:r>
                      <a:r>
                        <a:rPr lang="zh-TW" altLang="zh-TW" sz="2800" dirty="0" smtClean="0">
                          <a:solidFill>
                            <a:srgbClr val="9933FF"/>
                          </a:solidFill>
                          <a:latin typeface="微軟正黑體" pitchFamily="34" charset="-120"/>
                          <a:ea typeface="微軟正黑體" pitchFamily="34" charset="-120"/>
                        </a:rPr>
                        <a:t>偏遠地區學校</a:t>
                      </a:r>
                      <a:r>
                        <a:rPr lang="zh-TW" altLang="zh-TW" sz="2800" dirty="0" smtClean="0">
                          <a:latin typeface="微軟正黑體" pitchFamily="34" charset="-120"/>
                          <a:ea typeface="微軟正黑體" pitchFamily="34" charset="-120"/>
                        </a:rPr>
                        <a:t>介聘缺額</a:t>
                      </a:r>
                      <a:endParaRPr lang="en-US" altLang="zh-TW" sz="2800" dirty="0" smtClean="0">
                        <a:latin typeface="微軟正黑體" pitchFamily="34" charset="-120"/>
                        <a:ea typeface="微軟正黑體" pitchFamily="34" charset="-120"/>
                      </a:endParaRPr>
                    </a:p>
                  </a:txBody>
                  <a:tcPr>
                    <a:solidFill>
                      <a:schemeClr val="bg1">
                        <a:lumMod val="85000"/>
                      </a:schemeClr>
                    </a:solidFill>
                  </a:tcPr>
                </a:tc>
              </a:tr>
              <a:tr h="924103">
                <a:tc>
                  <a:txBody>
                    <a:bodyPr/>
                    <a:lstStyle/>
                    <a:p>
                      <a:pPr algn="l"/>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16~20</a:t>
                      </a:r>
                      <a:r>
                        <a:rPr lang="zh-TW" altLang="en-US" sz="2800" b="1" dirty="0" smtClean="0">
                          <a:solidFill>
                            <a:srgbClr val="FF0000"/>
                          </a:solidFill>
                          <a:latin typeface="微軟正黑體" pitchFamily="34" charset="-120"/>
                          <a:ea typeface="微軟正黑體" pitchFamily="34" charset="-120"/>
                        </a:rPr>
                        <a:t>日</a:t>
                      </a:r>
                      <a:endParaRPr lang="zh-TW" altLang="en-US" sz="2800" dirty="0">
                        <a:solidFill>
                          <a:srgbClr val="FF0000"/>
                        </a:solidFill>
                        <a:latin typeface="微軟正黑體" pitchFamily="34" charset="-120"/>
                        <a:ea typeface="微軟正黑體" pitchFamily="34" charset="-120"/>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各校登錄參加</a:t>
                      </a:r>
                      <a:r>
                        <a:rPr lang="zh-TW" altLang="en-US" sz="2800" dirty="0" smtClean="0">
                          <a:solidFill>
                            <a:srgbClr val="FF0066"/>
                          </a:solidFill>
                          <a:latin typeface="微軟正黑體" pitchFamily="34" charset="-120"/>
                          <a:ea typeface="微軟正黑體" pitchFamily="34" charset="-120"/>
                        </a:rPr>
                        <a:t>市內</a:t>
                      </a:r>
                      <a:r>
                        <a:rPr lang="zh-TW" altLang="en-US" sz="2800" dirty="0" smtClean="0">
                          <a:latin typeface="微軟正黑體" pitchFamily="34" charset="-120"/>
                          <a:ea typeface="微軟正黑體" pitchFamily="34" charset="-120"/>
                        </a:rPr>
                        <a:t>介聘教師基本資料</a:t>
                      </a:r>
                      <a:endParaRPr lang="en-US" altLang="zh-TW" sz="280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u="sng" dirty="0" smtClean="0">
                          <a:solidFill>
                            <a:srgbClr val="0000FF"/>
                          </a:solidFill>
                          <a:latin typeface="微軟正黑體" pitchFamily="34" charset="-120"/>
                          <a:ea typeface="微軟正黑體" pitchFamily="34" charset="-120"/>
                        </a:rPr>
                        <a:t>備註</a:t>
                      </a:r>
                      <a:r>
                        <a:rPr lang="en-US" altLang="zh-TW" sz="2800" u="sng" dirty="0" smtClean="0">
                          <a:solidFill>
                            <a:srgbClr val="0000FF"/>
                          </a:solidFill>
                          <a:latin typeface="微軟正黑體" pitchFamily="34" charset="-120"/>
                          <a:ea typeface="微軟正黑體" pitchFamily="34" charset="-120"/>
                        </a:rPr>
                        <a:t>:</a:t>
                      </a:r>
                      <a:r>
                        <a:rPr lang="zh-TW" altLang="en-US" sz="2800" u="sng" dirty="0" smtClean="0">
                          <a:solidFill>
                            <a:srgbClr val="0000FF"/>
                          </a:solidFill>
                          <a:latin typeface="微軟正黑體" pitchFamily="34" charset="-120"/>
                          <a:ea typeface="微軟正黑體" pitchFamily="34" charset="-120"/>
                        </a:rPr>
                        <a:t>請各校人事主任確實登打相關資料，</a:t>
                      </a:r>
                      <a:r>
                        <a:rPr lang="en-US" altLang="zh-TW" sz="2800" u="sng" dirty="0" smtClean="0">
                          <a:solidFill>
                            <a:srgbClr val="0000FF"/>
                          </a:solidFill>
                          <a:latin typeface="微軟正黑體" pitchFamily="34" charset="-120"/>
                          <a:ea typeface="微軟正黑體" pitchFamily="34" charset="-120"/>
                        </a:rPr>
                        <a:t>4/20</a:t>
                      </a:r>
                      <a:r>
                        <a:rPr lang="zh-TW" altLang="en-US" sz="2800" u="sng" dirty="0" smtClean="0">
                          <a:solidFill>
                            <a:srgbClr val="0000FF"/>
                          </a:solidFill>
                          <a:latin typeface="微軟正黑體" pitchFamily="34" charset="-120"/>
                          <a:ea typeface="微軟正黑體" pitchFamily="34" charset="-120"/>
                        </a:rPr>
                        <a:t>後除基本資料外，其他不得更改。</a:t>
                      </a:r>
                      <a:endParaRPr lang="en-US" altLang="zh-TW" sz="2800" u="sng" dirty="0" smtClean="0">
                        <a:solidFill>
                          <a:srgbClr val="0000FF"/>
                        </a:solidFill>
                        <a:latin typeface="微軟正黑體" pitchFamily="34" charset="-120"/>
                        <a:ea typeface="微軟正黑體" pitchFamily="34" charset="-120"/>
                      </a:endParaRPr>
                    </a:p>
                  </a:txBody>
                  <a:tcPr>
                    <a:solidFill>
                      <a:schemeClr val="accent6">
                        <a:lumMod val="20000"/>
                        <a:lumOff val="80000"/>
                      </a:schemeClr>
                    </a:solidFill>
                  </a:tcPr>
                </a:tc>
              </a:tr>
              <a:tr h="924103">
                <a:tc>
                  <a:txBody>
                    <a:bodyPr/>
                    <a:lstStyle/>
                    <a:p>
                      <a:pPr algn="l"/>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20</a:t>
                      </a:r>
                      <a:r>
                        <a:rPr lang="zh-TW" altLang="en-US" sz="2800" b="1" dirty="0" smtClean="0">
                          <a:solidFill>
                            <a:srgbClr val="FF0000"/>
                          </a:solidFill>
                          <a:latin typeface="微軟正黑體" pitchFamily="34" charset="-120"/>
                          <a:ea typeface="微軟正黑體" pitchFamily="34" charset="-120"/>
                        </a:rPr>
                        <a:t>日</a:t>
                      </a:r>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日</a:t>
                      </a:r>
                      <a:endParaRPr lang="zh-TW" altLang="en-US" sz="2800" dirty="0">
                        <a:solidFill>
                          <a:srgbClr val="FF0000"/>
                        </a:solidFill>
                        <a:latin typeface="微軟正黑體" pitchFamily="34" charset="-120"/>
                        <a:ea typeface="微軟正黑體" pitchFamily="34" charset="-12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參加</a:t>
                      </a:r>
                      <a:r>
                        <a:rPr lang="zh-TW" altLang="en-US" sz="2800" dirty="0" smtClean="0">
                          <a:solidFill>
                            <a:srgbClr val="FF0066"/>
                          </a:solidFill>
                          <a:latin typeface="微軟正黑體" pitchFamily="34" charset="-120"/>
                          <a:ea typeface="微軟正黑體" pitchFamily="34" charset="-120"/>
                        </a:rPr>
                        <a:t>市內</a:t>
                      </a:r>
                      <a:r>
                        <a:rPr lang="zh-TW" altLang="en-US" sz="2800" dirty="0" smtClean="0">
                          <a:latin typeface="微軟正黑體" pitchFamily="34" charset="-120"/>
                          <a:ea typeface="微軟正黑體" pitchFamily="34" charset="-120"/>
                        </a:rPr>
                        <a:t>介聘教師上網</a:t>
                      </a:r>
                      <a:r>
                        <a:rPr lang="zh-TW" altLang="zh-TW" sz="2800" dirty="0" smtClean="0">
                          <a:latin typeface="微軟正黑體" pitchFamily="34" charset="-120"/>
                          <a:ea typeface="微軟正黑體" pitchFamily="34" charset="-120"/>
                        </a:rPr>
                        <a:t>登錄資料</a:t>
                      </a:r>
                      <a:r>
                        <a:rPr lang="zh-TW" altLang="en-US"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服務學校審查</a:t>
                      </a:r>
                      <a:r>
                        <a:rPr lang="zh-TW" altLang="en-US" sz="2800" dirty="0" smtClean="0">
                          <a:latin typeface="微軟正黑體" pitchFamily="34" charset="-120"/>
                          <a:ea typeface="微軟正黑體" pitchFamily="34" charset="-120"/>
                        </a:rPr>
                        <a:t>及選填志願學校</a:t>
                      </a:r>
                      <a:endParaRPr lang="en-US" altLang="zh-TW" sz="2800" dirty="0" smtClean="0">
                        <a:latin typeface="微軟正黑體" pitchFamily="34" charset="-120"/>
                        <a:ea typeface="微軟正黑體" pitchFamily="34" charset="-120"/>
                      </a:endParaRPr>
                    </a:p>
                  </a:txBody>
                  <a:tcPr>
                    <a:solidFill>
                      <a:schemeClr val="bg1">
                        <a:lumMod val="85000"/>
                      </a:schemeClr>
                    </a:solidFill>
                  </a:tcPr>
                </a:tc>
              </a:tr>
              <a:tr h="924103">
                <a:tc>
                  <a:txBody>
                    <a:bodyPr/>
                    <a:lstStyle/>
                    <a:p>
                      <a:pPr algn="l"/>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24</a:t>
                      </a:r>
                      <a:r>
                        <a:rPr lang="zh-TW" altLang="en-US" sz="2800" b="1" dirty="0" smtClean="0">
                          <a:solidFill>
                            <a:srgbClr val="FF0000"/>
                          </a:solidFill>
                          <a:latin typeface="微軟正黑體" pitchFamily="34" charset="-120"/>
                          <a:ea typeface="微軟正黑體" pitchFamily="34" charset="-120"/>
                        </a:rPr>
                        <a:t>日</a:t>
                      </a:r>
                      <a:endParaRPr lang="zh-TW" altLang="en-US" sz="2800" dirty="0">
                        <a:solidFill>
                          <a:srgbClr val="FF0000"/>
                        </a:solidFill>
                        <a:latin typeface="微軟正黑體" pitchFamily="34" charset="-120"/>
                        <a:ea typeface="微軟正黑體" pitchFamily="34" charset="-120"/>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局公告</a:t>
                      </a:r>
                      <a:r>
                        <a:rPr lang="zh-TW" altLang="zh-TW" sz="2800" dirty="0" smtClean="0">
                          <a:solidFill>
                            <a:srgbClr val="FF0000"/>
                          </a:solidFill>
                          <a:latin typeface="微軟正黑體" pitchFamily="34" charset="-120"/>
                          <a:ea typeface="微軟正黑體" pitchFamily="34" charset="-120"/>
                        </a:rPr>
                        <a:t>預估</a:t>
                      </a:r>
                      <a:r>
                        <a:rPr lang="zh-TW" altLang="zh-TW" sz="2800" dirty="0" smtClean="0">
                          <a:solidFill>
                            <a:srgbClr val="9933FF"/>
                          </a:solidFill>
                          <a:latin typeface="微軟正黑體" pitchFamily="34" charset="-120"/>
                          <a:ea typeface="微軟正黑體" pitchFamily="34" charset="-120"/>
                        </a:rPr>
                        <a:t>超額</a:t>
                      </a:r>
                      <a:r>
                        <a:rPr lang="en-US" altLang="zh-TW" sz="2800" dirty="0" smtClean="0">
                          <a:solidFill>
                            <a:srgbClr val="9933FF"/>
                          </a:solidFill>
                          <a:latin typeface="微軟正黑體" pitchFamily="34" charset="-120"/>
                          <a:ea typeface="微軟正黑體" pitchFamily="34" charset="-120"/>
                        </a:rPr>
                        <a:t>(</a:t>
                      </a:r>
                      <a:r>
                        <a:rPr lang="zh-TW" altLang="en-US" sz="2800" dirty="0" smtClean="0">
                          <a:solidFill>
                            <a:srgbClr val="9933FF"/>
                          </a:solidFill>
                          <a:latin typeface="微軟正黑體" pitchFamily="34" charset="-120"/>
                          <a:ea typeface="微軟正黑體" pitchFamily="34" charset="-120"/>
                        </a:rPr>
                        <a:t>含總超及單超</a:t>
                      </a:r>
                      <a:r>
                        <a:rPr lang="en-US" altLang="zh-TW" sz="2800" dirty="0" smtClean="0">
                          <a:solidFill>
                            <a:srgbClr val="9933FF"/>
                          </a:solidFill>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教師之科目及名額</a:t>
                      </a:r>
                      <a:r>
                        <a:rPr lang="zh-TW" altLang="en-US" sz="2800" dirty="0" smtClean="0">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開列</a:t>
                      </a:r>
                      <a:r>
                        <a:rPr lang="zh-TW" altLang="zh-TW" sz="2800" dirty="0" smtClean="0">
                          <a:solidFill>
                            <a:srgbClr val="9933FF"/>
                          </a:solidFill>
                          <a:latin typeface="微軟正黑體" pitchFamily="34" charset="-120"/>
                          <a:ea typeface="微軟正黑體" pitchFamily="34" charset="-120"/>
                        </a:rPr>
                        <a:t>超額</a:t>
                      </a:r>
                      <a:r>
                        <a:rPr lang="zh-TW" altLang="zh-TW" sz="2800" dirty="0" smtClean="0">
                          <a:latin typeface="微軟正黑體" pitchFamily="34" charset="-120"/>
                          <a:ea typeface="微軟正黑體" pitchFamily="34" charset="-120"/>
                        </a:rPr>
                        <a:t>、</a:t>
                      </a:r>
                      <a:r>
                        <a:rPr lang="zh-TW" altLang="en-US" sz="2800" dirty="0" smtClean="0">
                          <a:solidFill>
                            <a:srgbClr val="9933FF"/>
                          </a:solidFill>
                          <a:latin typeface="微軟正黑體" pitchFamily="34" charset="-120"/>
                          <a:ea typeface="微軟正黑體" pitchFamily="34" charset="-120"/>
                        </a:rPr>
                        <a:t>原住民、身心障礙</a:t>
                      </a:r>
                      <a:r>
                        <a:rPr lang="zh-TW" altLang="en-US" sz="2800" dirty="0" smtClean="0">
                          <a:latin typeface="微軟正黑體" pitchFamily="34" charset="-120"/>
                          <a:ea typeface="微軟正黑體" pitchFamily="34" charset="-120"/>
                        </a:rPr>
                        <a:t>及</a:t>
                      </a:r>
                      <a:r>
                        <a:rPr lang="zh-TW" altLang="zh-TW" sz="2800" dirty="0" smtClean="0">
                          <a:solidFill>
                            <a:srgbClr val="9933FF"/>
                          </a:solidFill>
                          <a:latin typeface="微軟正黑體" pitchFamily="34" charset="-120"/>
                          <a:ea typeface="微軟正黑體" pitchFamily="34" charset="-120"/>
                        </a:rPr>
                        <a:t>偏遠地區學校</a:t>
                      </a:r>
                      <a:r>
                        <a:rPr lang="zh-TW" altLang="en-US" sz="2800" dirty="0" smtClean="0">
                          <a:latin typeface="微軟正黑體" pitchFamily="34" charset="-120"/>
                          <a:ea typeface="微軟正黑體" pitchFamily="34" charset="-120"/>
                        </a:rPr>
                        <a:t>介聘</a:t>
                      </a:r>
                      <a:r>
                        <a:rPr lang="zh-TW" altLang="zh-TW" sz="2800" dirty="0" smtClean="0">
                          <a:latin typeface="微軟正黑體" pitchFamily="34" charset="-120"/>
                          <a:ea typeface="微軟正黑體" pitchFamily="34" charset="-120"/>
                        </a:rPr>
                        <a:t>缺額</a:t>
                      </a:r>
                      <a:endParaRPr lang="en-US" altLang="zh-TW" sz="2800" dirty="0" smtClean="0">
                        <a:latin typeface="微軟正黑體" pitchFamily="34" charset="-120"/>
                        <a:ea typeface="微軟正黑體" pitchFamily="34" charset="-120"/>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147617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936104"/>
          </a:xfrm>
        </p:spPr>
        <p:txBody>
          <a:bodyPr>
            <a:normAutofit/>
          </a:bodyPr>
          <a:lstStyle/>
          <a:p>
            <a:r>
              <a:rPr lang="en-US" altLang="zh-TW" b="1" dirty="0" smtClean="0">
                <a:solidFill>
                  <a:srgbClr val="CC00FF"/>
                </a:solidFill>
                <a:latin typeface="微軟正黑體" pitchFamily="34" charset="-120"/>
                <a:ea typeface="微軟正黑體" pitchFamily="34" charset="-120"/>
              </a:rPr>
              <a:t>109</a:t>
            </a:r>
            <a:r>
              <a:rPr lang="zh-TW" altLang="en-US" b="1" dirty="0" smtClean="0">
                <a:solidFill>
                  <a:srgbClr val="CC00FF"/>
                </a:solidFill>
                <a:latin typeface="微軟正黑體" pitchFamily="34" charset="-120"/>
                <a:ea typeface="微軟正黑體" pitchFamily="34" charset="-120"/>
              </a:rPr>
              <a:t>年</a:t>
            </a:r>
            <a:r>
              <a:rPr lang="zh-TW" altLang="en-US" b="1" dirty="0" smtClean="0">
                <a:solidFill>
                  <a:srgbClr val="FF0066"/>
                </a:solidFill>
                <a:latin typeface="微軟正黑體" pitchFamily="34" charset="-120"/>
                <a:ea typeface="微軟正黑體" pitchFamily="34" charset="-120"/>
              </a:rPr>
              <a:t>市內</a:t>
            </a:r>
            <a:r>
              <a:rPr lang="zh-TW" altLang="en-US" b="1" dirty="0" smtClean="0">
                <a:solidFill>
                  <a:srgbClr val="CC00FF"/>
                </a:solidFill>
                <a:latin typeface="微軟正黑體" pitchFamily="34" charset="-120"/>
                <a:ea typeface="微軟正黑體" pitchFamily="34" charset="-120"/>
              </a:rPr>
              <a:t>介聘</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44268448"/>
              </p:ext>
            </p:extLst>
          </p:nvPr>
        </p:nvGraphicFramePr>
        <p:xfrm>
          <a:off x="107504" y="980728"/>
          <a:ext cx="9036496" cy="5803502"/>
        </p:xfrm>
        <a:graphic>
          <a:graphicData uri="http://schemas.openxmlformats.org/drawingml/2006/table">
            <a:tbl>
              <a:tblPr firstRow="1" bandRow="1">
                <a:tableStyleId>{5C22544A-7EE6-4342-B048-85BDC9FD1C3A}</a:tableStyleId>
              </a:tblPr>
              <a:tblGrid>
                <a:gridCol w="1763219"/>
                <a:gridCol w="7273277"/>
              </a:tblGrid>
              <a:tr h="803121">
                <a:tc>
                  <a:txBody>
                    <a:bodyPr/>
                    <a:lstStyle/>
                    <a:p>
                      <a:pPr algn="ctr"/>
                      <a:r>
                        <a:rPr lang="zh-TW" altLang="en-US" sz="3200" dirty="0" smtClean="0">
                          <a:latin typeface="微軟正黑體" pitchFamily="34" charset="-120"/>
                          <a:ea typeface="微軟正黑體" pitchFamily="34" charset="-120"/>
                        </a:rPr>
                        <a:t>日期</a:t>
                      </a:r>
                      <a:endParaRPr lang="zh-TW" altLang="en-US" sz="3200" dirty="0">
                        <a:latin typeface="微軟正黑體" pitchFamily="34" charset="-120"/>
                        <a:ea typeface="微軟正黑體" pitchFamily="34" charset="-120"/>
                      </a:endParaRPr>
                    </a:p>
                  </a:txBody>
                  <a:tcPr>
                    <a:solidFill>
                      <a:srgbClr val="00B0F0"/>
                    </a:solidFill>
                  </a:tcPr>
                </a:tc>
                <a:tc>
                  <a:txBody>
                    <a:bodyPr/>
                    <a:lstStyle/>
                    <a:p>
                      <a:pPr algn="ctr"/>
                      <a:r>
                        <a:rPr lang="zh-TW" altLang="en-US" sz="3200" dirty="0" smtClean="0">
                          <a:latin typeface="微軟正黑體" pitchFamily="34" charset="-120"/>
                          <a:ea typeface="微軟正黑體" pitchFamily="34" charset="-120"/>
                        </a:rPr>
                        <a:t>內容</a:t>
                      </a:r>
                      <a:endParaRPr lang="zh-TW" altLang="en-US" sz="3200" dirty="0">
                        <a:latin typeface="微軟正黑體" pitchFamily="34" charset="-120"/>
                        <a:ea typeface="微軟正黑體" pitchFamily="34" charset="-120"/>
                      </a:endParaRPr>
                    </a:p>
                  </a:txBody>
                  <a:tcPr>
                    <a:solidFill>
                      <a:srgbClr val="00B0F0"/>
                    </a:solidFill>
                  </a:tcPr>
                </a:tc>
              </a:tr>
              <a:tr h="794338">
                <a:tc>
                  <a:txBody>
                    <a:bodyPr/>
                    <a:lstStyle/>
                    <a:p>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27</a:t>
                      </a:r>
                      <a:r>
                        <a:rPr lang="zh-TW" altLang="en-US" sz="2800" b="1" dirty="0" smtClean="0">
                          <a:solidFill>
                            <a:srgbClr val="FF0000"/>
                          </a:solidFill>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各校提報</a:t>
                      </a:r>
                      <a:r>
                        <a:rPr lang="zh-TW" altLang="en-US" sz="2800" dirty="0" smtClean="0">
                          <a:solidFill>
                            <a:srgbClr val="CC00FF"/>
                          </a:solidFill>
                          <a:latin typeface="微軟正黑體" pitchFamily="34" charset="-120"/>
                          <a:ea typeface="微軟正黑體" pitchFamily="34" charset="-120"/>
                        </a:rPr>
                        <a:t>暫留原校</a:t>
                      </a:r>
                      <a:r>
                        <a:rPr lang="zh-TW" altLang="en-US" sz="2800" dirty="0" smtClean="0">
                          <a:latin typeface="微軟正黑體" pitchFamily="34" charset="-120"/>
                          <a:ea typeface="微軟正黑體" pitchFamily="34" charset="-120"/>
                        </a:rPr>
                        <a:t>及</a:t>
                      </a:r>
                      <a:r>
                        <a:rPr lang="zh-TW" altLang="en-US" sz="2800" dirty="0" smtClean="0">
                          <a:solidFill>
                            <a:srgbClr val="9933FF"/>
                          </a:solidFill>
                          <a:latin typeface="微軟正黑體" pitchFamily="34" charset="-120"/>
                          <a:ea typeface="微軟正黑體" pitchFamily="34" charset="-120"/>
                        </a:rPr>
                        <a:t>超額</a:t>
                      </a:r>
                      <a:r>
                        <a:rPr lang="en-US" altLang="zh-TW" sz="2800" dirty="0" smtClean="0">
                          <a:solidFill>
                            <a:srgbClr val="9933FF"/>
                          </a:solidFill>
                          <a:latin typeface="微軟正黑體" pitchFamily="34" charset="-120"/>
                          <a:ea typeface="微軟正黑體" pitchFamily="34" charset="-120"/>
                        </a:rPr>
                        <a:t>(</a:t>
                      </a:r>
                      <a:r>
                        <a:rPr lang="zh-TW" altLang="en-US" sz="2800" dirty="0" smtClean="0">
                          <a:solidFill>
                            <a:srgbClr val="9933FF"/>
                          </a:solidFill>
                          <a:latin typeface="微軟正黑體" pitchFamily="34" charset="-120"/>
                          <a:ea typeface="微軟正黑體" pitchFamily="34" charset="-120"/>
                        </a:rPr>
                        <a:t>含總超及單超</a:t>
                      </a:r>
                      <a:r>
                        <a:rPr lang="en-US" altLang="zh-TW" sz="2800" dirty="0" smtClean="0">
                          <a:solidFill>
                            <a:srgbClr val="9933FF"/>
                          </a:solidFill>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教師名單</a:t>
                      </a:r>
                      <a:r>
                        <a:rPr lang="zh-TW" altLang="en-US" sz="2800" dirty="0" smtClean="0">
                          <a:latin typeface="微軟正黑體" pitchFamily="34" charset="-120"/>
                          <a:ea typeface="微軟正黑體" pitchFamily="34" charset="-120"/>
                        </a:rPr>
                        <a:t>、超額</a:t>
                      </a:r>
                      <a:r>
                        <a:rPr lang="zh-TW" altLang="en-US" sz="2800" dirty="0" smtClean="0">
                          <a:solidFill>
                            <a:srgbClr val="9933FF"/>
                          </a:solidFill>
                          <a:latin typeface="微軟正黑體" pitchFamily="34" charset="-120"/>
                          <a:ea typeface="微軟正黑體" pitchFamily="34" charset="-120"/>
                        </a:rPr>
                        <a:t>回任名單</a:t>
                      </a:r>
                      <a:endParaRPr lang="en-US" altLang="zh-TW" sz="2800" dirty="0" smtClean="0">
                        <a:solidFill>
                          <a:srgbClr val="9933FF"/>
                        </a:solidFill>
                        <a:latin typeface="微軟正黑體" pitchFamily="34" charset="-120"/>
                        <a:ea typeface="微軟正黑體" pitchFamily="34" charset="-120"/>
                      </a:endParaRPr>
                    </a:p>
                  </a:txBody>
                  <a:tcPr>
                    <a:solidFill>
                      <a:schemeClr val="accent6">
                        <a:lumMod val="40000"/>
                        <a:lumOff val="60000"/>
                      </a:schemeClr>
                    </a:solidFill>
                  </a:tcPr>
                </a:tc>
              </a:tr>
              <a:tr h="718582">
                <a:tc>
                  <a:txBody>
                    <a:bodyPr/>
                    <a:lstStyle/>
                    <a:p>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1</a:t>
                      </a:r>
                      <a:r>
                        <a:rPr lang="zh-TW" altLang="en-US" sz="2800" b="1" dirty="0" smtClean="0">
                          <a:solidFill>
                            <a:srgbClr val="FF0000"/>
                          </a:solidFill>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局</a:t>
                      </a:r>
                      <a:r>
                        <a:rPr lang="zh-TW" altLang="zh-TW" sz="2800" dirty="0" smtClean="0">
                          <a:latin typeface="微軟正黑體" pitchFamily="34" charset="-120"/>
                          <a:ea typeface="微軟正黑體" pitchFamily="34" charset="-120"/>
                        </a:rPr>
                        <a:t>公告</a:t>
                      </a:r>
                      <a:r>
                        <a:rPr lang="zh-TW" altLang="zh-TW" sz="2800" dirty="0" smtClean="0">
                          <a:solidFill>
                            <a:srgbClr val="9933FF"/>
                          </a:solidFill>
                          <a:latin typeface="微軟正黑體" pitchFamily="34" charset="-120"/>
                          <a:ea typeface="微軟正黑體" pitchFamily="34" charset="-120"/>
                        </a:rPr>
                        <a:t>超額</a:t>
                      </a:r>
                      <a:r>
                        <a:rPr lang="en-US" altLang="zh-TW" sz="2800" dirty="0" smtClean="0">
                          <a:solidFill>
                            <a:srgbClr val="9933FF"/>
                          </a:solidFill>
                          <a:latin typeface="微軟正黑體" pitchFamily="34" charset="-120"/>
                          <a:ea typeface="微軟正黑體" pitchFamily="34" charset="-120"/>
                        </a:rPr>
                        <a:t>(</a:t>
                      </a:r>
                      <a:r>
                        <a:rPr lang="zh-TW" altLang="en-US" sz="2800" dirty="0" smtClean="0">
                          <a:solidFill>
                            <a:srgbClr val="9933FF"/>
                          </a:solidFill>
                          <a:latin typeface="微軟正黑體" pitchFamily="34" charset="-120"/>
                          <a:ea typeface="微軟正黑體" pitchFamily="34" charset="-120"/>
                        </a:rPr>
                        <a:t>含總超及單超</a:t>
                      </a:r>
                      <a:r>
                        <a:rPr lang="en-US" altLang="zh-TW" sz="2800" dirty="0" smtClean="0">
                          <a:solidFill>
                            <a:srgbClr val="9933FF"/>
                          </a:solidFill>
                          <a:latin typeface="微軟正黑體" pitchFamily="34" charset="-120"/>
                          <a:ea typeface="微軟正黑體" pitchFamily="34" charset="-120"/>
                        </a:rPr>
                        <a:t>)</a:t>
                      </a:r>
                      <a:r>
                        <a:rPr lang="zh-TW" altLang="zh-TW" sz="2800" dirty="0" smtClean="0">
                          <a:latin typeface="微軟正黑體" pitchFamily="34" charset="-120"/>
                          <a:ea typeface="微軟正黑體" pitchFamily="34" charset="-120"/>
                        </a:rPr>
                        <a:t>教師之科目及名額</a:t>
                      </a:r>
                      <a:endParaRPr lang="en-US" altLang="zh-TW" sz="2800" dirty="0" smtClean="0">
                        <a:latin typeface="微軟正黑體" pitchFamily="34" charset="-120"/>
                        <a:ea typeface="微軟正黑體" pitchFamily="34" charset="-120"/>
                      </a:endParaRPr>
                    </a:p>
                  </a:txBody>
                  <a:tcPr>
                    <a:solidFill>
                      <a:schemeClr val="bg1">
                        <a:lumMod val="85000"/>
                      </a:schemeClr>
                    </a:solidFill>
                  </a:tcPr>
                </a:tc>
              </a:tr>
              <a:tr h="962716">
                <a:tc>
                  <a:txBody>
                    <a:bodyPr/>
                    <a:lstStyle/>
                    <a:p>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2</a:t>
                      </a:r>
                      <a:r>
                        <a:rPr lang="zh-TW" altLang="en-US" sz="2800" b="1" dirty="0" smtClean="0">
                          <a:solidFill>
                            <a:srgbClr val="FF0000"/>
                          </a:solidFill>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辦理</a:t>
                      </a:r>
                      <a:r>
                        <a:rPr lang="zh-TW" altLang="en-US" sz="2800" dirty="0" smtClean="0">
                          <a:solidFill>
                            <a:srgbClr val="FF0000"/>
                          </a:solidFill>
                          <a:latin typeface="微軟正黑體" pitchFamily="34" charset="-120"/>
                          <a:ea typeface="微軟正黑體" pitchFamily="34" charset="-120"/>
                        </a:rPr>
                        <a:t>總額</a:t>
                      </a:r>
                      <a:r>
                        <a:rPr lang="zh-TW" altLang="en-US" sz="2800" dirty="0" smtClean="0">
                          <a:solidFill>
                            <a:srgbClr val="9933FF"/>
                          </a:solidFill>
                          <a:latin typeface="微軟正黑體" pitchFamily="34" charset="-120"/>
                          <a:ea typeface="微軟正黑體" pitchFamily="34" charset="-120"/>
                        </a:rPr>
                        <a:t>超額、</a:t>
                      </a:r>
                      <a:r>
                        <a:rPr lang="zh-TW" altLang="en-US" sz="2800" dirty="0" smtClean="0">
                          <a:solidFill>
                            <a:srgbClr val="FF0000"/>
                          </a:solidFill>
                          <a:latin typeface="微軟正黑體" pitchFamily="34" charset="-120"/>
                          <a:ea typeface="微軟正黑體" pitchFamily="34" charset="-120"/>
                        </a:rPr>
                        <a:t>單科</a:t>
                      </a:r>
                      <a:r>
                        <a:rPr lang="zh-TW" altLang="en-US" sz="2800" dirty="0" smtClean="0">
                          <a:solidFill>
                            <a:srgbClr val="9933FF"/>
                          </a:solidFill>
                          <a:latin typeface="微軟正黑體" pitchFamily="34" charset="-120"/>
                          <a:ea typeface="微軟正黑體" pitchFamily="34" charset="-120"/>
                        </a:rPr>
                        <a:t>超額、原住民、身心障礙、自願服務</a:t>
                      </a:r>
                      <a:r>
                        <a:rPr lang="zh-TW" altLang="zh-TW" sz="2800" dirty="0" smtClean="0">
                          <a:solidFill>
                            <a:srgbClr val="9933FF"/>
                          </a:solidFill>
                          <a:latin typeface="微軟正黑體" pitchFamily="34" charset="-120"/>
                          <a:ea typeface="微軟正黑體" pitchFamily="34" charset="-120"/>
                        </a:rPr>
                        <a:t>偏遠地區學校</a:t>
                      </a:r>
                      <a:r>
                        <a:rPr lang="zh-TW" altLang="en-US" sz="2800" dirty="0" smtClean="0">
                          <a:solidFill>
                            <a:srgbClr val="9933FF"/>
                          </a:solidFill>
                          <a:latin typeface="微軟正黑體" pitchFamily="34" charset="-120"/>
                          <a:ea typeface="微軟正黑體" pitchFamily="34" charset="-120"/>
                        </a:rPr>
                        <a:t>教師</a:t>
                      </a:r>
                      <a:r>
                        <a:rPr lang="zh-TW" altLang="en-US" sz="2800" dirty="0" smtClean="0">
                          <a:latin typeface="微軟正黑體" pitchFamily="34" charset="-120"/>
                          <a:ea typeface="微軟正黑體" pitchFamily="34" charset="-120"/>
                        </a:rPr>
                        <a:t>介聘，並公告介聘結果</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福山國中</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txBody>
                  <a:tcPr>
                    <a:solidFill>
                      <a:schemeClr val="accent6">
                        <a:lumMod val="40000"/>
                        <a:lumOff val="60000"/>
                      </a:schemeClr>
                    </a:solidFill>
                  </a:tcPr>
                </a:tc>
              </a:tr>
              <a:tr h="410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4</a:t>
                      </a:r>
                      <a:r>
                        <a:rPr lang="zh-TW" altLang="en-US" sz="2800" b="1" dirty="0" smtClean="0">
                          <a:solidFill>
                            <a:srgbClr val="FF0000"/>
                          </a:solidFill>
                          <a:latin typeface="微軟正黑體" pitchFamily="34" charset="-120"/>
                          <a:ea typeface="微軟正黑體" pitchFamily="34" charset="-120"/>
                        </a:rPr>
                        <a:t>日</a:t>
                      </a:r>
                      <a:endParaRPr lang="zh-TW" altLang="en-US" sz="2800" dirty="0" smtClean="0">
                        <a:latin typeface="微軟正黑體" pitchFamily="34" charset="-120"/>
                        <a:ea typeface="微軟正黑體" pitchFamily="34" charset="-120"/>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局公告</a:t>
                      </a:r>
                      <a:r>
                        <a:rPr lang="zh-TW" altLang="en-US" sz="2800" dirty="0" smtClean="0">
                          <a:solidFill>
                            <a:srgbClr val="FF0066"/>
                          </a:solidFill>
                          <a:latin typeface="微軟正黑體" pitchFamily="34" charset="-120"/>
                          <a:ea typeface="微軟正黑體" pitchFamily="34" charset="-120"/>
                        </a:rPr>
                        <a:t>市內</a:t>
                      </a:r>
                      <a:r>
                        <a:rPr lang="zh-TW" altLang="en-US" sz="2800" dirty="0" smtClean="0">
                          <a:latin typeface="微軟正黑體" pitchFamily="34" charset="-120"/>
                          <a:ea typeface="微軟正黑體" pitchFamily="34" charset="-120"/>
                        </a:rPr>
                        <a:t>教師介聘缺額</a:t>
                      </a:r>
                      <a:endParaRPr lang="en-US" altLang="zh-TW" sz="2800" dirty="0" smtClean="0">
                        <a:latin typeface="微軟正黑體" pitchFamily="34" charset="-120"/>
                        <a:ea typeface="微軟正黑體" pitchFamily="34" charset="-120"/>
                      </a:endParaRPr>
                    </a:p>
                  </a:txBody>
                  <a:tcPr>
                    <a:solidFill>
                      <a:schemeClr val="accent6">
                        <a:lumMod val="40000"/>
                        <a:lumOff val="60000"/>
                      </a:schemeClr>
                    </a:solidFill>
                  </a:tcPr>
                </a:tc>
              </a:tr>
              <a:tr h="728577">
                <a:tc>
                  <a:txBody>
                    <a:bodyPr/>
                    <a:lstStyle/>
                    <a:p>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8</a:t>
                      </a:r>
                      <a:r>
                        <a:rPr lang="zh-TW" altLang="en-US" sz="2800" b="1" dirty="0" smtClean="0">
                          <a:solidFill>
                            <a:srgbClr val="FF0000"/>
                          </a:solidFill>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rgbClr val="FF0066"/>
                          </a:solidFill>
                          <a:latin typeface="微軟正黑體" pitchFamily="34" charset="-120"/>
                          <a:ea typeface="微軟正黑體" pitchFamily="34" charset="-120"/>
                        </a:rPr>
                        <a:t>市內</a:t>
                      </a:r>
                      <a:r>
                        <a:rPr lang="zh-TW" altLang="en-US" sz="2800" dirty="0" smtClean="0">
                          <a:latin typeface="微軟正黑體" pitchFamily="34" charset="-120"/>
                          <a:ea typeface="微軟正黑體" pitchFamily="34" charset="-120"/>
                        </a:rPr>
                        <a:t>教師介聘積分審查</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福山國中</a:t>
                      </a:r>
                      <a:r>
                        <a:rPr lang="en-US" altLang="zh-TW" sz="2800" dirty="0" smtClean="0">
                          <a:latin typeface="微軟正黑體" pitchFamily="34" charset="-120"/>
                          <a:ea typeface="微軟正黑體" pitchFamily="34" charset="-120"/>
                        </a:rPr>
                        <a:t>)</a:t>
                      </a:r>
                    </a:p>
                  </a:txBody>
                  <a:tcPr>
                    <a:solidFill>
                      <a:schemeClr val="bg1">
                        <a:lumMod val="85000"/>
                      </a:schemeClr>
                    </a:solidFill>
                  </a:tcPr>
                </a:tc>
              </a:tr>
              <a:tr h="718582">
                <a:tc>
                  <a:txBody>
                    <a:bodyPr/>
                    <a:lstStyle/>
                    <a:p>
                      <a:r>
                        <a:rPr lang="en-US" altLang="zh-TW" sz="2800" b="1" dirty="0" smtClean="0">
                          <a:solidFill>
                            <a:srgbClr val="FF0000"/>
                          </a:solidFill>
                          <a:latin typeface="微軟正黑體" pitchFamily="34" charset="-120"/>
                          <a:ea typeface="微軟正黑體" pitchFamily="34" charset="-120"/>
                        </a:rPr>
                        <a:t>5</a:t>
                      </a:r>
                      <a:r>
                        <a:rPr lang="zh-TW" altLang="en-US" sz="2800" b="1" dirty="0" smtClean="0">
                          <a:solidFill>
                            <a:srgbClr val="FF0000"/>
                          </a:solidFill>
                          <a:latin typeface="微軟正黑體" pitchFamily="34" charset="-120"/>
                          <a:ea typeface="微軟正黑體" pitchFamily="34" charset="-120"/>
                        </a:rPr>
                        <a:t>月</a:t>
                      </a:r>
                      <a:r>
                        <a:rPr lang="en-US" altLang="zh-TW" sz="2800" b="1" dirty="0" smtClean="0">
                          <a:solidFill>
                            <a:srgbClr val="FF0000"/>
                          </a:solidFill>
                          <a:latin typeface="微軟正黑體" pitchFamily="34" charset="-120"/>
                          <a:ea typeface="微軟正黑體" pitchFamily="34" charset="-120"/>
                        </a:rPr>
                        <a:t>11</a:t>
                      </a:r>
                      <a:r>
                        <a:rPr lang="zh-TW" altLang="en-US" sz="2800" b="1" dirty="0" smtClean="0">
                          <a:solidFill>
                            <a:srgbClr val="FF0000"/>
                          </a:solidFill>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微軟正黑體" pitchFamily="34" charset="-120"/>
                          <a:ea typeface="微軟正黑體" pitchFamily="34" charset="-120"/>
                        </a:rPr>
                        <a:t>局公告</a:t>
                      </a:r>
                      <a:r>
                        <a:rPr lang="zh-TW" altLang="en-US" sz="2800" dirty="0" smtClean="0">
                          <a:solidFill>
                            <a:srgbClr val="FF0066"/>
                          </a:solidFill>
                          <a:latin typeface="微軟正黑體" pitchFamily="34" charset="-120"/>
                          <a:ea typeface="微軟正黑體" pitchFamily="34" charset="-120"/>
                        </a:rPr>
                        <a:t>市內</a:t>
                      </a:r>
                      <a:r>
                        <a:rPr lang="zh-TW" altLang="en-US" sz="2800" dirty="0" smtClean="0">
                          <a:latin typeface="微軟正黑體" pitchFamily="34" charset="-120"/>
                          <a:ea typeface="微軟正黑體" pitchFamily="34" charset="-120"/>
                        </a:rPr>
                        <a:t>教師介聘結果</a:t>
                      </a:r>
                      <a:endParaRPr lang="en-US" altLang="zh-TW" sz="2800" dirty="0" smtClean="0">
                        <a:latin typeface="微軟正黑體" pitchFamily="34" charset="-120"/>
                        <a:ea typeface="微軟正黑體" pitchFamily="34" charset="-120"/>
                      </a:endParaRP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37846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720080"/>
          </a:xfrm>
        </p:spPr>
        <p:txBody>
          <a:bodyPr>
            <a:normAutofit fontScale="90000"/>
          </a:bodyPr>
          <a:lstStyle/>
          <a:p>
            <a:r>
              <a:rPr lang="en-US" altLang="zh-TW" b="1" dirty="0" smtClean="0">
                <a:latin typeface="微軟正黑體" pitchFamily="34" charset="-120"/>
                <a:ea typeface="微軟正黑體" pitchFamily="34" charset="-120"/>
              </a:rPr>
              <a:t>109</a:t>
            </a:r>
            <a:r>
              <a:rPr lang="zh-TW" altLang="en-US" b="1" dirty="0" smtClean="0">
                <a:latin typeface="微軟正黑體" pitchFamily="34" charset="-120"/>
                <a:ea typeface="微軟正黑體" pitchFamily="34" charset="-120"/>
              </a:rPr>
              <a:t>年</a:t>
            </a:r>
            <a:r>
              <a:rPr lang="zh-TW" altLang="en-US" b="1" dirty="0" smtClean="0">
                <a:solidFill>
                  <a:srgbClr val="FF0066"/>
                </a:solidFill>
                <a:latin typeface="微軟正黑體" pitchFamily="34" charset="-120"/>
                <a:ea typeface="微軟正黑體" pitchFamily="34" charset="-120"/>
              </a:rPr>
              <a:t>臺閩</a:t>
            </a:r>
            <a:r>
              <a:rPr lang="zh-TW" altLang="en-US" b="1" dirty="0" smtClean="0">
                <a:latin typeface="微軟正黑體" pitchFamily="34" charset="-120"/>
                <a:ea typeface="微軟正黑體" pitchFamily="34" charset="-120"/>
              </a:rPr>
              <a:t>介聘</a:t>
            </a:r>
            <a:endParaRPr lang="zh-TW" altLang="en-US"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85349062"/>
              </p:ext>
            </p:extLst>
          </p:nvPr>
        </p:nvGraphicFramePr>
        <p:xfrm>
          <a:off x="203568" y="980730"/>
          <a:ext cx="8940432" cy="5688630"/>
        </p:xfrm>
        <a:graphic>
          <a:graphicData uri="http://schemas.openxmlformats.org/drawingml/2006/table">
            <a:tbl>
              <a:tblPr firstRow="1" bandRow="1">
                <a:tableStyleId>{5C22544A-7EE6-4342-B048-85BDC9FD1C3A}</a:tableStyleId>
              </a:tblPr>
              <a:tblGrid>
                <a:gridCol w="2208192"/>
                <a:gridCol w="6732240"/>
              </a:tblGrid>
              <a:tr h="598104">
                <a:tc>
                  <a:txBody>
                    <a:bodyPr/>
                    <a:lstStyle/>
                    <a:p>
                      <a:pPr algn="ctr"/>
                      <a:r>
                        <a:rPr lang="zh-TW" altLang="en-US" sz="2800" dirty="0" smtClean="0">
                          <a:latin typeface="微軟正黑體" pitchFamily="34" charset="-120"/>
                          <a:ea typeface="微軟正黑體" pitchFamily="34" charset="-120"/>
                        </a:rPr>
                        <a:t>日期</a:t>
                      </a:r>
                      <a:endParaRPr lang="zh-TW" altLang="en-US" sz="2800" dirty="0">
                        <a:latin typeface="微軟正黑體" pitchFamily="34" charset="-120"/>
                        <a:ea typeface="微軟正黑體" pitchFamily="34" charset="-120"/>
                      </a:endParaRPr>
                    </a:p>
                  </a:txBody>
                  <a:tcPr>
                    <a:solidFill>
                      <a:srgbClr val="00B0F0"/>
                    </a:solidFill>
                  </a:tcPr>
                </a:tc>
                <a:tc>
                  <a:txBody>
                    <a:bodyPr/>
                    <a:lstStyle/>
                    <a:p>
                      <a:pPr algn="ctr"/>
                      <a:r>
                        <a:rPr lang="zh-TW" altLang="en-US" sz="2800" dirty="0" smtClean="0">
                          <a:latin typeface="微軟正黑體" pitchFamily="34" charset="-120"/>
                          <a:ea typeface="微軟正黑體" pitchFamily="34" charset="-120"/>
                        </a:rPr>
                        <a:t>內容</a:t>
                      </a:r>
                      <a:endParaRPr lang="zh-TW" altLang="en-US" sz="2800" dirty="0">
                        <a:latin typeface="微軟正黑體" pitchFamily="34" charset="-120"/>
                        <a:ea typeface="微軟正黑體" pitchFamily="34" charset="-120"/>
                      </a:endParaRPr>
                    </a:p>
                  </a:txBody>
                  <a:tcPr>
                    <a:solidFill>
                      <a:srgbClr val="00B0F0"/>
                    </a:solidFill>
                  </a:tcPr>
                </a:tc>
              </a:tr>
              <a:tr h="484018">
                <a:tc>
                  <a:txBody>
                    <a:bodyPr/>
                    <a:lstStyle/>
                    <a:p>
                      <a:r>
                        <a:rPr lang="en-US" altLang="zh-TW" sz="2000" b="1" dirty="0" smtClean="0">
                          <a:solidFill>
                            <a:srgbClr val="FF0000"/>
                          </a:solidFill>
                          <a:latin typeface="微軟正黑體" pitchFamily="34" charset="-120"/>
                          <a:ea typeface="微軟正黑體" pitchFamily="34" charset="-120"/>
                        </a:rPr>
                        <a:t>4</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21</a:t>
                      </a:r>
                      <a:r>
                        <a:rPr lang="zh-TW" altLang="en-US" sz="2000" b="1" dirty="0" smtClean="0">
                          <a:solidFill>
                            <a:srgbClr val="FF0000"/>
                          </a:solidFill>
                          <a:latin typeface="微軟正黑體" pitchFamily="34" charset="-120"/>
                          <a:ea typeface="微軟正黑體" pitchFamily="34" charset="-120"/>
                        </a:rPr>
                        <a:t>日</a:t>
                      </a:r>
                      <a:r>
                        <a:rPr lang="en-US" altLang="zh-TW" sz="2000" b="1" dirty="0" smtClean="0">
                          <a:solidFill>
                            <a:srgbClr val="FF0000"/>
                          </a:solidFill>
                          <a:latin typeface="微軟正黑體" pitchFamily="34" charset="-120"/>
                          <a:ea typeface="微軟正黑體" pitchFamily="34" charset="-120"/>
                        </a:rPr>
                        <a:t>~30</a:t>
                      </a:r>
                      <a:r>
                        <a:rPr lang="zh-TW" altLang="en-US" sz="2000" b="1" dirty="0" smtClean="0">
                          <a:solidFill>
                            <a:srgbClr val="FF0000"/>
                          </a:solidFill>
                          <a:latin typeface="微軟正黑體" pitchFamily="34" charset="-120"/>
                          <a:ea typeface="微軟正黑體" pitchFamily="34" charset="-120"/>
                        </a:rPr>
                        <a:t>日</a:t>
                      </a:r>
                      <a:endParaRPr lang="zh-TW" altLang="en-US" sz="2000" dirty="0">
                        <a:latin typeface="微軟正黑體" pitchFamily="34" charset="-120"/>
                        <a:ea typeface="微軟正黑體" pitchFamily="34" charset="-12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u="sng" dirty="0" smtClean="0">
                          <a:latin typeface="微軟正黑體" pitchFamily="34" charset="-120"/>
                          <a:ea typeface="微軟正黑體" pitchFamily="34" charset="-120"/>
                        </a:rPr>
                        <a:t>教師</a:t>
                      </a:r>
                      <a:r>
                        <a:rPr lang="zh-TW" altLang="en-US" sz="2000" dirty="0" smtClean="0">
                          <a:latin typeface="微軟正黑體" pitchFamily="34" charset="-120"/>
                          <a:ea typeface="微軟正黑體" pitchFamily="34" charset="-120"/>
                        </a:rPr>
                        <a:t>上網填報，將表件</a:t>
                      </a:r>
                      <a:r>
                        <a:rPr lang="zh-TW" altLang="en-US" sz="2000" b="1" dirty="0" smtClean="0">
                          <a:latin typeface="微軟正黑體" pitchFamily="34" charset="-120"/>
                          <a:ea typeface="微軟正黑體" pitchFamily="34" charset="-120"/>
                        </a:rPr>
                        <a:t>送校內審查完畢</a:t>
                      </a:r>
                      <a:r>
                        <a:rPr lang="zh-TW" altLang="en-US" sz="2000" dirty="0" smtClean="0">
                          <a:latin typeface="微軟正黑體" pitchFamily="34" charset="-120"/>
                          <a:ea typeface="微軟正黑體" pitchFamily="34" charset="-120"/>
                        </a:rPr>
                        <a:t>。</a:t>
                      </a:r>
                    </a:p>
                  </a:txBody>
                  <a:tcPr>
                    <a:solidFill>
                      <a:schemeClr val="accent6">
                        <a:lumMod val="40000"/>
                        <a:lumOff val="60000"/>
                      </a:schemeClr>
                    </a:solidFill>
                  </a:tcPr>
                </a:tc>
              </a:tr>
              <a:tr h="444004">
                <a:tc>
                  <a:txBody>
                    <a:bodyPr/>
                    <a:lstStyle/>
                    <a:p>
                      <a:r>
                        <a:rPr lang="en-US" altLang="zh-TW" sz="2000" b="1" dirty="0" smtClean="0">
                          <a:solidFill>
                            <a:srgbClr val="FF0000"/>
                          </a:solidFill>
                          <a:latin typeface="微軟正黑體" pitchFamily="34" charset="-120"/>
                          <a:ea typeface="微軟正黑體" pitchFamily="34" charset="-120"/>
                        </a:rPr>
                        <a:t>5</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6~7</a:t>
                      </a:r>
                      <a:r>
                        <a:rPr lang="zh-TW" altLang="en-US" sz="2000" b="1" dirty="0" smtClean="0">
                          <a:solidFill>
                            <a:srgbClr val="FF0000"/>
                          </a:solidFill>
                          <a:latin typeface="微軟正黑體" pitchFamily="34" charset="-120"/>
                          <a:ea typeface="微軟正黑體" pitchFamily="34" charset="-120"/>
                        </a:rPr>
                        <a:t>日中午</a:t>
                      </a:r>
                      <a:endParaRPr lang="zh-TW" altLang="en-US" sz="2000" dirty="0">
                        <a:latin typeface="微軟正黑體" pitchFamily="34" charset="-120"/>
                        <a:ea typeface="微軟正黑體" pitchFamily="34" charset="-12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積分審查作業 </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地點：紅毛港國小</a:t>
                      </a:r>
                      <a:r>
                        <a:rPr lang="en-US" altLang="zh-TW" sz="2000" dirty="0" smtClean="0">
                          <a:latin typeface="微軟正黑體" pitchFamily="34" charset="-120"/>
                          <a:ea typeface="微軟正黑體" pitchFamily="34" charset="-120"/>
                        </a:rPr>
                        <a:t>)</a:t>
                      </a:r>
                    </a:p>
                  </a:txBody>
                  <a:tcPr>
                    <a:solidFill>
                      <a:schemeClr val="bg1">
                        <a:lumMod val="85000"/>
                      </a:schemeClr>
                    </a:solidFill>
                  </a:tcPr>
                </a:tc>
              </a:tr>
              <a:tr h="493837">
                <a:tc>
                  <a:txBody>
                    <a:bodyPr/>
                    <a:lstStyle/>
                    <a:p>
                      <a:r>
                        <a:rPr lang="en-US" altLang="zh-TW" sz="2000" b="1" dirty="0" smtClean="0">
                          <a:solidFill>
                            <a:srgbClr val="FF0000"/>
                          </a:solidFill>
                          <a:latin typeface="微軟正黑體" pitchFamily="34" charset="-120"/>
                          <a:ea typeface="微軟正黑體" pitchFamily="34" charset="-120"/>
                        </a:rPr>
                        <a:t>5</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8~15</a:t>
                      </a:r>
                      <a:r>
                        <a:rPr lang="zh-TW" altLang="en-US" sz="2000" b="1" dirty="0" smtClean="0">
                          <a:solidFill>
                            <a:srgbClr val="FF0000"/>
                          </a:solidFill>
                          <a:latin typeface="微軟正黑體" pitchFamily="34" charset="-120"/>
                          <a:ea typeface="微軟正黑體" pitchFamily="34" charset="-120"/>
                        </a:rPr>
                        <a:t>日</a:t>
                      </a:r>
                      <a:endParaRPr lang="zh-TW" altLang="en-US" sz="2000" dirty="0">
                        <a:latin typeface="微軟正黑體" pitchFamily="34" charset="-120"/>
                        <a:ea typeface="微軟正黑體" pitchFamily="34" charset="-12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局上網登錄缺額</a:t>
                      </a:r>
                    </a:p>
                  </a:txBody>
                  <a:tcPr>
                    <a:solidFill>
                      <a:schemeClr val="accent6">
                        <a:lumMod val="40000"/>
                        <a:lumOff val="60000"/>
                      </a:schemeClr>
                    </a:solidFill>
                  </a:tcPr>
                </a:tc>
              </a:tr>
              <a:tr h="424687">
                <a:tc>
                  <a:txBody>
                    <a:bodyPr/>
                    <a:lstStyle/>
                    <a:p>
                      <a:r>
                        <a:rPr lang="en-US" altLang="zh-TW" sz="2000" b="1" dirty="0" smtClean="0">
                          <a:solidFill>
                            <a:srgbClr val="FF0000"/>
                          </a:solidFill>
                          <a:latin typeface="微軟正黑體" pitchFamily="34" charset="-120"/>
                          <a:ea typeface="微軟正黑體" pitchFamily="34" charset="-120"/>
                        </a:rPr>
                        <a:t>5</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26</a:t>
                      </a:r>
                      <a:r>
                        <a:rPr lang="zh-TW" altLang="en-US" sz="2000" b="1" dirty="0" smtClean="0">
                          <a:solidFill>
                            <a:srgbClr val="FF0000"/>
                          </a:solidFill>
                          <a:latin typeface="微軟正黑體" pitchFamily="34" charset="-120"/>
                          <a:ea typeface="微軟正黑體" pitchFamily="34" charset="-120"/>
                        </a:rPr>
                        <a:t>日</a:t>
                      </a:r>
                      <a:endParaRPr lang="zh-TW" altLang="en-US" sz="2000" dirty="0">
                        <a:latin typeface="微軟正黑體" pitchFamily="34" charset="-120"/>
                        <a:ea typeface="微軟正黑體" pitchFamily="34" charset="-120"/>
                      </a:endParaRPr>
                    </a:p>
                  </a:txBody>
                  <a:tcPr>
                    <a:solidFill>
                      <a:schemeClr val="bg1">
                        <a:lumMod val="85000"/>
                      </a:schemeClr>
                    </a:solidFill>
                  </a:tcPr>
                </a:tc>
                <a:tc>
                  <a:txBody>
                    <a:bodyPr/>
                    <a:lstStyle/>
                    <a:p>
                      <a:pPr eaLnBrk="1" hangingPunct="1">
                        <a:defRPr/>
                      </a:pPr>
                      <a:r>
                        <a:rPr lang="zh-TW" altLang="en-US" sz="2000" dirty="0" smtClean="0">
                          <a:latin typeface="微軟正黑體" pitchFamily="34" charset="-120"/>
                          <a:ea typeface="微軟正黑體" pitchFamily="34" charset="-120"/>
                        </a:rPr>
                        <a:t>介聘結果</a:t>
                      </a:r>
                      <a:r>
                        <a:rPr lang="zh-TW" altLang="en-US" sz="2000" b="1" u="sng" dirty="0" smtClean="0">
                          <a:solidFill>
                            <a:srgbClr val="FF0000"/>
                          </a:solidFill>
                          <a:latin typeface="微軟正黑體" pitchFamily="34" charset="-120"/>
                          <a:ea typeface="微軟正黑體" pitchFamily="34" charset="-120"/>
                        </a:rPr>
                        <a:t>上網公告</a:t>
                      </a:r>
                      <a:r>
                        <a:rPr lang="zh-TW" altLang="en-US" sz="2000" dirty="0" smtClean="0">
                          <a:latin typeface="微軟正黑體" pitchFamily="34" charset="-120"/>
                          <a:ea typeface="微軟正黑體" pitchFamily="34" charset="-120"/>
                        </a:rPr>
                        <a:t>，請教師、學校上網查看，</a:t>
                      </a:r>
                      <a:r>
                        <a:rPr lang="zh-TW" altLang="en-US" sz="2000" u="sng" dirty="0" smtClean="0">
                          <a:latin typeface="微軟正黑體" pitchFamily="34" charset="-120"/>
                          <a:ea typeface="微軟正黑體" pitchFamily="34" charset="-120"/>
                        </a:rPr>
                        <a:t>不另函通知</a:t>
                      </a:r>
                      <a:endParaRPr lang="zh-TW" altLang="en-US" sz="2000" dirty="0" smtClean="0">
                        <a:latin typeface="微軟正黑體" pitchFamily="34" charset="-120"/>
                        <a:ea typeface="微軟正黑體" pitchFamily="34" charset="-120"/>
                      </a:endParaRPr>
                    </a:p>
                  </a:txBody>
                  <a:tcPr>
                    <a:solidFill>
                      <a:schemeClr val="bg1">
                        <a:lumMod val="85000"/>
                      </a:schemeClr>
                    </a:solidFill>
                  </a:tcPr>
                </a:tc>
              </a:tr>
              <a:tr h="711248">
                <a:tc>
                  <a:txBody>
                    <a:bodyPr/>
                    <a:lstStyle/>
                    <a:p>
                      <a:r>
                        <a:rPr lang="en-US" altLang="zh-TW" sz="2000" b="1" dirty="0" smtClean="0">
                          <a:solidFill>
                            <a:srgbClr val="FF0000"/>
                          </a:solidFill>
                          <a:latin typeface="微軟正黑體" pitchFamily="34" charset="-120"/>
                          <a:ea typeface="微軟正黑體" pitchFamily="34" charset="-120"/>
                        </a:rPr>
                        <a:t>5</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26</a:t>
                      </a:r>
                      <a:r>
                        <a:rPr lang="zh-TW" altLang="en-US" sz="2000" b="1" dirty="0" smtClean="0">
                          <a:solidFill>
                            <a:srgbClr val="FF0000"/>
                          </a:solidFill>
                          <a:latin typeface="微軟正黑體" pitchFamily="34" charset="-120"/>
                          <a:ea typeface="微軟正黑體" pitchFamily="34" charset="-120"/>
                        </a:rPr>
                        <a:t>日</a:t>
                      </a:r>
                      <a:r>
                        <a:rPr lang="en-US" altLang="zh-TW" sz="2000" b="1" dirty="0" smtClean="0">
                          <a:solidFill>
                            <a:srgbClr val="FF0000"/>
                          </a:solidFill>
                          <a:latin typeface="微軟正黑體" pitchFamily="34" charset="-120"/>
                          <a:ea typeface="微軟正黑體" pitchFamily="34" charset="-120"/>
                        </a:rPr>
                        <a:t>~ </a:t>
                      </a:r>
                      <a:r>
                        <a:rPr lang="en-US" altLang="zh-TW" sz="2000" b="1" dirty="0" smtClean="0">
                          <a:solidFill>
                            <a:srgbClr val="FF0000"/>
                          </a:solidFill>
                          <a:latin typeface="微軟正黑體" pitchFamily="34" charset="-120"/>
                          <a:ea typeface="微軟正黑體" pitchFamily="34" charset="-120"/>
                        </a:rPr>
                        <a:t>6</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1</a:t>
                      </a:r>
                      <a:r>
                        <a:rPr lang="zh-TW" altLang="en-US" sz="2000" b="1" dirty="0" smtClean="0">
                          <a:solidFill>
                            <a:srgbClr val="FF0000"/>
                          </a:solidFill>
                          <a:latin typeface="微軟正黑體" pitchFamily="34" charset="-120"/>
                          <a:ea typeface="微軟正黑體" pitchFamily="34" charset="-120"/>
                        </a:rPr>
                        <a:t>日</a:t>
                      </a:r>
                      <a:endParaRPr lang="zh-TW" altLang="en-US" sz="2000" dirty="0">
                        <a:latin typeface="微軟正黑體" pitchFamily="34" charset="-120"/>
                        <a:ea typeface="微軟正黑體" pitchFamily="34" charset="-120"/>
                      </a:endParaRPr>
                    </a:p>
                  </a:txBody>
                  <a:tcPr>
                    <a:solidFill>
                      <a:schemeClr val="accent6">
                        <a:lumMod val="40000"/>
                        <a:lumOff val="60000"/>
                      </a:schemeClr>
                    </a:solidFill>
                  </a:tcPr>
                </a:tc>
                <a:tc>
                  <a:txBody>
                    <a:bodyPr/>
                    <a:lstStyle/>
                    <a:p>
                      <a:r>
                        <a:rPr lang="zh-TW" altLang="en-US" sz="2000" b="1" u="sng" dirty="0" smtClean="0">
                          <a:latin typeface="微軟正黑體" pitchFamily="34" charset="-120"/>
                          <a:ea typeface="微軟正黑體" pitchFamily="34" charset="-120"/>
                        </a:rPr>
                        <a:t>學校</a:t>
                      </a:r>
                      <a:r>
                        <a:rPr lang="zh-TW" altLang="en-US" sz="2000" dirty="0" smtClean="0">
                          <a:latin typeface="微軟正黑體" pitchFamily="34" charset="-120"/>
                          <a:ea typeface="微軟正黑體" pitchFamily="34" charset="-120"/>
                        </a:rPr>
                        <a:t>通知外縣市調入教師參加教評會審查</a:t>
                      </a:r>
                      <a:endParaRPr lang="zh-TW" altLang="en-US" sz="2000" dirty="0">
                        <a:latin typeface="微軟正黑體" pitchFamily="34" charset="-120"/>
                        <a:ea typeface="微軟正黑體" pitchFamily="34" charset="-120"/>
                      </a:endParaRPr>
                    </a:p>
                  </a:txBody>
                  <a:tcPr>
                    <a:solidFill>
                      <a:schemeClr val="accent6">
                        <a:lumMod val="40000"/>
                        <a:lumOff val="60000"/>
                      </a:schemeClr>
                    </a:solidFill>
                  </a:tcPr>
                </a:tc>
              </a:tr>
              <a:tr h="1496290">
                <a:tc>
                  <a:txBody>
                    <a:bodyPr/>
                    <a:lstStyle/>
                    <a:p>
                      <a:r>
                        <a:rPr lang="en-US" altLang="zh-TW" sz="2000" b="1" dirty="0" smtClean="0">
                          <a:solidFill>
                            <a:srgbClr val="FF0000"/>
                          </a:solidFill>
                          <a:latin typeface="微軟正黑體" pitchFamily="34" charset="-120"/>
                          <a:ea typeface="微軟正黑體" pitchFamily="34" charset="-120"/>
                        </a:rPr>
                        <a:t>6</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2</a:t>
                      </a:r>
                      <a:r>
                        <a:rPr lang="zh-TW" altLang="en-US" sz="2000" b="1" dirty="0" smtClean="0">
                          <a:solidFill>
                            <a:srgbClr val="FF0000"/>
                          </a:solidFill>
                          <a:latin typeface="微軟正黑體" pitchFamily="34" charset="-120"/>
                          <a:ea typeface="微軟正黑體" pitchFamily="34" charset="-120"/>
                        </a:rPr>
                        <a:t>日</a:t>
                      </a:r>
                      <a:endParaRPr lang="en-US" altLang="zh-TW" sz="2000" b="1" dirty="0" smtClean="0">
                        <a:solidFill>
                          <a:srgbClr val="FF0000"/>
                        </a:solidFill>
                        <a:latin typeface="微軟正黑體" pitchFamily="34" charset="-120"/>
                        <a:ea typeface="微軟正黑體" pitchFamily="34" charset="-120"/>
                      </a:endParaRPr>
                    </a:p>
                    <a:p>
                      <a:r>
                        <a:rPr lang="en-US" altLang="zh-TW" sz="2000" b="1" dirty="0" smtClean="0">
                          <a:solidFill>
                            <a:srgbClr val="FF0000"/>
                          </a:solidFill>
                          <a:latin typeface="微軟正黑體" pitchFamily="34" charset="-120"/>
                          <a:ea typeface="微軟正黑體" pitchFamily="34" charset="-120"/>
                        </a:rPr>
                        <a:t>17:00</a:t>
                      </a:r>
                      <a:r>
                        <a:rPr lang="zh-TW" altLang="en-US" sz="2000" b="1" dirty="0" smtClean="0">
                          <a:solidFill>
                            <a:srgbClr val="FF0000"/>
                          </a:solidFill>
                          <a:latin typeface="微軟正黑體" pitchFamily="34" charset="-120"/>
                          <a:ea typeface="微軟正黑體" pitchFamily="34" charset="-120"/>
                        </a:rPr>
                        <a:t>之前</a:t>
                      </a:r>
                      <a:endParaRPr lang="zh-TW" altLang="en-US" sz="2000" dirty="0">
                        <a:latin typeface="微軟正黑體" pitchFamily="34" charset="-120"/>
                        <a:ea typeface="微軟正黑體" pitchFamily="34" charset="-120"/>
                      </a:endParaRPr>
                    </a:p>
                  </a:txBody>
                  <a:tcPr>
                    <a:solidFill>
                      <a:schemeClr val="bg1">
                        <a:lumMod val="85000"/>
                      </a:schemeClr>
                    </a:solidFill>
                  </a:tcPr>
                </a:tc>
                <a:tc>
                  <a:txBody>
                    <a:bodyPr/>
                    <a:lstStyle/>
                    <a:p>
                      <a:pPr marL="355600" indent="-355600" eaLnBrk="1" hangingPunct="1">
                        <a:defRPr/>
                      </a:pPr>
                      <a:r>
                        <a:rPr lang="zh-TW" altLang="en-US" sz="2000" b="1" u="sng" dirty="0" smtClean="0">
                          <a:latin typeface="微軟正黑體" pitchFamily="34" charset="-120"/>
                          <a:ea typeface="微軟正黑體" pitchFamily="34" charset="-120"/>
                        </a:rPr>
                        <a:t>學校</a:t>
                      </a:r>
                      <a:r>
                        <a:rPr lang="zh-TW" altLang="en-US" sz="2000" dirty="0" smtClean="0">
                          <a:latin typeface="微軟正黑體" pitchFamily="34" charset="-120"/>
                          <a:ea typeface="微軟正黑體" pitchFamily="34" charset="-120"/>
                        </a:rPr>
                        <a:t>將審查結果報局。</a:t>
                      </a:r>
                      <a:r>
                        <a:rPr lang="zh-TW" altLang="en-US" sz="2000" b="1" dirty="0" smtClean="0">
                          <a:solidFill>
                            <a:srgbClr val="FF0000"/>
                          </a:solidFill>
                          <a:latin typeface="微軟正黑體" pitchFamily="34" charset="-120"/>
                          <a:ea typeface="微軟正黑體" pitchFamily="34" charset="-120"/>
                        </a:rPr>
                        <a:t>如有審查未通過結果並應另以</a:t>
                      </a:r>
                      <a:r>
                        <a:rPr lang="zh-TW" altLang="en-US" sz="2000" b="1" u="sng" dirty="0" smtClean="0">
                          <a:solidFill>
                            <a:srgbClr val="FF0000"/>
                          </a:solidFill>
                          <a:latin typeface="微軟正黑體" pitchFamily="34" charset="-120"/>
                          <a:ea typeface="微軟正黑體" pitchFamily="34" charset="-120"/>
                        </a:rPr>
                        <a:t>書面</a:t>
                      </a:r>
                      <a:endParaRPr lang="en-US" altLang="zh-TW" sz="2000" b="1" u="sng" dirty="0" smtClean="0">
                        <a:solidFill>
                          <a:srgbClr val="FF0000"/>
                        </a:solidFill>
                        <a:latin typeface="微軟正黑體" pitchFamily="34" charset="-120"/>
                        <a:ea typeface="微軟正黑體" pitchFamily="34" charset="-120"/>
                      </a:endParaRPr>
                    </a:p>
                    <a:p>
                      <a:pPr marL="355600" indent="-355600" eaLnBrk="1" hangingPunct="1">
                        <a:defRPr/>
                      </a:pPr>
                      <a:r>
                        <a:rPr lang="zh-TW" altLang="en-US" sz="2000" b="1" dirty="0" smtClean="0">
                          <a:solidFill>
                            <a:srgbClr val="FF0000"/>
                          </a:solidFill>
                          <a:latin typeface="微軟正黑體" pitchFamily="34" charset="-120"/>
                          <a:ea typeface="微軟正黑體" pitchFamily="34" charset="-120"/>
                        </a:rPr>
                        <a:t>敘明</a:t>
                      </a:r>
                      <a:r>
                        <a:rPr lang="zh-TW" altLang="en-US" sz="2000" b="1" u="sng" dirty="0" smtClean="0">
                          <a:solidFill>
                            <a:srgbClr val="FF0000"/>
                          </a:solidFill>
                          <a:latin typeface="微軟正黑體" pitchFamily="34" charset="-120"/>
                          <a:ea typeface="微軟正黑體" pitchFamily="34" charset="-120"/>
                        </a:rPr>
                        <a:t>理由</a:t>
                      </a:r>
                      <a:r>
                        <a:rPr lang="zh-TW" altLang="en-US" sz="2000" b="1" dirty="0" smtClean="0">
                          <a:solidFill>
                            <a:srgbClr val="FF0000"/>
                          </a:solidFill>
                          <a:latin typeface="微軟正黑體" pitchFamily="34" charset="-120"/>
                          <a:ea typeface="微軟正黑體" pitchFamily="34" charset="-120"/>
                        </a:rPr>
                        <a:t>通知該調入</a:t>
                      </a:r>
                      <a:r>
                        <a:rPr lang="zh-TW" altLang="en-US" sz="2000" b="1" u="sng" dirty="0" smtClean="0">
                          <a:solidFill>
                            <a:srgbClr val="FF0000"/>
                          </a:solidFill>
                          <a:latin typeface="微軟正黑體" pitchFamily="34" charset="-120"/>
                          <a:ea typeface="微軟正黑體" pitchFamily="34" charset="-120"/>
                        </a:rPr>
                        <a:t>教師</a:t>
                      </a:r>
                      <a:r>
                        <a:rPr lang="zh-TW" altLang="en-US" sz="2000" b="1" dirty="0" smtClean="0">
                          <a:solidFill>
                            <a:srgbClr val="FF0000"/>
                          </a:solidFill>
                          <a:latin typeface="微軟正黑體" pitchFamily="34" charset="-120"/>
                          <a:ea typeface="微軟正黑體" pitchFamily="34" charset="-120"/>
                        </a:rPr>
                        <a:t>及</a:t>
                      </a:r>
                      <a:r>
                        <a:rPr lang="zh-TW" altLang="en-US" sz="2000" b="1" u="sng" dirty="0" smtClean="0">
                          <a:solidFill>
                            <a:srgbClr val="FF0000"/>
                          </a:solidFill>
                          <a:latin typeface="微軟正黑體" pitchFamily="34" charset="-120"/>
                          <a:ea typeface="微軟正黑體" pitchFamily="34" charset="-120"/>
                        </a:rPr>
                        <a:t>原服務學校</a:t>
                      </a:r>
                      <a:r>
                        <a:rPr lang="zh-TW" altLang="en-US" sz="2000" b="1" dirty="0" smtClean="0">
                          <a:solidFill>
                            <a:srgbClr val="FF0000"/>
                          </a:solidFill>
                          <a:latin typeface="微軟正黑體" pitchFamily="34" charset="-120"/>
                          <a:ea typeface="微軟正黑體" pitchFamily="34" charset="-120"/>
                        </a:rPr>
                        <a:t>、</a:t>
                      </a:r>
                      <a:r>
                        <a:rPr lang="zh-TW" altLang="en-US" sz="2000" b="1" u="sng" dirty="0" smtClean="0">
                          <a:solidFill>
                            <a:srgbClr val="FF0000"/>
                          </a:solidFill>
                          <a:latin typeface="微軟正黑體" pitchFamily="34" charset="-120"/>
                          <a:ea typeface="微軟正黑體" pitchFamily="34" charset="-120"/>
                        </a:rPr>
                        <a:t>機關</a:t>
                      </a:r>
                      <a:r>
                        <a:rPr lang="zh-TW" altLang="en-US" sz="2000" b="1" dirty="0" smtClean="0">
                          <a:solidFill>
                            <a:srgbClr val="FF0000"/>
                          </a:solidFill>
                          <a:latin typeface="微軟正黑體" pitchFamily="34" charset="-120"/>
                          <a:ea typeface="微軟正黑體" pitchFamily="34" charset="-120"/>
                        </a:rPr>
                        <a:t>。</a:t>
                      </a:r>
                      <a:endParaRPr lang="en-US" altLang="zh-TW" sz="2000" b="1" dirty="0" smtClean="0">
                        <a:solidFill>
                          <a:srgbClr val="FF0000"/>
                        </a:solidFill>
                        <a:latin typeface="微軟正黑體" pitchFamily="34" charset="-120"/>
                        <a:ea typeface="微軟正黑體" pitchFamily="34" charset="-120"/>
                      </a:endParaRPr>
                    </a:p>
                    <a:p>
                      <a:pPr marL="355600" marR="0" indent="-355600" algn="l" defTabSz="914400" rtl="0" eaLnBrk="1" fontAlgn="auto" latinLnBrk="0" hangingPunct="1">
                        <a:lnSpc>
                          <a:spcPct val="100000"/>
                        </a:lnSpc>
                        <a:spcBef>
                          <a:spcPts val="0"/>
                        </a:spcBef>
                        <a:spcAft>
                          <a:spcPts val="0"/>
                        </a:spcAft>
                        <a:buClrTx/>
                        <a:buSzTx/>
                        <a:buFontTx/>
                        <a:buNone/>
                        <a:tabLst/>
                        <a:defRPr/>
                      </a:pPr>
                      <a:endParaRPr lang="en-US" altLang="zh-TW" sz="2000" u="sng" dirty="0" smtClean="0">
                        <a:solidFill>
                          <a:srgbClr val="00B0F0"/>
                        </a:solidFill>
                        <a:latin typeface="微軟正黑體" pitchFamily="34" charset="-120"/>
                        <a:ea typeface="微軟正黑體" pitchFamily="34" charset="-120"/>
                      </a:endParaRPr>
                    </a:p>
                    <a:p>
                      <a:pPr marL="355600" marR="0" indent="-355600" algn="l" defTabSz="914400" rtl="0" eaLnBrk="1" fontAlgn="auto" latinLnBrk="0" hangingPunct="1">
                        <a:lnSpc>
                          <a:spcPct val="100000"/>
                        </a:lnSpc>
                        <a:spcBef>
                          <a:spcPts val="0"/>
                        </a:spcBef>
                        <a:spcAft>
                          <a:spcPts val="0"/>
                        </a:spcAft>
                        <a:buClrTx/>
                        <a:buSzTx/>
                        <a:buFontTx/>
                        <a:buNone/>
                        <a:tabLst/>
                        <a:defRPr/>
                      </a:pPr>
                      <a:r>
                        <a:rPr lang="zh-TW" altLang="en-US" sz="3200" b="1" u="sng" dirty="0" smtClean="0">
                          <a:solidFill>
                            <a:srgbClr val="00B0F0"/>
                          </a:solidFill>
                          <a:latin typeface="微軟正黑體" pitchFamily="34" charset="-120"/>
                          <a:ea typeface="微軟正黑體" pitchFamily="34" charset="-120"/>
                        </a:rPr>
                        <a:t>教師反悔截止日：</a:t>
                      </a:r>
                      <a:r>
                        <a:rPr lang="en-US" altLang="zh-TW" sz="3200" b="1" u="sng" dirty="0" smtClean="0">
                          <a:solidFill>
                            <a:srgbClr val="00B0F0"/>
                          </a:solidFill>
                          <a:latin typeface="微軟正黑體" pitchFamily="34" charset="-120"/>
                          <a:ea typeface="微軟正黑體" pitchFamily="34" charset="-120"/>
                        </a:rPr>
                        <a:t>6</a:t>
                      </a:r>
                      <a:r>
                        <a:rPr lang="zh-TW" altLang="en-US" sz="3200" b="1" u="sng" dirty="0" smtClean="0">
                          <a:solidFill>
                            <a:srgbClr val="00B0F0"/>
                          </a:solidFill>
                          <a:latin typeface="微軟正黑體" pitchFamily="34" charset="-120"/>
                          <a:ea typeface="微軟正黑體" pitchFamily="34" charset="-120"/>
                        </a:rPr>
                        <a:t>月</a:t>
                      </a:r>
                      <a:r>
                        <a:rPr lang="en-US" altLang="zh-TW" sz="3200" b="1" u="sng" dirty="0" smtClean="0">
                          <a:solidFill>
                            <a:srgbClr val="00B0F0"/>
                          </a:solidFill>
                          <a:latin typeface="微軟正黑體" pitchFamily="34" charset="-120"/>
                          <a:ea typeface="微軟正黑體" pitchFamily="34" charset="-120"/>
                        </a:rPr>
                        <a:t>2</a:t>
                      </a:r>
                      <a:r>
                        <a:rPr lang="zh-TW" altLang="en-US" sz="3200" b="1" u="sng" dirty="0" smtClean="0">
                          <a:solidFill>
                            <a:srgbClr val="00B0F0"/>
                          </a:solidFill>
                          <a:latin typeface="微軟正黑體" pitchFamily="34" charset="-120"/>
                          <a:ea typeface="微軟正黑體" pitchFamily="34" charset="-120"/>
                        </a:rPr>
                        <a:t>日。</a:t>
                      </a:r>
                      <a:endParaRPr lang="zh-TW" altLang="en-US" sz="3200" b="1" dirty="0" smtClean="0">
                        <a:solidFill>
                          <a:srgbClr val="FF0000"/>
                        </a:solidFill>
                        <a:latin typeface="微軟正黑體" pitchFamily="34" charset="-120"/>
                        <a:ea typeface="微軟正黑體" pitchFamily="34" charset="-120"/>
                      </a:endParaRPr>
                    </a:p>
                  </a:txBody>
                  <a:tcPr>
                    <a:solidFill>
                      <a:schemeClr val="bg1">
                        <a:lumMod val="85000"/>
                      </a:schemeClr>
                    </a:solidFill>
                  </a:tcPr>
                </a:tc>
              </a:tr>
              <a:tr h="438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rgbClr val="FF0000"/>
                          </a:solidFill>
                          <a:latin typeface="微軟正黑體" pitchFamily="34" charset="-120"/>
                          <a:ea typeface="微軟正黑體" pitchFamily="34" charset="-120"/>
                        </a:rPr>
                        <a:t>6</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17</a:t>
                      </a:r>
                      <a:r>
                        <a:rPr lang="zh-TW" altLang="en-US" sz="2000" b="1" dirty="0" smtClean="0">
                          <a:solidFill>
                            <a:srgbClr val="FF0000"/>
                          </a:solidFill>
                          <a:latin typeface="微軟正黑體" pitchFamily="34" charset="-120"/>
                          <a:ea typeface="微軟正黑體" pitchFamily="34" charset="-120"/>
                        </a:rPr>
                        <a:t>日</a:t>
                      </a:r>
                      <a:endParaRPr lang="en-US" altLang="zh-TW" sz="2000" dirty="0" smtClean="0">
                        <a:solidFill>
                          <a:srgbClr val="00B0F0"/>
                        </a:solidFill>
                        <a:latin typeface="微軟正黑體" pitchFamily="34" charset="-120"/>
                        <a:ea typeface="微軟正黑體" pitchFamily="34" charset="-120"/>
                      </a:endParaRPr>
                    </a:p>
                  </a:txBody>
                  <a:tcPr>
                    <a:solidFill>
                      <a:schemeClr val="accent6">
                        <a:lumMod val="40000"/>
                        <a:lumOff val="60000"/>
                      </a:schemeClr>
                    </a:solidFill>
                  </a:tcPr>
                </a:tc>
                <a:tc>
                  <a:txBody>
                    <a:bodyPr/>
                    <a:lstStyle/>
                    <a:p>
                      <a:r>
                        <a:rPr lang="zh-TW" altLang="zh-TW" sz="2000" dirty="0" smtClean="0">
                          <a:latin typeface="微軟正黑體" pitchFamily="34" charset="-120"/>
                          <a:ea typeface="微軟正黑體" pitchFamily="34" charset="-120"/>
                        </a:rPr>
                        <a:t>各縣市臺閩</a:t>
                      </a:r>
                      <a:r>
                        <a:rPr lang="zh-TW" altLang="en-US" sz="2000" dirty="0" smtClean="0">
                          <a:latin typeface="微軟正黑體" pitchFamily="34" charset="-120"/>
                          <a:ea typeface="微軟正黑體" pitchFamily="34" charset="-120"/>
                        </a:rPr>
                        <a:t>介聘確認會議</a:t>
                      </a:r>
                      <a:endParaRPr lang="zh-TW" altLang="en-US" sz="2000" dirty="0">
                        <a:latin typeface="微軟正黑體" pitchFamily="34" charset="-120"/>
                        <a:ea typeface="微軟正黑體" pitchFamily="34" charset="-120"/>
                      </a:endParaRPr>
                    </a:p>
                  </a:txBody>
                  <a:tcPr>
                    <a:solidFill>
                      <a:schemeClr val="accent6">
                        <a:lumMod val="40000"/>
                        <a:lumOff val="60000"/>
                      </a:schemeClr>
                    </a:solidFill>
                  </a:tcPr>
                </a:tc>
              </a:tr>
              <a:tr h="598104">
                <a:tc>
                  <a:txBody>
                    <a:bodyPr/>
                    <a:lstStyle/>
                    <a:p>
                      <a:r>
                        <a:rPr lang="en-US" altLang="zh-TW" sz="2000" b="1" dirty="0" smtClean="0">
                          <a:solidFill>
                            <a:srgbClr val="FF0000"/>
                          </a:solidFill>
                          <a:latin typeface="微軟正黑體" pitchFamily="34" charset="-120"/>
                          <a:ea typeface="微軟正黑體" pitchFamily="34" charset="-120"/>
                        </a:rPr>
                        <a:t>6</a:t>
                      </a:r>
                      <a:r>
                        <a:rPr lang="zh-TW" altLang="en-US" sz="2000" b="1" dirty="0" smtClean="0">
                          <a:solidFill>
                            <a:srgbClr val="FF0000"/>
                          </a:solidFill>
                          <a:latin typeface="微軟正黑體" pitchFamily="34" charset="-120"/>
                          <a:ea typeface="微軟正黑體" pitchFamily="34" charset="-120"/>
                        </a:rPr>
                        <a:t>月</a:t>
                      </a:r>
                      <a:r>
                        <a:rPr lang="en-US" altLang="zh-TW" sz="2000" b="1" dirty="0" smtClean="0">
                          <a:solidFill>
                            <a:srgbClr val="FF0000"/>
                          </a:solidFill>
                          <a:latin typeface="微軟正黑體" pitchFamily="34" charset="-120"/>
                          <a:ea typeface="微軟正黑體" pitchFamily="34" charset="-120"/>
                        </a:rPr>
                        <a:t>24</a:t>
                      </a:r>
                      <a:r>
                        <a:rPr lang="zh-TW" altLang="en-US" sz="2000" b="1" dirty="0" smtClean="0">
                          <a:solidFill>
                            <a:srgbClr val="FF0000"/>
                          </a:solidFill>
                          <a:latin typeface="微軟正黑體" pitchFamily="34" charset="-120"/>
                          <a:ea typeface="微軟正黑體" pitchFamily="34" charset="-120"/>
                        </a:rPr>
                        <a:t>日</a:t>
                      </a:r>
                      <a:endParaRPr lang="zh-TW" altLang="en-US" sz="2000" dirty="0">
                        <a:latin typeface="微軟正黑體" pitchFamily="34" charset="-120"/>
                        <a:ea typeface="微軟正黑體" pitchFamily="34" charset="-120"/>
                      </a:endParaRPr>
                    </a:p>
                  </a:txBody>
                  <a:tcPr>
                    <a:solidFill>
                      <a:schemeClr val="bg1">
                        <a:lumMod val="85000"/>
                      </a:schemeClr>
                    </a:solidFill>
                  </a:tcPr>
                </a:tc>
                <a:tc>
                  <a:txBody>
                    <a:bodyPr/>
                    <a:lstStyle/>
                    <a:p>
                      <a:r>
                        <a:rPr lang="zh-TW" altLang="en-US" sz="2000" b="1" u="sng" dirty="0" smtClean="0">
                          <a:latin typeface="微軟正黑體" pitchFamily="34" charset="-120"/>
                          <a:ea typeface="微軟正黑體" pitchFamily="34" charset="-120"/>
                        </a:rPr>
                        <a:t>學校</a:t>
                      </a:r>
                      <a:r>
                        <a:rPr lang="zh-TW" altLang="en-US" sz="2000" dirty="0" smtClean="0">
                          <a:latin typeface="微軟正黑體" pitchFamily="34" charset="-120"/>
                          <a:ea typeface="微軟正黑體" pitchFamily="34" charset="-120"/>
                        </a:rPr>
                        <a:t>通知調入教師報到</a:t>
                      </a:r>
                      <a:endParaRPr lang="zh-TW" altLang="en-US" sz="2000" dirty="0">
                        <a:latin typeface="微軟正黑體" pitchFamily="34" charset="-120"/>
                        <a:ea typeface="微軟正黑體" pitchFamily="34" charset="-12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68809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smtClean="0">
                <a:solidFill>
                  <a:srgbClr val="CC00FF"/>
                </a:solidFill>
                <a:latin typeface="微軟正黑體" pitchFamily="34" charset="-120"/>
                <a:ea typeface="微軟正黑體" pitchFamily="34" charset="-120"/>
              </a:rPr>
              <a:t>介聘要點說明</a:t>
            </a:r>
            <a:endParaRPr lang="zh-TW" altLang="en-US" sz="4800" dirty="0"/>
          </a:p>
        </p:txBody>
      </p:sp>
      <p:sp>
        <p:nvSpPr>
          <p:cNvPr id="3" name="內容版面配置區 2"/>
          <p:cNvSpPr>
            <a:spLocks noGrp="1"/>
          </p:cNvSpPr>
          <p:nvPr>
            <p:ph idx="1"/>
          </p:nvPr>
        </p:nvSpPr>
        <p:spPr>
          <a:xfrm>
            <a:off x="251520" y="1600200"/>
            <a:ext cx="8640960" cy="4525963"/>
          </a:xfrm>
        </p:spPr>
        <p:txBody>
          <a:bodyPr/>
          <a:lstStyle/>
          <a:p>
            <a:r>
              <a:rPr lang="zh-TW" altLang="en-US" sz="2800" dirty="0" smtClean="0">
                <a:latin typeface="微軟正黑體" pitchFamily="34" charset="-120"/>
                <a:ea typeface="微軟正黑體" pitchFamily="34" charset="-120"/>
              </a:rPr>
              <a:t>介聘法源</a:t>
            </a:r>
            <a:endParaRPr lang="en-US" altLang="zh-TW" sz="2800" dirty="0" smtClean="0">
              <a:latin typeface="微軟正黑體" pitchFamily="34" charset="-120"/>
              <a:ea typeface="微軟正黑體" pitchFamily="34" charset="-120"/>
            </a:endParaRPr>
          </a:p>
          <a:p>
            <a:pPr marL="12700" indent="0">
              <a:buNone/>
              <a:defRPr/>
            </a:pPr>
            <a:endParaRPr lang="en-US" altLang="zh-TW" sz="2800" dirty="0" smtClean="0">
              <a:latin typeface="微軟正黑體" pitchFamily="34" charset="-120"/>
              <a:ea typeface="微軟正黑體" pitchFamily="34" charset="-120"/>
            </a:endParaRPr>
          </a:p>
          <a:p>
            <a:pPr marL="12700" indent="0">
              <a:buNone/>
              <a:defRPr/>
            </a:pPr>
            <a:r>
              <a:rPr lang="en-US" altLang="zh-TW" sz="2800" dirty="0" smtClean="0">
                <a:latin typeface="微軟正黑體" pitchFamily="34" charset="-120"/>
                <a:ea typeface="微軟正黑體" pitchFamily="34" charset="-120"/>
              </a:rPr>
              <a:t>1</a:t>
            </a:r>
            <a:r>
              <a:rPr lang="zh-TW" altLang="en-US" sz="2800" dirty="0" smtClean="0">
                <a:latin typeface="微軟正黑體" pitchFamily="34" charset="-120"/>
                <a:ea typeface="微軟正黑體" pitchFamily="34" charset="-120"/>
              </a:rPr>
              <a:t>、國民</a:t>
            </a:r>
            <a:r>
              <a:rPr lang="zh-TW" altLang="en-US" sz="2800" dirty="0">
                <a:latin typeface="微軟正黑體" pitchFamily="34" charset="-120"/>
                <a:ea typeface="微軟正黑體" pitchFamily="34" charset="-120"/>
              </a:rPr>
              <a:t>中小學校長主任教師甄選儲</a:t>
            </a:r>
            <a:r>
              <a:rPr lang="zh-TW" altLang="en-US" sz="2800" dirty="0" smtClean="0">
                <a:latin typeface="微軟正黑體" pitchFamily="34" charset="-120"/>
                <a:ea typeface="微軟正黑體" pitchFamily="34" charset="-120"/>
              </a:rPr>
              <a:t>訓及</a:t>
            </a:r>
            <a:r>
              <a:rPr lang="zh-TW" altLang="en-US" sz="2800" dirty="0">
                <a:latin typeface="微軟正黑體" pitchFamily="34" charset="-120"/>
                <a:ea typeface="微軟正黑體" pitchFamily="34" charset="-120"/>
              </a:rPr>
              <a:t>介</a:t>
            </a:r>
            <a:r>
              <a:rPr lang="zh-TW" altLang="en-US" sz="2800" dirty="0" smtClean="0">
                <a:latin typeface="微軟正黑體" pitchFamily="34" charset="-120"/>
                <a:ea typeface="微軟正黑體" pitchFamily="34" charset="-120"/>
              </a:rPr>
              <a:t>聘辦法</a:t>
            </a:r>
            <a:endParaRPr lang="zh-TW" altLang="en-US" sz="2800" dirty="0">
              <a:latin typeface="微軟正黑體" pitchFamily="34" charset="-120"/>
              <a:ea typeface="微軟正黑體" pitchFamily="34" charset="-120"/>
            </a:endParaRPr>
          </a:p>
          <a:p>
            <a:pPr marL="12700" indent="0">
              <a:buFont typeface="Wingdings" pitchFamily="2" charset="2"/>
              <a:buNone/>
              <a:defRPr/>
            </a:pPr>
            <a:r>
              <a:rPr lang="zh-TW" altLang="en-US" sz="2800" dirty="0">
                <a:latin typeface="微軟正黑體" pitchFamily="34" charset="-120"/>
                <a:ea typeface="微軟正黑體" pitchFamily="34" charset="-120"/>
              </a:rPr>
              <a:t> </a:t>
            </a:r>
            <a:r>
              <a:rPr lang="zh-TW" altLang="en-US" sz="2800" dirty="0">
                <a:solidFill>
                  <a:srgbClr val="FF0000"/>
                </a:solidFill>
                <a:latin typeface="微軟正黑體" pitchFamily="34" charset="-120"/>
                <a:ea typeface="微軟正黑體" pitchFamily="34" charset="-120"/>
              </a:rPr>
              <a:t>（</a:t>
            </a:r>
            <a:r>
              <a:rPr lang="en-US" altLang="zh-TW" sz="2800" dirty="0">
                <a:solidFill>
                  <a:srgbClr val="FF0000"/>
                </a:solidFill>
                <a:latin typeface="微軟正黑體" pitchFamily="34" charset="-120"/>
                <a:ea typeface="微軟正黑體" pitchFamily="34" charset="-120"/>
              </a:rPr>
              <a:t>107</a:t>
            </a:r>
            <a:r>
              <a:rPr lang="zh-TW" altLang="en-US" sz="2800" dirty="0">
                <a:solidFill>
                  <a:srgbClr val="FF0000"/>
                </a:solidFill>
                <a:latin typeface="微軟正黑體" pitchFamily="34" charset="-120"/>
                <a:ea typeface="微軟正黑體" pitchFamily="34" charset="-120"/>
              </a:rPr>
              <a:t>年</a:t>
            </a:r>
            <a:r>
              <a:rPr lang="en-US" altLang="zh-TW" sz="2800" dirty="0">
                <a:solidFill>
                  <a:srgbClr val="FF0000"/>
                </a:solidFill>
                <a:latin typeface="微軟正黑體" pitchFamily="34" charset="-120"/>
                <a:ea typeface="微軟正黑體" pitchFamily="34" charset="-120"/>
              </a:rPr>
              <a:t>6</a:t>
            </a:r>
            <a:r>
              <a:rPr lang="zh-TW" altLang="en-US" sz="2800" dirty="0">
                <a:solidFill>
                  <a:srgbClr val="FF0000"/>
                </a:solidFill>
                <a:latin typeface="微軟正黑體" pitchFamily="34" charset="-120"/>
                <a:ea typeface="微軟正黑體" pitchFamily="34" charset="-120"/>
              </a:rPr>
              <a:t>月</a:t>
            </a:r>
            <a:r>
              <a:rPr lang="en-US" altLang="zh-TW" sz="2800" dirty="0">
                <a:solidFill>
                  <a:srgbClr val="FF0000"/>
                </a:solidFill>
                <a:latin typeface="微軟正黑體" pitchFamily="34" charset="-120"/>
                <a:ea typeface="微軟正黑體" pitchFamily="34" charset="-120"/>
              </a:rPr>
              <a:t>8</a:t>
            </a:r>
            <a:r>
              <a:rPr lang="zh-TW" altLang="en-US" sz="2800" dirty="0">
                <a:solidFill>
                  <a:srgbClr val="FF0000"/>
                </a:solidFill>
                <a:latin typeface="微軟正黑體" pitchFamily="34" charset="-120"/>
                <a:ea typeface="微軟正黑體" pitchFamily="34" charset="-120"/>
              </a:rPr>
              <a:t>日臺教授國部字第</a:t>
            </a:r>
            <a:r>
              <a:rPr lang="en-US" altLang="zh-TW" sz="2800" dirty="0">
                <a:solidFill>
                  <a:srgbClr val="FF0000"/>
                </a:solidFill>
                <a:latin typeface="微軟正黑體" pitchFamily="34" charset="-120"/>
                <a:ea typeface="微軟正黑體" pitchFamily="34" charset="-120"/>
              </a:rPr>
              <a:t>1070022228B</a:t>
            </a:r>
            <a:r>
              <a:rPr lang="zh-TW" altLang="en-US" sz="2800" dirty="0">
                <a:solidFill>
                  <a:srgbClr val="FF0000"/>
                </a:solidFill>
                <a:latin typeface="微軟正黑體" pitchFamily="34" charset="-120"/>
                <a:ea typeface="微軟正黑體" pitchFamily="34" charset="-120"/>
              </a:rPr>
              <a:t>號函</a:t>
            </a:r>
            <a:r>
              <a:rPr lang="zh-TW" altLang="en-US" sz="2800" dirty="0" smtClean="0">
                <a:solidFill>
                  <a:srgbClr val="FF0000"/>
                </a:solidFill>
                <a:latin typeface="微軟正黑體" pitchFamily="34" charset="-120"/>
                <a:ea typeface="微軟正黑體" pitchFamily="34" charset="-120"/>
              </a:rPr>
              <a:t>）</a:t>
            </a:r>
            <a:endParaRPr lang="en-US" altLang="zh-TW" sz="2800" dirty="0" smtClean="0">
              <a:solidFill>
                <a:srgbClr val="FF0000"/>
              </a:solidFill>
              <a:latin typeface="微軟正黑體" pitchFamily="34" charset="-120"/>
              <a:ea typeface="微軟正黑體" pitchFamily="34" charset="-120"/>
            </a:endParaRPr>
          </a:p>
          <a:p>
            <a:pPr marL="12700" indent="0">
              <a:buNone/>
              <a:defRPr/>
            </a:pPr>
            <a:endParaRPr lang="en-US" altLang="zh-TW" sz="2800" dirty="0" smtClean="0">
              <a:latin typeface="微軟正黑體" pitchFamily="34" charset="-120"/>
              <a:ea typeface="微軟正黑體" pitchFamily="34" charset="-120"/>
            </a:endParaRPr>
          </a:p>
          <a:p>
            <a:pPr marL="12700" indent="0">
              <a:buNone/>
              <a:defRPr/>
            </a:pPr>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109</a:t>
            </a:r>
            <a:r>
              <a:rPr lang="zh-TW" altLang="en-US" sz="2800" dirty="0" smtClean="0">
                <a:latin typeface="微軟正黑體" pitchFamily="34" charset="-120"/>
                <a:ea typeface="微軟正黑體" pitchFamily="34" charset="-120"/>
              </a:rPr>
              <a:t>年</a:t>
            </a:r>
            <a:r>
              <a:rPr lang="zh-TW" altLang="en-US" sz="2800" dirty="0">
                <a:latin typeface="微軟正黑體" pitchFamily="34" charset="-120"/>
                <a:ea typeface="微軟正黑體" pitchFamily="34" charset="-120"/>
              </a:rPr>
              <a:t>臺閩地區公立國民中小學暨幼兒園教師介聘他縣巿服務作業</a:t>
            </a:r>
            <a:r>
              <a:rPr lang="zh-TW" altLang="en-US" sz="2800" dirty="0" smtClean="0">
                <a:latin typeface="微軟正黑體" pitchFamily="34" charset="-120"/>
                <a:ea typeface="微軟正黑體" pitchFamily="34" charset="-120"/>
              </a:rPr>
              <a:t>要點</a:t>
            </a:r>
            <a:endParaRPr lang="zh-TW" altLang="en-US" dirty="0">
              <a:solidFill>
                <a:srgbClr val="FF0000"/>
              </a:solidFill>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3767704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4727</Words>
  <Application>Microsoft Office PowerPoint</Application>
  <PresentationFormat>如螢幕大小 (4:3)</PresentationFormat>
  <Paragraphs>349</Paragraphs>
  <Slides>54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54</vt:i4>
      </vt:variant>
    </vt:vector>
  </HeadingPairs>
  <TitlesOfParts>
    <vt:vector size="61" baseType="lpstr">
      <vt:lpstr>微軟正黑體</vt:lpstr>
      <vt:lpstr>新細明體</vt:lpstr>
      <vt:lpstr>Arial</vt:lpstr>
      <vt:lpstr>Calibri</vt:lpstr>
      <vt:lpstr>Times New Roman</vt:lpstr>
      <vt:lpstr>Wingdings</vt:lpstr>
      <vt:lpstr>Office 佈景主題</vt:lpstr>
      <vt:lpstr>109年臺閩地區公立國民中小學及幼兒園教師介聘他縣市服務作業說明會</vt:lpstr>
      <vt:lpstr>請各校教師及人事主任…</vt:lpstr>
      <vt:lpstr>請各校教師及人事主任…</vt:lpstr>
      <vt:lpstr>節能省紙</vt:lpstr>
      <vt:lpstr>PowerPoint 簡報</vt:lpstr>
      <vt:lpstr>109年市內介聘</vt:lpstr>
      <vt:lpstr>109年市內介聘</vt:lpstr>
      <vt:lpstr>109年臺閩介聘</vt:lpstr>
      <vt:lpstr>介聘要點說明</vt:lpstr>
      <vt:lpstr>基本條件</vt:lpstr>
      <vt:lpstr>服務條件</vt:lpstr>
      <vt:lpstr>服務條件</vt:lpstr>
      <vt:lpstr>依據法令</vt:lpstr>
      <vt:lpstr>PowerPoint 簡報</vt:lpstr>
      <vt:lpstr>留職停薪服務條件及積分核給</vt:lpstr>
      <vt:lpstr>教師借調教育部、各縣市教育局 (處)或商借至海外台灣學校服務，其借調或商借年資</vt:lpstr>
      <vt:lpstr>介聘科類別</vt:lpstr>
      <vt:lpstr>現應聘及非現應聘科類別限制</vt:lpstr>
      <vt:lpstr>PowerPoint 簡報</vt:lpstr>
      <vt:lpstr>積分核給基本原則</vt:lpstr>
      <vt:lpstr>臺閩介聘 積分項目-請詳閱「積分審查原則」!</vt:lpstr>
      <vt:lpstr>介聘原因積分（最高90分）</vt:lpstr>
      <vt:lpstr>年資積分(最高40分)</vt:lpstr>
      <vt:lpstr>考績積分(最高10分)</vt:lpstr>
      <vt:lpstr>獎懲積分(最高10分)</vt:lpstr>
      <vt:lpstr>研習積分(最高10分)-1</vt:lpstr>
      <vt:lpstr>研習積分(最高10分)-2</vt:lpstr>
      <vt:lpstr>特殊加分(30分)</vt:lpstr>
      <vt:lpstr>志願選填</vt:lpstr>
      <vt:lpstr>介聘作業順序</vt:lpstr>
      <vt:lpstr>從電腦系統的運作結果來看…</vt:lpstr>
      <vt:lpstr>特別叮嚀</vt:lpstr>
      <vt:lpstr>特別叮嚀</vt:lpstr>
      <vt:lpstr>Q&amp;A時間</vt:lpstr>
      <vt:lpstr>Q1：教師是否可同時參加臺閩及市內介聘?</vt:lpstr>
      <vt:lpstr>Q1-1：以市內介聘成功新校身分參加臺閩介聘，市內原校若為特偏地區可否採計特殊加分(30分)?</vt:lpstr>
      <vt:lpstr>Q２：教師留職停薪未滿一學期得否累計為基本服務條件年資？</vt:lpstr>
      <vt:lpstr>Q３：教師延長病假期間得否計為基本服務條件年資？</vt:lpstr>
      <vt:lpstr>提醒您，「年資」計算有分二種：</vt:lpstr>
      <vt:lpstr>Q4：臺閩介聘的獎懲積分須否(比照市內介聘)附上獎懲紀錄表?</vt:lpstr>
      <vt:lpstr>Q5：填志願的時候，要怎麼得知其他縣市學校開的缺?</vt:lpstr>
      <vt:lpstr>Q6：學校會補進什麼樣的專長教師缺?</vt:lpstr>
      <vt:lpstr>Q6-1人事主任注意！市內介聘系統登入畫面如下</vt:lpstr>
      <vt:lpstr>Q7：超額介聘作業規範第十一點</vt:lpstr>
      <vt:lpstr>Q7-1：超額介聘作業規範第十二點第一項</vt:lpstr>
      <vt:lpstr>Q7-2：超額介聘作業規範第四點一項(五)款</vt:lpstr>
      <vt:lpstr>Q8：留職停薪中教師無法登錄市內介聘系統?</vt:lpstr>
      <vt:lpstr>Q9：填了志願後，反悔不想參加市內或臺閩介聘怎麼辦?</vt:lpstr>
      <vt:lpstr>Q10：獎懲紀錄表採計的範圍</vt:lpstr>
      <vt:lpstr>Q11：研習積分採計近五年之範圍</vt:lpstr>
      <vt:lpstr>Q12：研習積分-提醒您：全國教師在職進修資訊網下載個人研習紀錄之末頁，欄位要全部核章，方可採計算分。</vt:lpstr>
      <vt:lpstr>Q13：學校如何開身心障礙介聘缺額?</vt:lpstr>
      <vt:lpstr>Q14：臺閩介聘為何要禁止高分低報?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108年臺閩地區公立國民中小學及幼兒園教師介聘他縣市服務作業說明會</dc:title>
  <dc:creator>yumei</dc:creator>
  <cp:lastModifiedBy>user</cp:lastModifiedBy>
  <cp:revision>116</cp:revision>
  <dcterms:created xsi:type="dcterms:W3CDTF">2019-04-06T13:01:57Z</dcterms:created>
  <dcterms:modified xsi:type="dcterms:W3CDTF">2020-04-06T00:45:38Z</dcterms:modified>
</cp:coreProperties>
</file>