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9" r:id="rId4"/>
    <p:sldId id="282" r:id="rId5"/>
    <p:sldId id="284" r:id="rId6"/>
    <p:sldId id="283" r:id="rId7"/>
    <p:sldId id="285" r:id="rId8"/>
    <p:sldId id="312" r:id="rId9"/>
    <p:sldId id="313" r:id="rId10"/>
    <p:sldId id="323" r:id="rId11"/>
    <p:sldId id="335" r:id="rId12"/>
    <p:sldId id="336" r:id="rId13"/>
    <p:sldId id="325" r:id="rId14"/>
    <p:sldId id="262" r:id="rId15"/>
    <p:sldId id="322" r:id="rId16"/>
    <p:sldId id="274" r:id="rId17"/>
    <p:sldId id="326" r:id="rId18"/>
    <p:sldId id="327" r:id="rId19"/>
    <p:sldId id="286" r:id="rId20"/>
    <p:sldId id="333" r:id="rId21"/>
    <p:sldId id="302" r:id="rId22"/>
  </p:sldIdLst>
  <p:sldSz cx="9144000" cy="6858000" type="screen4x3"/>
  <p:notesSz cx="6858000" cy="9144000"/>
  <p:embeddedFontLst>
    <p:embeddedFont>
      <p:font typeface="標楷體" panose="03000509000000000000" pitchFamily="65" charset="-120"/>
      <p:regular r:id="rId24"/>
    </p:embeddedFont>
    <p:embeddedFont>
      <p:font typeface="微軟正黑體" panose="020B0604030504040204" pitchFamily="34" charset="-120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FangSong" panose="02010609060101010101" pitchFamily="49" charset="-122"/>
      <p:regular r:id="rId31"/>
    </p:embeddedFont>
  </p:embeddedFontLst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4FD3C041-F08E-4759-94D6-4038E9C69542}">
          <p14:sldIdLst>
            <p14:sldId id="256"/>
            <p14:sldId id="257"/>
            <p14:sldId id="259"/>
            <p14:sldId id="282"/>
            <p14:sldId id="284"/>
            <p14:sldId id="283"/>
            <p14:sldId id="285"/>
            <p14:sldId id="312"/>
            <p14:sldId id="313"/>
            <p14:sldId id="323"/>
            <p14:sldId id="335"/>
            <p14:sldId id="336"/>
            <p14:sldId id="325"/>
            <p14:sldId id="262"/>
            <p14:sldId id="322"/>
            <p14:sldId id="274"/>
            <p14:sldId id="326"/>
            <p14:sldId id="327"/>
            <p14:sldId id="286"/>
            <p14:sldId id="333"/>
            <p14:sldId id="302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46">
          <p15:clr>
            <a:srgbClr val="A4A3A4"/>
          </p15:clr>
        </p15:guide>
        <p15:guide id="4" orient="horz" pos="3884">
          <p15:clr>
            <a:srgbClr val="A4A3A4"/>
          </p15:clr>
        </p15:guide>
        <p15:guide id="5" pos="3243">
          <p15:clr>
            <a:srgbClr val="A4A3A4"/>
          </p15:clr>
        </p15:guide>
        <p15:guide id="6" pos="839">
          <p15:clr>
            <a:srgbClr val="A4A3A4"/>
          </p15:clr>
        </p15:guide>
        <p15:guide id="7" orient="horz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pos="5420">
          <p15:clr>
            <a:srgbClr val="A4A3A4"/>
          </p15:clr>
        </p15:guide>
        <p15:guide id="10" pos="3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AB47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9" autoAdjust="0"/>
    <p:restoredTop sz="94660" autoAdjust="0"/>
  </p:normalViewPr>
  <p:slideViewPr>
    <p:cSldViewPr>
      <p:cViewPr>
        <p:scale>
          <a:sx n="95" d="100"/>
          <a:sy n="95" d="100"/>
        </p:scale>
        <p:origin x="-2082" y="-540"/>
      </p:cViewPr>
      <p:guideLst>
        <p:guide orient="horz" pos="2160"/>
        <p:guide orient="horz" pos="346"/>
        <p:guide orient="horz" pos="3884"/>
        <p:guide orient="horz"/>
        <p:guide orient="horz" pos="482"/>
        <p:guide pos="2880"/>
        <p:guide pos="3243"/>
        <p:guide pos="839"/>
        <p:guide pos="5420"/>
        <p:guide pos="340"/>
      </p:guideLst>
    </p:cSldViewPr>
  </p:slideViewPr>
  <p:outlineViewPr>
    <p:cViewPr>
      <p:scale>
        <a:sx n="33" d="100"/>
        <a:sy n="33" d="100"/>
      </p:scale>
      <p:origin x="0" y="1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94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1DB08133-B2EE-44AA-9CE6-9F79968532E9}" type="datetimeFigureOut">
              <a:rPr lang="zh-TW" altLang="en-US"/>
              <a:pPr>
                <a:defRPr/>
              </a:pPr>
              <a:t>2023/11/17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新細明體" charset="-120"/>
              </a:defRPr>
            </a:lvl1pPr>
          </a:lstStyle>
          <a:p>
            <a:pPr>
              <a:defRPr/>
            </a:pPr>
            <a:fld id="{60098660-1321-49D2-91EF-1CD406050E4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94422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970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8F2D3F7-26F2-410C-8D99-628C0E1B78D1}" type="slidenum">
              <a:rPr lang="zh-TW" altLang="en-US" smtClean="0"/>
              <a:pPr/>
              <a:t>4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kumimoji="1" lang="zh-TW" altLang="en-US" sz="2200">
              <a:latin typeface="Times New Roman" pitchFamily="18" charset="0"/>
            </a:endParaRPr>
          </a:p>
        </p:txBody>
      </p:sp>
      <p:sp>
        <p:nvSpPr>
          <p:cNvPr id="30724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 eaLnBrk="1" hangingPunct="1"/>
            <a:fld id="{991186B7-3702-4E1A-B7DB-1F150D81E9E9}" type="slidenum">
              <a:rPr kumimoji="0" lang="zh-TW" altLang="en-US" sz="1200"/>
              <a:pPr algn="r" eaLnBrk="1" hangingPunct="1"/>
              <a:t>14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3174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E7F22D2-0C00-43F1-8D9A-690390B22689}" type="slidenum">
              <a:rPr lang="zh-TW" altLang="en-US" smtClean="0"/>
              <a:pPr/>
              <a:t>15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348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E90ACE9-89A1-4215-AFC6-25B20A9F3533}" type="slidenum">
              <a:rPr lang="zh-TW" altLang="en-US" smtClean="0"/>
              <a:pPr/>
              <a:t>19</a:t>
            </a:fld>
            <a:endParaRPr lang="en-US" altLang="zh-TW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173F9-40E8-427D-A2CD-4278E8B71CA0}" type="datetimeFigureOut">
              <a:rPr lang="zh-TW" altLang="en-US"/>
              <a:pPr>
                <a:defRPr/>
              </a:pPr>
              <a:t>2023/11/17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79486-D49C-4243-9968-2F4D6DB672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034CE-4998-4788-A686-013DFBD45F7F}" type="datetimeFigureOut">
              <a:rPr lang="zh-TW" altLang="en-US"/>
              <a:pPr>
                <a:defRPr/>
              </a:pPr>
              <a:t>2023/11/17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D2F82-763C-40FA-9E61-2D248116328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9065F-2A65-4307-9D41-638229C9D540}" type="datetimeFigureOut">
              <a:rPr lang="zh-TW" altLang="en-US"/>
              <a:pPr>
                <a:defRPr/>
              </a:pPr>
              <a:t>2023/11/17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C80CB-1612-4EAA-9833-01677B2BF18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7B902-BBA4-49E5-B723-97A5B45E438D}" type="datetimeFigureOut">
              <a:rPr lang="zh-TW" altLang="en-US"/>
              <a:pPr>
                <a:defRPr/>
              </a:pPr>
              <a:t>2023/11/17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F6A1F-2F40-4C9D-8EF2-110E218330F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86727-61B4-49E7-A0FD-EC11A7EA6328}" type="datetimeFigureOut">
              <a:rPr lang="zh-TW" altLang="en-US"/>
              <a:pPr>
                <a:defRPr/>
              </a:pPr>
              <a:t>2023/11/17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A6B06-FEEB-4B9F-8C2A-56A9A7CC014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6265F-9CE7-4179-8A2E-7CA521456376}" type="datetimeFigureOut">
              <a:rPr lang="zh-TW" altLang="en-US"/>
              <a:pPr>
                <a:defRPr/>
              </a:pPr>
              <a:t>2023/11/17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7D23D-F24C-4720-AFCF-4F1447E6FCF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7B398-9A16-4E98-9F55-3D549207E1FB}" type="datetimeFigureOut">
              <a:rPr lang="zh-TW" altLang="en-US"/>
              <a:pPr>
                <a:defRPr/>
              </a:pPr>
              <a:t>2023/11/17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1EFDC-3DED-4804-9B53-0284378F3A7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62CDB-47F0-4880-9FBE-E60B35B228F6}" type="datetimeFigureOut">
              <a:rPr lang="zh-TW" altLang="en-US"/>
              <a:pPr>
                <a:defRPr/>
              </a:pPr>
              <a:t>2023/11/17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6D5B1-1003-4D78-AF68-813D46C14FE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F3116-3B26-4B48-AAF7-00AB9935E7AD}" type="datetimeFigureOut">
              <a:rPr lang="zh-TW" altLang="en-US"/>
              <a:pPr>
                <a:defRPr/>
              </a:pPr>
              <a:t>2023/11/17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73587-FC2E-4A07-AC37-67B147E5D6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52833-16CB-4987-8373-70D5F1F7456D}" type="datetimeFigureOut">
              <a:rPr lang="zh-TW" altLang="en-US"/>
              <a:pPr>
                <a:defRPr/>
              </a:pPr>
              <a:t>2023/11/17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12C06-C819-4CC4-BBB4-D245F88F4C9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0E460-81EB-4DFE-9B19-0BC02D04F733}" type="datetimeFigureOut">
              <a:rPr lang="zh-TW" altLang="en-US"/>
              <a:pPr>
                <a:defRPr/>
              </a:pPr>
              <a:t>2023/11/17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FF809-2EBD-458F-BF66-E2C86031009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01236DA-A4CE-4D3C-AB34-6CEA95FF9EC7}" type="datetimeFigureOut">
              <a:rPr lang="zh-TW" altLang="en-US"/>
              <a:pPr>
                <a:defRPr/>
              </a:pPr>
              <a:t>2023/11/17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898989"/>
                </a:solidFill>
                <a:latin typeface="Calibri" pitchFamily="34" charset="0"/>
                <a:ea typeface="新細明體" charset="-120"/>
              </a:defRPr>
            </a:lvl1pPr>
          </a:lstStyle>
          <a:p>
            <a:pPr>
              <a:defRPr/>
            </a:pPr>
            <a:fld id="{96C0A2C9-6C80-4E96-9CFD-B93A520F564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pic>
        <p:nvPicPr>
          <p:cNvPr id="1031" name="圖片 6" descr="B01-01.jpg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nfo@tts.tbmc.com.tw" TargetMode="External"/><Relationship Id="rId2" Type="http://schemas.openxmlformats.org/officeDocument/2006/relationships/hyperlink" Target="http://www.tbmc.com.tw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圖片 1" descr="D:\圖書館\11【行銷製作物】\讀書館_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76250"/>
            <a:ext cx="252095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>
          <a:xfrm>
            <a:off x="971600" y="2348880"/>
            <a:ext cx="7200800" cy="2592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 err="1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udn</a:t>
            </a:r>
            <a:r>
              <a:rPr lang="zh-TW" altLang="en-US" sz="6600" b="1" dirty="0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讀書館平台</a:t>
            </a:r>
            <a:endParaRPr lang="en-US" altLang="zh-TW" sz="6600" b="1" dirty="0">
              <a:solidFill>
                <a:schemeClr val="tx1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algn="ctr"/>
            <a:r>
              <a:rPr lang="zh-TW" altLang="en-US" sz="6600" b="1" dirty="0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及</a:t>
            </a:r>
            <a:r>
              <a:rPr lang="en-US" altLang="zh-TW" sz="6600" b="1" dirty="0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app</a:t>
            </a:r>
            <a:r>
              <a:rPr lang="zh-TW" altLang="en-US" sz="6600" b="1" dirty="0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使用手冊</a:t>
            </a:r>
            <a:endParaRPr lang="en-US" altLang="zh-TW" sz="6600" b="1" dirty="0">
              <a:solidFill>
                <a:schemeClr val="tx1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algn="ctr"/>
            <a:r>
              <a:rPr lang="zh-TW" altLang="en-US" sz="6600" b="1" dirty="0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8" b="7681"/>
          <a:stretch/>
        </p:blipFill>
        <p:spPr>
          <a:xfrm>
            <a:off x="5148064" y="542428"/>
            <a:ext cx="2679729" cy="56096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9" b="5486"/>
          <a:stretch/>
        </p:blipFill>
        <p:spPr>
          <a:xfrm>
            <a:off x="1331913" y="549275"/>
            <a:ext cx="2614555" cy="56028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610842" y="476672"/>
            <a:ext cx="369143" cy="338554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zh-TW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796136" y="549275"/>
            <a:ext cx="1368152" cy="265952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zh-TW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6343912" y="1052736"/>
            <a:ext cx="2376264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使用目錄、書籤、筆記功能，享受更方便快捷的閱讀體驗！</a:t>
            </a:r>
            <a:endParaRPr lang="en-US" altLang="zh-TW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974199" y="980728"/>
            <a:ext cx="1733705" cy="338554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點選條列式選單</a:t>
            </a:r>
            <a:endParaRPr lang="en-US" altLang="zh-TW" sz="16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6390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0" b="92553"/>
          <a:stretch/>
        </p:blipFill>
        <p:spPr>
          <a:xfrm>
            <a:off x="5148063" y="3916685"/>
            <a:ext cx="2669595" cy="3059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4" b="66274"/>
          <a:stretch/>
        </p:blipFill>
        <p:spPr>
          <a:xfrm>
            <a:off x="5148064" y="4222666"/>
            <a:ext cx="2669595" cy="19431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9" b="5486"/>
          <a:stretch/>
        </p:blipFill>
        <p:spPr>
          <a:xfrm>
            <a:off x="1331640" y="549275"/>
            <a:ext cx="2614555" cy="56028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" b="52867"/>
          <a:stretch/>
        </p:blipFill>
        <p:spPr>
          <a:xfrm>
            <a:off x="5148064" y="549275"/>
            <a:ext cx="2624802" cy="26933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6807465" y="1052736"/>
            <a:ext cx="932614" cy="347811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zh-TW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6501342" y="1663994"/>
            <a:ext cx="2543048" cy="2431435"/>
            <a:chOff x="4390342" y="865278"/>
            <a:chExt cx="2543048" cy="2431435"/>
          </a:xfrm>
        </p:grpSpPr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5109735" y="1262132"/>
              <a:ext cx="807649" cy="261610"/>
            </a:xfrm>
            <a:prstGeom prst="rect">
              <a:avLst/>
            </a:prstGeom>
            <a:noFill/>
            <a:ln w="1905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endParaRPr lang="en-US" altLang="zh-TW" sz="1050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4390342" y="865278"/>
              <a:ext cx="2543048" cy="243143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zh-TW" altLang="en-US" sz="1600" b="1" dirty="0">
                  <a:latin typeface="微軟正黑體" pitchFamily="34" charset="-120"/>
                  <a:ea typeface="微軟正黑體" pitchFamily="34" charset="-120"/>
                </a:rPr>
                <a:t>筆記功能：</a:t>
              </a:r>
              <a:endParaRPr lang="en-US" altLang="zh-TW" sz="1600" b="1" dirty="0">
                <a:latin typeface="微軟正黑體" pitchFamily="34" charset="-120"/>
                <a:ea typeface="微軟正黑體" pitchFamily="34" charset="-120"/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altLang="zh-TW" sz="1600" b="1" dirty="0"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lang="zh-TW" altLang="en-US" sz="1600" b="1" dirty="0">
                  <a:latin typeface="微軟正黑體" pitchFamily="34" charset="-120"/>
                  <a:ea typeface="微軟正黑體" pitchFamily="34" charset="-120"/>
                </a:rPr>
                <a:t>點選文字筆記輸入，系統會為您紀錄頁碼及時間</a:t>
              </a:r>
              <a:endParaRPr lang="en-US" altLang="zh-TW" sz="1600" b="1" dirty="0">
                <a:latin typeface="微軟正黑體" pitchFamily="34" charset="-120"/>
                <a:ea typeface="微軟正黑體" pitchFamily="34" charset="-120"/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altLang="zh-TW" sz="1600" b="1" dirty="0"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lang="zh-TW" altLang="en-US" sz="1600" b="1" dirty="0">
                  <a:latin typeface="微軟正黑體" pitchFamily="34" charset="-120"/>
                  <a:ea typeface="微軟正黑體" pitchFamily="34" charset="-120"/>
                </a:rPr>
                <a:t>點選條列式選單，進入筆記，可編輯、刪除、分享筆記</a:t>
              </a:r>
              <a:endParaRPr lang="en-US" altLang="zh-TW" sz="1600" b="1" dirty="0">
                <a:latin typeface="微軟正黑體" pitchFamily="34" charset="-120"/>
                <a:ea typeface="微軟正黑體" pitchFamily="34" charset="-120"/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altLang="zh-TW" sz="16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※</a:t>
              </a:r>
              <a:r>
                <a:rPr lang="zh-TW" altLang="en-US" sz="1600" b="1" dirty="0">
                  <a:solidFill>
                    <a:schemeClr val="accent1"/>
                  </a:solidFill>
                  <a:latin typeface="微軟正黑體" pitchFamily="34" charset="-120"/>
                  <a:ea typeface="微軟正黑體" pitchFamily="34" charset="-120"/>
                </a:rPr>
                <a:t>「分享」</a:t>
              </a:r>
              <a:r>
                <a:rPr lang="zh-TW" altLang="en-US" sz="16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適用於</a:t>
              </a:r>
              <a:r>
                <a:rPr lang="en-US" altLang="zh-TW" sz="16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PDF</a:t>
              </a:r>
              <a:r>
                <a:rPr lang="zh-TW" altLang="en-US" sz="16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與</a:t>
              </a:r>
              <a:r>
                <a:rPr lang="en-US" altLang="zh-TW" sz="1600" b="1" dirty="0" err="1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ePUB</a:t>
              </a:r>
              <a:r>
                <a:rPr lang="zh-TW" altLang="en-US" sz="1600" b="1" dirty="0" smtClean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版本</a:t>
              </a:r>
              <a:endParaRPr lang="en-US" altLang="zh-TW" sz="1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2771800" y="4005064"/>
            <a:ext cx="2124236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閱讀進度功能 </a:t>
            </a:r>
            <a:r>
              <a:rPr lang="en-US" altLang="zh-TW" sz="1600" b="1" dirty="0">
                <a:latin typeface="微軟正黑體" pitchFamily="34" charset="-120"/>
                <a:ea typeface="微軟正黑體" pitchFamily="34" charset="-12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置底進度條可查看並調整本書閱讀進度</a:t>
            </a:r>
            <a:endParaRPr lang="en-US" altLang="zh-TW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1331639" y="5443646"/>
            <a:ext cx="2628000" cy="720000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zh-TW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3491880" y="551732"/>
            <a:ext cx="248978" cy="287785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zh-TW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2708554" y="934253"/>
            <a:ext cx="2250727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書籤功能：可將該頁加入書籤方便查找</a:t>
            </a:r>
            <a:endParaRPr lang="en-US" altLang="zh-TW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7507684" y="560239"/>
            <a:ext cx="248978" cy="287785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zh-TW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7211935" y="4509120"/>
            <a:ext cx="591497" cy="600261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zh-TW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5436096" y="3916685"/>
            <a:ext cx="311529" cy="304349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zh-TW" altLang="en-US" sz="16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9305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207444" y="533032"/>
            <a:ext cx="2448272" cy="1938992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 ◀  設定功能</a:t>
            </a:r>
            <a:r>
              <a:rPr lang="en-US" altLang="zh-TW" sz="1600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en-US" altLang="zh-TW" sz="1600" b="1" dirty="0" err="1">
                <a:latin typeface="微軟正黑體" pitchFamily="34" charset="-120"/>
                <a:ea typeface="微軟正黑體" pitchFamily="34" charset="-120"/>
              </a:rPr>
              <a:t>ePUB</a:t>
            </a: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格式</a:t>
            </a:r>
            <a:r>
              <a:rPr lang="en-US" altLang="zh-TW" sz="1600" b="1" dirty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：</a:t>
            </a:r>
            <a:endParaRPr lang="en-US" altLang="zh-TW" sz="1600" b="1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zh-TW" sz="1600" b="1" dirty="0">
                <a:latin typeface="微軟正黑體" pitchFamily="34" charset="-120"/>
                <a:ea typeface="微軟正黑體" pitchFamily="34" charset="-120"/>
              </a:rPr>
              <a:t>1. </a:t>
            </a: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可自由調整字體大小</a:t>
            </a:r>
            <a:endParaRPr lang="en-US" altLang="zh-TW" sz="1600" b="1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zh-TW" sz="1600" b="1" dirty="0">
                <a:latin typeface="微軟正黑體" pitchFamily="34" charset="-120"/>
                <a:ea typeface="微軟正黑體" pitchFamily="34" charset="-120"/>
              </a:rPr>
              <a:t>2. </a:t>
            </a: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可選擇閱讀介面為白天或夜晚模式</a:t>
            </a:r>
            <a:endParaRPr lang="en-US" altLang="zh-TW" sz="1600" b="1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zh-TW" sz="1600" b="1" dirty="0"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 可選擇翻頁方式為左右翻頁或上下捲動</a:t>
            </a:r>
            <a:endParaRPr lang="en-US" altLang="zh-TW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="" xmlns:a16="http://schemas.microsoft.com/office/drawing/2014/main" id="{9FCA108B-32E1-4374-8FAE-97F53F284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437" y="533032"/>
            <a:ext cx="2808312" cy="573423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8" name="群組 17">
            <a:extLst>
              <a:ext uri="{FF2B5EF4-FFF2-40B4-BE49-F238E27FC236}">
                <a16:creationId xmlns="" xmlns:a16="http://schemas.microsoft.com/office/drawing/2014/main" id="{C89DDCF2-7D43-8868-E1E0-E46AD75FD58B}"/>
              </a:ext>
            </a:extLst>
          </p:cNvPr>
          <p:cNvGrpSpPr/>
          <p:nvPr/>
        </p:nvGrpSpPr>
        <p:grpSpPr>
          <a:xfrm>
            <a:off x="290251" y="126173"/>
            <a:ext cx="3174129" cy="6141095"/>
            <a:chOff x="-1755307" y="83611"/>
            <a:chExt cx="3174129" cy="6141095"/>
          </a:xfrm>
        </p:grpSpPr>
        <p:pic>
          <p:nvPicPr>
            <p:cNvPr id="9" name="圖片 8">
              <a:extLst>
                <a:ext uri="{FF2B5EF4-FFF2-40B4-BE49-F238E27FC236}">
                  <a16:creationId xmlns="" xmlns:a16="http://schemas.microsoft.com/office/drawing/2014/main" id="{D4902311-ED1B-EE88-0847-F0ACAAAFC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755307" y="490470"/>
              <a:ext cx="2814201" cy="573423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Text Box 8">
              <a:extLst>
                <a:ext uri="{FF2B5EF4-FFF2-40B4-BE49-F238E27FC236}">
                  <a16:creationId xmlns="" xmlns:a16="http://schemas.microsoft.com/office/drawing/2014/main" id="{84E0087A-944E-E2D9-7FA3-09C9B79031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103" y="413204"/>
              <a:ext cx="459124" cy="432016"/>
            </a:xfrm>
            <a:prstGeom prst="rect">
              <a:avLst/>
            </a:prstGeom>
            <a:noFill/>
            <a:ln w="3810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endParaRPr lang="en-US" altLang="zh-TW" sz="16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="" xmlns:a16="http://schemas.microsoft.com/office/drawing/2014/main" id="{81A58349-8E46-82B6-1C2A-A8DAB1B2C0BF}"/>
                </a:ext>
              </a:extLst>
            </p:cNvPr>
            <p:cNvSpPr txBox="1"/>
            <p:nvPr/>
          </p:nvSpPr>
          <p:spPr>
            <a:xfrm>
              <a:off x="693065" y="83611"/>
              <a:ext cx="4219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>
                  <a:solidFill>
                    <a:srgbClr val="3333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 panose="020F0502020204030204" pitchFamily="34" charset="0"/>
                </a:rPr>
                <a:t>①</a:t>
              </a:r>
              <a:endParaRPr lang="zh-TW" altLang="en-US" sz="2400" b="1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Text Box 8">
              <a:extLst>
                <a:ext uri="{FF2B5EF4-FFF2-40B4-BE49-F238E27FC236}">
                  <a16:creationId xmlns="" xmlns:a16="http://schemas.microsoft.com/office/drawing/2014/main" id="{DA1A3FD9-DF06-3FAF-8979-EFEBB759B7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703062" y="3907595"/>
              <a:ext cx="2686910" cy="2099666"/>
            </a:xfrm>
            <a:prstGeom prst="rect">
              <a:avLst/>
            </a:prstGeom>
            <a:noFill/>
            <a:ln w="3810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endParaRPr lang="en-US" altLang="zh-TW" sz="16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="" xmlns:a16="http://schemas.microsoft.com/office/drawing/2014/main" id="{A1363AFE-AC1F-F2EF-0D8B-F1B390B74CCE}"/>
                </a:ext>
              </a:extLst>
            </p:cNvPr>
            <p:cNvSpPr txBox="1"/>
            <p:nvPr/>
          </p:nvSpPr>
          <p:spPr>
            <a:xfrm>
              <a:off x="942378" y="3506400"/>
              <a:ext cx="47644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400" b="1" dirty="0">
                  <a:solidFill>
                    <a:srgbClr val="3333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 panose="020F0502020204030204" pitchFamily="34" charset="0"/>
                </a:rPr>
                <a:t>②</a:t>
              </a:r>
              <a:endParaRPr lang="zh-TW" altLang="en-US" sz="2400" b="1" dirty="0">
                <a:solidFill>
                  <a:srgbClr val="3333FF"/>
                </a:solidFill>
              </a:endParaRPr>
            </a:p>
          </p:txBody>
        </p:sp>
      </p:grpSp>
      <p:sp>
        <p:nvSpPr>
          <p:cNvPr id="17" name="Text Box 8">
            <a:extLst>
              <a:ext uri="{FF2B5EF4-FFF2-40B4-BE49-F238E27FC236}">
                <a16:creationId xmlns="" xmlns:a16="http://schemas.microsoft.com/office/drawing/2014/main" id="{3C0ACA98-2A45-41D0-B67A-E1C02CCC4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2515" y="4169632"/>
            <a:ext cx="2448272" cy="1692771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設定功能</a:t>
            </a:r>
            <a:r>
              <a:rPr lang="en-US" altLang="zh-TW" sz="1600" b="1" dirty="0">
                <a:latin typeface="微軟正黑體" pitchFamily="34" charset="-120"/>
                <a:ea typeface="微軟正黑體" pitchFamily="34" charset="-120"/>
              </a:rPr>
              <a:t>(PDF</a:t>
            </a: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格式</a:t>
            </a:r>
            <a:r>
              <a:rPr lang="en-US" altLang="zh-TW" sz="1600" b="1" dirty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：▶</a:t>
            </a:r>
            <a:endParaRPr lang="en-US" altLang="zh-TW" sz="1600" b="1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zh-TW" sz="1600" b="1" dirty="0">
                <a:latin typeface="微軟正黑體" pitchFamily="34" charset="-120"/>
                <a:ea typeface="微軟正黑體" pitchFamily="34" charset="-120"/>
              </a:rPr>
              <a:t>1. </a:t>
            </a: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可自由調整亮度</a:t>
            </a:r>
            <a:endParaRPr lang="en-US" altLang="zh-TW" sz="1600" b="1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zh-TW" sz="1600" b="1" dirty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可選擇書本的翻頁方向</a:t>
            </a:r>
            <a:endParaRPr lang="en-US" altLang="zh-TW" sz="1600" b="1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zh-TW" sz="1600" b="1" dirty="0"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 可維持當前調整的比例進行翻頁</a:t>
            </a:r>
            <a:endParaRPr lang="en-US" altLang="zh-TW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Text Box 8">
            <a:extLst>
              <a:ext uri="{FF2B5EF4-FFF2-40B4-BE49-F238E27FC236}">
                <a16:creationId xmlns="" xmlns:a16="http://schemas.microsoft.com/office/drawing/2014/main" id="{20E1D7A1-6985-7EBF-B423-4F317464C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0207" y="469270"/>
            <a:ext cx="459124" cy="432016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zh-TW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="" xmlns:a16="http://schemas.microsoft.com/office/drawing/2014/main" id="{34953E1D-3C6F-CC75-BB34-9EC2BBCB95AD}"/>
              </a:ext>
            </a:extLst>
          </p:cNvPr>
          <p:cNvSpPr txBox="1"/>
          <p:nvPr/>
        </p:nvSpPr>
        <p:spPr>
          <a:xfrm>
            <a:off x="8469962" y="741101"/>
            <a:ext cx="421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①</a:t>
            </a:r>
            <a:endParaRPr lang="zh-TW" altLang="en-US" sz="2400" b="1" dirty="0">
              <a:solidFill>
                <a:srgbClr val="3333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Text Box 8">
            <a:extLst>
              <a:ext uri="{FF2B5EF4-FFF2-40B4-BE49-F238E27FC236}">
                <a16:creationId xmlns="" xmlns:a16="http://schemas.microsoft.com/office/drawing/2014/main" id="{87B51BC4-C809-BFC0-45D9-2CB6CBC09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812" y="4169632"/>
            <a:ext cx="2686910" cy="1980000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zh-TW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="" xmlns:a16="http://schemas.microsoft.com/office/drawing/2014/main" id="{3EA36A1A-3D98-6380-F15A-F9249B97A0A6}"/>
              </a:ext>
            </a:extLst>
          </p:cNvPr>
          <p:cNvSpPr txBox="1"/>
          <p:nvPr/>
        </p:nvSpPr>
        <p:spPr>
          <a:xfrm>
            <a:off x="8503825" y="3868152"/>
            <a:ext cx="324000" cy="461665"/>
          </a:xfrm>
          <a:prstGeom prst="rect">
            <a:avLst/>
          </a:prstGeom>
          <a:solidFill>
            <a:srgbClr val="FFFFFF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②</a:t>
            </a:r>
            <a:endParaRPr lang="zh-TW" altLang="en-US" sz="24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85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6" b="5447"/>
          <a:stretch/>
        </p:blipFill>
        <p:spPr>
          <a:xfrm>
            <a:off x="3275856" y="765175"/>
            <a:ext cx="2520691" cy="54006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" b="5199"/>
          <a:stretch/>
        </p:blipFill>
        <p:spPr>
          <a:xfrm>
            <a:off x="6087379" y="765174"/>
            <a:ext cx="2504171" cy="54006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6" b="5447"/>
          <a:stretch/>
        </p:blipFill>
        <p:spPr>
          <a:xfrm>
            <a:off x="521686" y="765175"/>
            <a:ext cx="2520691" cy="54006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971550" y="116632"/>
            <a:ext cx="7620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kumimoji="0" lang="en-US" altLang="zh-TW" sz="3200" b="1" dirty="0" err="1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ePUB</a:t>
            </a:r>
            <a:r>
              <a:rPr kumimoji="0" lang="zh-TW" altLang="en-US" sz="3200" b="1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專屬功能</a:t>
            </a:r>
            <a:endParaRPr kumimoji="0" lang="en-US" altLang="zh-TW" sz="3200" b="1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195" name="矩形 8"/>
          <p:cNvSpPr>
            <a:spLocks noChangeArrowheads="1"/>
          </p:cNvSpPr>
          <p:nvPr/>
        </p:nvSpPr>
        <p:spPr bwMode="auto">
          <a:xfrm>
            <a:off x="6087379" y="4293095"/>
            <a:ext cx="2516871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圈詞後可選擇劃線、螢光筆、筆記等功能。</a:t>
            </a:r>
          </a:p>
        </p:txBody>
      </p:sp>
      <p:sp>
        <p:nvSpPr>
          <p:cNvPr id="8199" name="Text Box 8"/>
          <p:cNvSpPr txBox="1">
            <a:spLocks noChangeArrowheads="1"/>
          </p:cNvSpPr>
          <p:nvPr/>
        </p:nvSpPr>
        <p:spPr bwMode="auto">
          <a:xfrm>
            <a:off x="3275856" y="2996952"/>
            <a:ext cx="2520691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TW"/>
            </a:defPPr>
            <a:lvl1pPr eaLnBrk="1" hangingPunct="1">
              <a:spcBef>
                <a:spcPct val="50000"/>
              </a:spcBef>
              <a:defRPr sz="1600"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en-US" altLang="zh-TW" dirty="0" err="1"/>
              <a:t>ePUB</a:t>
            </a:r>
            <a:r>
              <a:rPr lang="zh-TW" altLang="en-US" dirty="0"/>
              <a:t>設定介面可以調整最適合您的閱讀模式。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248694" y="744926"/>
            <a:ext cx="288032" cy="281394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zh-TW" altLang="en-US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257990" y="4365304"/>
            <a:ext cx="2538557" cy="1800000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zh-TW" altLang="en-US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239122" y="747104"/>
            <a:ext cx="288032" cy="281394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zh-TW" altLang="en-US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505167" y="2987468"/>
            <a:ext cx="2520691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TW"/>
            </a:defPPr>
            <a:lvl1pPr eaLnBrk="1" hangingPunct="1">
              <a:spcBef>
                <a:spcPct val="50000"/>
              </a:spcBef>
              <a:defRPr sz="1600"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en-US" altLang="zh-TW" dirty="0" err="1"/>
              <a:t>Epub</a:t>
            </a:r>
            <a:r>
              <a:rPr lang="zh-TW" altLang="en-US" dirty="0"/>
              <a:t>提供搜尋功能，點擊進入即可輸入關鍵字查找。</a:t>
            </a:r>
          </a:p>
        </p:txBody>
      </p:sp>
    </p:spTree>
    <p:extLst>
      <p:ext uri="{BB962C8B-B14F-4D97-AF65-F5344CB8AC3E}">
        <p14:creationId xmlns:p14="http://schemas.microsoft.com/office/powerpoint/2010/main" val="132747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932610"/>
            <a:ext cx="5348073" cy="528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98474" y="528558"/>
            <a:ext cx="1687463" cy="165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0" lang="zh-TW" altLang="en-US" b="1" dirty="0">
                <a:latin typeface="微軟正黑體" pitchFamily="34" charset="-120"/>
                <a:ea typeface="微軟正黑體" pitchFamily="34" charset="-120"/>
              </a:rPr>
              <a:t>分類瀏覽</a:t>
            </a:r>
            <a:br>
              <a:rPr kumimoji="0" lang="zh-TW" altLang="en-US" b="1" dirty="0">
                <a:latin typeface="微軟正黑體" pitchFamily="34" charset="-120"/>
                <a:ea typeface="微軟正黑體" pitchFamily="34" charset="-120"/>
              </a:rPr>
            </a:br>
            <a:r>
              <a:rPr kumimoji="0" lang="zh-TW" altLang="en-US" b="1" dirty="0">
                <a:latin typeface="微軟正黑體" pitchFamily="34" charset="-120"/>
                <a:ea typeface="微軟正黑體" pitchFamily="34" charset="-120"/>
              </a:rPr>
              <a:t>輕鬆找書</a:t>
            </a:r>
            <a:endParaRPr kumimoji="0"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kumimoji="0" lang="zh-TW" altLang="en-US" sz="1600" dirty="0">
                <a:latin typeface="微軟正黑體" pitchFamily="34" charset="-120"/>
                <a:ea typeface="微軟正黑體" pitchFamily="34" charset="-120"/>
              </a:rPr>
              <a:t>提供電子</a:t>
            </a:r>
            <a:r>
              <a:rPr kumimoji="0" lang="zh-TW" altLang="en-US" sz="1600" dirty="0">
                <a:ea typeface="微軟正黑體" pitchFamily="34" charset="-120"/>
              </a:rPr>
              <a:t>書、電子雜誌、電子</a:t>
            </a:r>
            <a:r>
              <a:rPr kumimoji="0" lang="zh-TW" altLang="en-US" sz="1600" dirty="0">
                <a:latin typeface="微軟正黑體" pitchFamily="34" charset="-120"/>
                <a:ea typeface="微軟正黑體" pitchFamily="34" charset="-120"/>
              </a:rPr>
              <a:t>報紙等服務</a:t>
            </a:r>
          </a:p>
        </p:txBody>
      </p:sp>
      <p:sp>
        <p:nvSpPr>
          <p:cNvPr id="13315" name="Text Box 7"/>
          <p:cNvSpPr txBox="1">
            <a:spLocks noChangeArrowheads="1"/>
          </p:cNvSpPr>
          <p:nvPr/>
        </p:nvSpPr>
        <p:spPr bwMode="auto">
          <a:xfrm>
            <a:off x="57968" y="2407543"/>
            <a:ext cx="1616075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0" lang="zh-TW" altLang="en-US" b="1" dirty="0">
                <a:latin typeface="微軟正黑體" pitchFamily="34" charset="-120"/>
                <a:ea typeface="微軟正黑體" pitchFamily="34" charset="-120"/>
              </a:rPr>
              <a:t>快速查詢</a:t>
            </a:r>
          </a:p>
          <a:p>
            <a:pPr eaLnBrk="1" hangingPunct="1">
              <a:spcBef>
                <a:spcPct val="50000"/>
              </a:spcBef>
            </a:pPr>
            <a:r>
              <a:rPr kumimoji="0" lang="zh-TW" altLang="en-US" sz="1600" dirty="0">
                <a:latin typeface="微軟正黑體" pitchFamily="34" charset="-120"/>
                <a:ea typeface="微軟正黑體" pitchFamily="34" charset="-120"/>
              </a:rPr>
              <a:t>可輸入書名、作者、出版社，查詢平台中的書刊。</a:t>
            </a:r>
            <a:endParaRPr kumimoji="0" lang="en-US" altLang="zh-TW" sz="16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316" name="Text Box 9"/>
          <p:cNvSpPr txBox="1">
            <a:spLocks noChangeArrowheads="1"/>
          </p:cNvSpPr>
          <p:nvPr/>
        </p:nvSpPr>
        <p:spPr bwMode="auto">
          <a:xfrm>
            <a:off x="7236296" y="1687448"/>
            <a:ext cx="1867595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0" lang="zh-TW" altLang="en-US" b="1" dirty="0">
                <a:latin typeface="微軟正黑體" pitchFamily="34" charset="-120"/>
                <a:ea typeface="微軟正黑體" pitchFamily="34" charset="-120"/>
              </a:rPr>
              <a:t>借閱規則</a:t>
            </a:r>
            <a:endParaRPr kumimoji="0"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spcBef>
                <a:spcPct val="50000"/>
              </a:spcBef>
            </a:pPr>
            <a:r>
              <a:rPr kumimoji="0" lang="zh-TW" altLang="en-US" sz="1600" dirty="0">
                <a:latin typeface="微軟正黑體" pitchFamily="34" charset="-120"/>
                <a:ea typeface="微軟正黑體" pitchFamily="34" charset="-120"/>
              </a:rPr>
              <a:t>了解各館內的讀者借閱權限及規則</a:t>
            </a:r>
            <a:endParaRPr kumimoji="0" lang="en-US" altLang="zh-TW" sz="1600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spcBef>
                <a:spcPct val="50000"/>
              </a:spcBef>
            </a:pPr>
            <a:r>
              <a:rPr kumimoji="0" lang="zh-TW" altLang="en-US" b="1" dirty="0">
                <a:latin typeface="微軟正黑體" pitchFamily="34" charset="-120"/>
                <a:ea typeface="微軟正黑體" pitchFamily="34" charset="-120"/>
              </a:rPr>
              <a:t>使用說明</a:t>
            </a:r>
            <a:endParaRPr kumimoji="0"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spcBef>
                <a:spcPct val="50000"/>
              </a:spcBef>
            </a:pPr>
            <a:r>
              <a:rPr kumimoji="0" lang="zh-TW" altLang="en-US" sz="1600" dirty="0">
                <a:latin typeface="微軟正黑體" pitchFamily="34" charset="-120"/>
                <a:ea typeface="微軟正黑體" pitchFamily="34" charset="-120"/>
              </a:rPr>
              <a:t>了解借閱方法、操作要領以及排除可能遇到的問題。</a:t>
            </a:r>
          </a:p>
          <a:p>
            <a:pPr eaLnBrk="1" hangingPunct="1">
              <a:spcBef>
                <a:spcPct val="50000"/>
              </a:spcBef>
            </a:pPr>
            <a:endParaRPr kumimoji="0"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317" name="Text Box 12"/>
          <p:cNvSpPr txBox="1">
            <a:spLocks noChangeArrowheads="1"/>
          </p:cNvSpPr>
          <p:nvPr/>
        </p:nvSpPr>
        <p:spPr bwMode="auto">
          <a:xfrm>
            <a:off x="7236296" y="667059"/>
            <a:ext cx="1616075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0" lang="zh-TW" altLang="en-US" b="1" dirty="0">
                <a:latin typeface="微軟正黑體" pitchFamily="34" charset="-120"/>
                <a:ea typeface="微軟正黑體" pitchFamily="34" charset="-120"/>
              </a:rPr>
              <a:t>下載閱讀軟體</a:t>
            </a:r>
          </a:p>
          <a:p>
            <a:pPr eaLnBrk="1" hangingPunct="1">
              <a:spcBef>
                <a:spcPct val="50000"/>
              </a:spcBef>
            </a:pPr>
            <a:r>
              <a:rPr kumimoji="0" lang="zh-TW" altLang="en-US" sz="1600" dirty="0">
                <a:latin typeface="微軟正黑體" pitchFamily="34" charset="-120"/>
                <a:ea typeface="微軟正黑體" pitchFamily="34" charset="-120"/>
              </a:rPr>
              <a:t>下載</a:t>
            </a:r>
            <a:r>
              <a:rPr kumimoji="0" lang="en-US" altLang="zh-TW" sz="1600" dirty="0">
                <a:latin typeface="微軟正黑體" pitchFamily="34" charset="-120"/>
                <a:ea typeface="微軟正黑體" pitchFamily="34" charset="-120"/>
              </a:rPr>
              <a:t>APP</a:t>
            </a:r>
            <a:r>
              <a:rPr kumimoji="0" lang="zh-TW" altLang="en-US" sz="1600" dirty="0">
                <a:latin typeface="微軟正黑體" pitchFamily="34" charset="-120"/>
                <a:ea typeface="微軟正黑體" pitchFamily="34" charset="-120"/>
              </a:rPr>
              <a:t>閱讀軟體(</a:t>
            </a:r>
            <a:r>
              <a:rPr kumimoji="0" lang="en-US" altLang="zh-TW" sz="1400" dirty="0">
                <a:latin typeface="微軟正黑體" pitchFamily="34" charset="-120"/>
                <a:ea typeface="微軟正黑體" pitchFamily="34" charset="-120"/>
              </a:rPr>
              <a:t>iOS , Android)</a:t>
            </a:r>
          </a:p>
        </p:txBody>
      </p:sp>
      <p:sp>
        <p:nvSpPr>
          <p:cNvPr id="13318" name="Rectangle 21"/>
          <p:cNvSpPr>
            <a:spLocks/>
          </p:cNvSpPr>
          <p:nvPr/>
        </p:nvSpPr>
        <p:spPr bwMode="auto">
          <a:xfrm>
            <a:off x="468313" y="115888"/>
            <a:ext cx="7488237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zh-TW" altLang="en-US" sz="40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en-US" altLang="zh-TW" sz="40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PC </a:t>
            </a:r>
            <a:r>
              <a:rPr lang="zh-TW" altLang="en-US" sz="40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借閱平臺 </a:t>
            </a:r>
            <a:endParaRPr lang="zh-TW" altLang="en-US" sz="28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149" name="Rectangle 10"/>
          <p:cNvSpPr>
            <a:spLocks noChangeArrowheads="1"/>
          </p:cNvSpPr>
          <p:nvPr/>
        </p:nvSpPr>
        <p:spPr bwMode="auto">
          <a:xfrm>
            <a:off x="4554259" y="1484784"/>
            <a:ext cx="1889949" cy="23307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zh-TW" altLang="en-US">
              <a:ea typeface="新細明體" pitchFamily="18" charset="-120"/>
            </a:endParaRPr>
          </a:p>
        </p:txBody>
      </p:sp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4933950" y="940202"/>
            <a:ext cx="2200061" cy="264281"/>
          </a:xfrm>
          <a:prstGeom prst="rect">
            <a:avLst/>
          </a:prstGeom>
          <a:noFill/>
          <a:ln w="28575">
            <a:solidFill>
              <a:srgbClr val="E46C0A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6156" name="Line 15"/>
          <p:cNvSpPr>
            <a:spLocks noChangeShapeType="1"/>
          </p:cNvSpPr>
          <p:nvPr/>
        </p:nvSpPr>
        <p:spPr bwMode="auto">
          <a:xfrm>
            <a:off x="1562150" y="2620996"/>
            <a:ext cx="1425674" cy="146298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hangingPunct="1">
              <a:defRPr/>
            </a:pPr>
            <a:endParaRPr lang="zh-TW" altLang="en-US">
              <a:ea typeface="新細明體" pitchFamily="18" charset="-120"/>
            </a:endParaRPr>
          </a:p>
        </p:txBody>
      </p:sp>
      <p:sp>
        <p:nvSpPr>
          <p:cNvPr id="6155" name="Line 14"/>
          <p:cNvSpPr>
            <a:spLocks noChangeShapeType="1"/>
          </p:cNvSpPr>
          <p:nvPr/>
        </p:nvSpPr>
        <p:spPr bwMode="auto">
          <a:xfrm flipH="1">
            <a:off x="6793266" y="740987"/>
            <a:ext cx="454011" cy="118493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hangingPunct="1">
              <a:defRPr/>
            </a:pPr>
            <a:endParaRPr lang="zh-TW" altLang="en-US">
              <a:ea typeface="新細明體" pitchFamily="18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096358" y="2701148"/>
            <a:ext cx="2771786" cy="292596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329" name="Text Box 4"/>
          <p:cNvSpPr txBox="1">
            <a:spLocks noChangeArrowheads="1"/>
          </p:cNvSpPr>
          <p:nvPr/>
        </p:nvSpPr>
        <p:spPr bwMode="auto">
          <a:xfrm>
            <a:off x="7159339" y="4581128"/>
            <a:ext cx="20215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0" lang="en-US" altLang="zh-TW" b="1" i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New</a:t>
            </a:r>
            <a:r>
              <a:rPr kumimoji="0" lang="zh-TW" altLang="en-US" b="1" dirty="0">
                <a:latin typeface="微軟正黑體" pitchFamily="34" charset="-120"/>
                <a:ea typeface="微軟正黑體" pitchFamily="34" charset="-120"/>
              </a:rPr>
              <a:t> 主題特</a:t>
            </a:r>
            <a:r>
              <a:rPr kumimoji="0" lang="zh-TW" altLang="en-US" b="1" dirty="0" smtClean="0">
                <a:latin typeface="微軟正黑體" pitchFamily="34" charset="-120"/>
                <a:ea typeface="微軟正黑體" pitchFamily="34" charset="-120"/>
              </a:rPr>
              <a:t>展</a:t>
            </a:r>
            <a:endParaRPr kumimoji="0"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Line 17"/>
          <p:cNvSpPr>
            <a:spLocks noChangeShapeType="1"/>
          </p:cNvSpPr>
          <p:nvPr/>
        </p:nvSpPr>
        <p:spPr bwMode="auto">
          <a:xfrm flipH="1" flipV="1">
            <a:off x="6762645" y="1772816"/>
            <a:ext cx="579739" cy="2736304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hangingPunct="1">
              <a:defRPr/>
            </a:pPr>
            <a:endParaRPr lang="zh-TW" altLang="en-US">
              <a:ea typeface="新細明體" pitchFamily="18" charset="-120"/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1259632" y="868670"/>
            <a:ext cx="3200342" cy="776289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hangingPunct="1">
              <a:defRPr/>
            </a:pPr>
            <a:endParaRPr lang="zh-TW" altLang="en-US">
              <a:ea typeface="新細明體" pitchFamily="18" charset="-120"/>
            </a:endParaRP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6516216" y="1484784"/>
            <a:ext cx="561033" cy="247233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0584" y="3749551"/>
            <a:ext cx="1616075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0" lang="zh-TW" altLang="en-US" b="1" dirty="0">
                <a:latin typeface="微軟正黑體" pitchFamily="34" charset="-120"/>
                <a:ea typeface="微軟正黑體" pitchFamily="34" charset="-120"/>
              </a:rPr>
              <a:t>進階查詢</a:t>
            </a:r>
          </a:p>
          <a:p>
            <a:pPr eaLnBrk="1" hangingPunct="1">
              <a:spcBef>
                <a:spcPct val="50000"/>
              </a:spcBef>
            </a:pPr>
            <a:r>
              <a:rPr kumimoji="0" lang="zh-TW" altLang="en-US" sz="1600" dirty="0">
                <a:latin typeface="微軟正黑體" pitchFamily="34" charset="-120"/>
                <a:ea typeface="微軟正黑體" pitchFamily="34" charset="-120"/>
              </a:rPr>
              <a:t>可透過多欄位、主題選擇的方式更精準的查詢。</a:t>
            </a:r>
            <a:endParaRPr kumimoji="0" lang="en-US" altLang="zh-TW" sz="160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11129"/>
            <a:ext cx="8352928" cy="3281967"/>
          </a:xfrm>
          <a:prstGeom prst="rect">
            <a:avLst/>
          </a:prstGeom>
        </p:spPr>
      </p:pic>
      <p:sp>
        <p:nvSpPr>
          <p:cNvPr id="14338" name="矩形 4"/>
          <p:cNvSpPr>
            <a:spLocks noChangeArrowheads="1"/>
          </p:cNvSpPr>
          <p:nvPr/>
        </p:nvSpPr>
        <p:spPr bwMode="auto">
          <a:xfrm>
            <a:off x="2506039" y="5445224"/>
            <a:ext cx="4392786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顯示</a:t>
            </a:r>
            <a:r>
              <a:rPr lang="zh-TW" altLang="en-US" b="1" dirty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目前可借閱的數量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endParaRPr lang="en-US" altLang="zh-TW" sz="1400" dirty="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lang="en-US" altLang="zh-TW" sz="140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400" dirty="0">
                <a:latin typeface="微軟正黑體" pitchFamily="34" charset="-120"/>
                <a:ea typeface="微軟正黑體" pitchFamily="34" charset="-120"/>
              </a:rPr>
              <a:t>如果書籍全部被借出？別擔心，您可點選</a:t>
            </a:r>
            <a:r>
              <a:rPr lang="zh-TW" altLang="en-US" sz="1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預約</a:t>
            </a:r>
            <a:r>
              <a:rPr lang="en-US" altLang="zh-TW" sz="1400" dirty="0"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1400" dirty="0"/>
          </a:p>
        </p:txBody>
      </p:sp>
      <p:grpSp>
        <p:nvGrpSpPr>
          <p:cNvPr id="4" name="群組 3"/>
          <p:cNvGrpSpPr/>
          <p:nvPr/>
        </p:nvGrpSpPr>
        <p:grpSpPr>
          <a:xfrm>
            <a:off x="1510025" y="3281013"/>
            <a:ext cx="6891450" cy="1874456"/>
            <a:chOff x="1264990" y="3522674"/>
            <a:chExt cx="6891450" cy="2024165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447"/>
            <a:stretch/>
          </p:blipFill>
          <p:spPr>
            <a:xfrm>
              <a:off x="1264990" y="3522674"/>
              <a:ext cx="6891450" cy="2024165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1475656" y="4390740"/>
              <a:ext cx="1656184" cy="28803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6" name="圖片 1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417"/>
            <a:stretch/>
          </p:blipFill>
          <p:spPr>
            <a:xfrm>
              <a:off x="1264990" y="3882276"/>
              <a:ext cx="6874885" cy="360040"/>
            </a:xfrm>
            <a:prstGeom prst="rect">
              <a:avLst/>
            </a:prstGeom>
          </p:spPr>
        </p:pic>
      </p:grpSp>
      <p:sp>
        <p:nvSpPr>
          <p:cNvPr id="14340" name="矩形 5"/>
          <p:cNvSpPr>
            <a:spLocks noChangeArrowheads="1"/>
          </p:cNvSpPr>
          <p:nvPr/>
        </p:nvSpPr>
        <p:spPr bwMode="auto">
          <a:xfrm>
            <a:off x="2771800" y="260648"/>
            <a:ext cx="36004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開始閱讀</a:t>
            </a:r>
            <a:endParaRPr lang="en-US" altLang="zh-TW" sz="3200" b="1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494597" y="3281014"/>
            <a:ext cx="6874885" cy="187445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直線接點 10"/>
          <p:cNvCxnSpPr/>
          <p:nvPr/>
        </p:nvCxnSpPr>
        <p:spPr>
          <a:xfrm flipH="1">
            <a:off x="4932040" y="1702532"/>
            <a:ext cx="1584000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4932040" y="1700808"/>
            <a:ext cx="23710" cy="1580204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482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圖片 4" descr="03B68473.jpg"/>
          <p:cNvPicPr>
            <a:picLocks noChangeAspect="1"/>
          </p:cNvPicPr>
          <p:nvPr/>
        </p:nvPicPr>
        <p:blipFill>
          <a:blip r:embed="rId2"/>
          <a:srcRect l="20863"/>
          <a:stretch>
            <a:fillRect/>
          </a:stretch>
        </p:blipFill>
        <p:spPr bwMode="auto">
          <a:xfrm>
            <a:off x="251520" y="1503710"/>
            <a:ext cx="3167062" cy="266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圖片 5" descr="Upaper_背景清楚版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2644" y="1414575"/>
            <a:ext cx="1859756" cy="2791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文字方塊 6"/>
          <p:cNvSpPr txBox="1">
            <a:spLocks noChangeArrowheads="1"/>
          </p:cNvSpPr>
          <p:nvPr/>
        </p:nvSpPr>
        <p:spPr bwMode="auto">
          <a:xfrm>
            <a:off x="658827" y="4337844"/>
            <a:ext cx="3170237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PC (NB) 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線上閱讀</a:t>
            </a:r>
            <a:endParaRPr lang="en-US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立即使用 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</a:rPr>
              <a:t>PC 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開啟閱讀</a:t>
            </a:r>
            <a:endParaRPr lang="en-US" altLang="zh-TW" sz="16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365" name="文字方塊 7"/>
          <p:cNvSpPr txBox="1">
            <a:spLocks noChangeArrowheads="1"/>
          </p:cNvSpPr>
          <p:nvPr/>
        </p:nvSpPr>
        <p:spPr bwMode="auto">
          <a:xfrm>
            <a:off x="5786438" y="4276785"/>
            <a:ext cx="2590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行動借閱</a:t>
            </a:r>
            <a:endParaRPr lang="en-US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lang="zh-TW" altLang="en-US" sz="1600" dirty="0">
                <a:solidFill>
                  <a:srgbClr val="222222"/>
                </a:solidFill>
                <a:latin typeface="微軟正黑體" pitchFamily="34" charset="-120"/>
                <a:ea typeface="微軟正黑體" pitchFamily="34" charset="-120"/>
              </a:rPr>
              <a:t>從平台取得行動帳號，再登入讀書吧 </a:t>
            </a:r>
            <a:r>
              <a:rPr lang="en-US" altLang="zh-TW" sz="1600" dirty="0">
                <a:solidFill>
                  <a:srgbClr val="222222"/>
                </a:solidFill>
                <a:latin typeface="微軟正黑體" pitchFamily="34" charset="-120"/>
                <a:ea typeface="微軟正黑體" pitchFamily="34" charset="-120"/>
              </a:rPr>
              <a:t>APP</a:t>
            </a:r>
            <a:r>
              <a:rPr lang="zh-TW" altLang="en-US" sz="1600" dirty="0">
                <a:solidFill>
                  <a:srgbClr val="222222"/>
                </a:solidFill>
                <a:latin typeface="微軟正黑體" pitchFamily="34" charset="-120"/>
                <a:ea typeface="微軟正黑體" pitchFamily="34" charset="-120"/>
              </a:rPr>
              <a:t> 即可借閱</a:t>
            </a:r>
          </a:p>
        </p:txBody>
      </p:sp>
      <p:sp>
        <p:nvSpPr>
          <p:cNvPr id="15366" name="文字方塊 10"/>
          <p:cNvSpPr txBox="1">
            <a:spLocks noChangeArrowheads="1"/>
          </p:cNvSpPr>
          <p:nvPr/>
        </p:nvSpPr>
        <p:spPr bwMode="auto">
          <a:xfrm>
            <a:off x="4037011" y="1795462"/>
            <a:ext cx="19288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zh-TW" altLang="en-US" sz="2000" b="1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點按借閱</a:t>
            </a:r>
          </a:p>
        </p:txBody>
      </p:sp>
      <p:sp>
        <p:nvSpPr>
          <p:cNvPr id="12" name="向上箭號 11"/>
          <p:cNvSpPr/>
          <p:nvPr/>
        </p:nvSpPr>
        <p:spPr>
          <a:xfrm>
            <a:off x="4928393" y="1412776"/>
            <a:ext cx="73025" cy="215900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368" name="矩形 13"/>
          <p:cNvSpPr>
            <a:spLocks noChangeArrowheads="1"/>
          </p:cNvSpPr>
          <p:nvPr/>
        </p:nvSpPr>
        <p:spPr bwMode="auto">
          <a:xfrm>
            <a:off x="620242" y="5118984"/>
            <a:ext cx="366809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kumimoji="0" lang="zh-TW" altLang="en-US" sz="1400" b="1" dirty="0">
                <a:solidFill>
                  <a:srgbClr val="222222"/>
                </a:solidFill>
                <a:latin typeface="微軟正黑體" pitchFamily="34" charset="-120"/>
                <a:ea typeface="微軟正黑體" pitchFamily="34" charset="-120"/>
              </a:rPr>
              <a:t>建議使用 </a:t>
            </a:r>
            <a:r>
              <a:rPr kumimoji="0" lang="en-US" altLang="zh-TW" sz="1400" b="1" dirty="0">
                <a:solidFill>
                  <a:srgbClr val="222222"/>
                </a:solidFill>
                <a:latin typeface="微軟正黑體" pitchFamily="34" charset="-120"/>
                <a:ea typeface="微軟正黑體" pitchFamily="34" charset="-120"/>
              </a:rPr>
              <a:t>Chrome </a:t>
            </a:r>
            <a:r>
              <a:rPr kumimoji="0" lang="zh-TW" altLang="en-US" sz="1400" b="1" dirty="0">
                <a:solidFill>
                  <a:srgbClr val="222222"/>
                </a:solidFill>
                <a:latin typeface="微軟正黑體" pitchFamily="34" charset="-120"/>
                <a:ea typeface="微軟正黑體" pitchFamily="34" charset="-120"/>
              </a:rPr>
              <a:t>或 </a:t>
            </a:r>
            <a:r>
              <a:rPr kumimoji="0" lang="en-US" altLang="zh-TW" sz="1400" b="1" dirty="0">
                <a:solidFill>
                  <a:srgbClr val="222222"/>
                </a:solidFill>
                <a:latin typeface="微軟正黑體" pitchFamily="34" charset="-120"/>
                <a:ea typeface="微軟正黑體" pitchFamily="34" charset="-120"/>
              </a:rPr>
              <a:t>Edge </a:t>
            </a:r>
            <a:r>
              <a:rPr kumimoji="0" lang="zh-TW" altLang="en-US" sz="1400" b="1" dirty="0">
                <a:solidFill>
                  <a:srgbClr val="222222"/>
                </a:solidFill>
                <a:latin typeface="微軟正黑體" pitchFamily="34" charset="-120"/>
                <a:ea typeface="微軟正黑體" pitchFamily="34" charset="-120"/>
              </a:rPr>
              <a:t>瀏覽器</a:t>
            </a:r>
            <a:r>
              <a:rPr kumimoji="0" lang="en-US" altLang="zh-TW" sz="1400" b="1" dirty="0">
                <a:solidFill>
                  <a:srgbClr val="222222"/>
                </a:solidFill>
                <a:latin typeface="微軟正黑體" pitchFamily="34" charset="-120"/>
                <a:ea typeface="微軟正黑體" pitchFamily="34" charset="-120"/>
              </a:rPr>
              <a:t>；</a:t>
            </a:r>
          </a:p>
          <a:p>
            <a:pPr eaLnBrk="1" hangingPunct="1">
              <a:lnSpc>
                <a:spcPct val="150000"/>
              </a:lnSpc>
            </a:pPr>
            <a:r>
              <a:rPr kumimoji="0" lang="zh-TW" altLang="en-US" sz="1400" b="1" dirty="0">
                <a:solidFill>
                  <a:srgbClr val="222222"/>
                </a:solidFill>
                <a:latin typeface="微軟正黑體" pitchFamily="34" charset="-120"/>
                <a:ea typeface="微軟正黑體" pitchFamily="34" charset="-120"/>
              </a:rPr>
              <a:t>麥金塔( </a:t>
            </a:r>
            <a:r>
              <a:rPr kumimoji="0" lang="en-US" altLang="zh-TW" sz="1400" b="1" dirty="0">
                <a:solidFill>
                  <a:srgbClr val="222222"/>
                </a:solidFill>
                <a:latin typeface="微軟正黑體" pitchFamily="34" charset="-120"/>
                <a:ea typeface="微軟正黑體" pitchFamily="34" charset="-120"/>
              </a:rPr>
              <a:t>Mac )</a:t>
            </a:r>
            <a:r>
              <a:rPr kumimoji="0" lang="zh-TW" altLang="en-US" sz="1400" b="1" dirty="0">
                <a:solidFill>
                  <a:srgbClr val="222222"/>
                </a:solidFill>
                <a:latin typeface="微軟正黑體" pitchFamily="34" charset="-120"/>
                <a:ea typeface="微軟正黑體" pitchFamily="34" charset="-120"/>
              </a:rPr>
              <a:t>暫不支援部份書籍之線上閱讀 </a:t>
            </a:r>
            <a:endParaRPr lang="zh-TW" altLang="en-US" sz="1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369" name="矩形 14"/>
          <p:cNvSpPr>
            <a:spLocks noChangeArrowheads="1"/>
          </p:cNvSpPr>
          <p:nvPr/>
        </p:nvSpPr>
        <p:spPr bwMode="auto">
          <a:xfrm>
            <a:off x="5634459" y="5138797"/>
            <a:ext cx="3165797" cy="69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kumimoji="0" lang="en-US" altLang="zh-TW" sz="1400" b="1" dirty="0">
                <a:solidFill>
                  <a:srgbClr val="222222"/>
                </a:solidFill>
                <a:latin typeface="微軟正黑體" pitchFamily="34" charset="-120"/>
                <a:ea typeface="微軟正黑體" pitchFamily="34" charset="-120"/>
              </a:rPr>
              <a:t>APP</a:t>
            </a:r>
            <a:r>
              <a:rPr kumimoji="0" lang="zh-TW" altLang="en-US" sz="1400" b="1" dirty="0">
                <a:solidFill>
                  <a:srgbClr val="222222"/>
                </a:solidFill>
                <a:latin typeface="微軟正黑體" pitchFamily="34" charset="-120"/>
                <a:ea typeface="微軟正黑體" pitchFamily="34" charset="-120"/>
              </a:rPr>
              <a:t>下載完成，就可以用自己的行動載具借書與看書囉</a:t>
            </a:r>
            <a:r>
              <a:rPr kumimoji="0" lang="en-US" altLang="zh-TW" sz="1400" b="1" dirty="0">
                <a:solidFill>
                  <a:srgbClr val="222222"/>
                </a:solidFill>
                <a:latin typeface="微軟正黑體" pitchFamily="34" charset="-120"/>
                <a:ea typeface="微軟正黑體" pitchFamily="34" charset="-120"/>
              </a:rPr>
              <a:t>!</a:t>
            </a:r>
            <a:endParaRPr kumimoji="0" lang="zh-TW" altLang="en-US" sz="1400" b="1" dirty="0">
              <a:solidFill>
                <a:srgbClr val="22222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371" name="矩形 14"/>
          <p:cNvSpPr>
            <a:spLocks noChangeArrowheads="1"/>
          </p:cNvSpPr>
          <p:nvPr/>
        </p:nvSpPr>
        <p:spPr bwMode="auto">
          <a:xfrm>
            <a:off x="3960018" y="2197100"/>
            <a:ext cx="219615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kumimoji="0" lang="zh-TW" altLang="en-US" sz="1400" dirty="0">
                <a:solidFill>
                  <a:srgbClr val="222222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0" lang="en-US" altLang="zh-TW" sz="1400" dirty="0">
                <a:solidFill>
                  <a:srgbClr val="222222"/>
                </a:solidFill>
                <a:latin typeface="微軟正黑體" pitchFamily="34" charset="-120"/>
                <a:ea typeface="微軟正黑體" pitchFamily="34" charset="-120"/>
              </a:rPr>
              <a:t>PDF</a:t>
            </a:r>
            <a:r>
              <a:rPr kumimoji="0" lang="zh-TW" altLang="en-US" sz="1400" dirty="0">
                <a:solidFill>
                  <a:srgbClr val="222222"/>
                </a:solidFill>
                <a:latin typeface="微軟正黑體" pitchFamily="34" charset="-120"/>
                <a:ea typeface="微軟正黑體" pitchFamily="34" charset="-120"/>
              </a:rPr>
              <a:t>電子書的版面編排與原紙本書相同，適合平板閱讀；</a:t>
            </a:r>
            <a:endParaRPr kumimoji="0" lang="en-US" altLang="zh-TW" sz="1400" dirty="0">
              <a:solidFill>
                <a:srgbClr val="222222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endParaRPr kumimoji="0" lang="en-US" altLang="zh-TW" sz="1400" dirty="0">
              <a:solidFill>
                <a:srgbClr val="222222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r>
              <a:rPr kumimoji="0" lang="en-US" altLang="zh-TW" sz="1400" dirty="0">
                <a:solidFill>
                  <a:srgbClr val="222222"/>
                </a:solidFill>
                <a:latin typeface="微軟正黑體" pitchFamily="34" charset="-120"/>
                <a:ea typeface="微軟正黑體" pitchFamily="34" charset="-120"/>
              </a:rPr>
              <a:t>EPUB</a:t>
            </a:r>
            <a:r>
              <a:rPr kumimoji="0" lang="zh-TW" altLang="en-US" sz="1400" dirty="0">
                <a:solidFill>
                  <a:srgbClr val="222222"/>
                </a:solidFill>
                <a:latin typeface="微軟正黑體" pitchFamily="34" charset="-120"/>
                <a:ea typeface="微軟正黑體" pitchFamily="34" charset="-120"/>
              </a:rPr>
              <a:t>電子書的版面經過重新編排，適合手機閱讀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636" y="644829"/>
            <a:ext cx="3807514" cy="745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/>
          <p:nvPr/>
        </p:nvSpPr>
        <p:spPr>
          <a:xfrm>
            <a:off x="3980258" y="1795463"/>
            <a:ext cx="2175917" cy="195681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4" t="11429" r="4517" b="4663"/>
          <a:stretch/>
        </p:blipFill>
        <p:spPr bwMode="auto">
          <a:xfrm>
            <a:off x="345865" y="1823603"/>
            <a:ext cx="8452269" cy="43790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標題 1"/>
          <p:cNvSpPr txBox="1">
            <a:spLocks/>
          </p:cNvSpPr>
          <p:nvPr/>
        </p:nvSpPr>
        <p:spPr bwMode="auto">
          <a:xfrm>
            <a:off x="457200" y="274638"/>
            <a:ext cx="82296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r>
              <a:rPr kumimoji="0" lang="en-US" altLang="zh-TW" sz="3200" b="1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PC</a:t>
            </a:r>
            <a:r>
              <a:rPr kumimoji="0" lang="zh-TW" altLang="en-US" sz="3200" b="1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 線上閱讀</a:t>
            </a:r>
            <a:endParaRPr kumimoji="0" lang="en-US" altLang="zh-TW" sz="3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矩形 4"/>
          <p:cNvSpPr>
            <a:spLocks noChangeArrowheads="1"/>
          </p:cNvSpPr>
          <p:nvPr/>
        </p:nvSpPr>
        <p:spPr bwMode="auto">
          <a:xfrm>
            <a:off x="381000" y="1147833"/>
            <a:ext cx="80486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zh-TW" altLang="en-US" sz="1600" dirty="0">
                <a:solidFill>
                  <a:srgbClr val="222222"/>
                </a:solidFill>
                <a:ea typeface="微軟正黑體" pitchFamily="34" charset="-120"/>
              </a:rPr>
              <a:t>點按</a:t>
            </a:r>
            <a:r>
              <a:rPr lang="zh-TW" altLang="en-US" sz="1600" b="1" dirty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「線上閱讀」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可在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</a:rPr>
              <a:t>PC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上立即閱讀，不需安裝閱讀軟體。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1600" dirty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1400" b="1" dirty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※ </a:t>
            </a:r>
            <a:r>
              <a:rPr lang="zh-TW" altLang="en-US" sz="1400" b="1" dirty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建議使用 </a:t>
            </a:r>
            <a:r>
              <a:rPr lang="en-US" altLang="zh-TW" sz="1400" b="1" dirty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Chrome </a:t>
            </a:r>
            <a:r>
              <a:rPr lang="zh-TW" altLang="en-US" sz="1400" b="1" dirty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或 </a:t>
            </a:r>
            <a:r>
              <a:rPr lang="en-US" altLang="zh-TW" sz="1400" b="1" dirty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Edge </a:t>
            </a:r>
            <a:r>
              <a:rPr lang="zh-TW" altLang="en-US" sz="1400" b="1" dirty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瀏覽器</a:t>
            </a:r>
            <a:endParaRPr lang="en-US" altLang="zh-TW" sz="1400" b="1" dirty="0">
              <a:solidFill>
                <a:srgbClr val="FF66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4135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144016" y="1284568"/>
            <a:ext cx="6203333" cy="3454001"/>
            <a:chOff x="856396" y="1830380"/>
            <a:chExt cx="6203333" cy="3454001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85" t="11509" r="4318" b="5026"/>
            <a:stretch/>
          </p:blipFill>
          <p:spPr bwMode="auto">
            <a:xfrm>
              <a:off x="856396" y="1881963"/>
              <a:ext cx="6203333" cy="340241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" name="矩形 1"/>
            <p:cNvSpPr/>
            <p:nvPr/>
          </p:nvSpPr>
          <p:spPr>
            <a:xfrm>
              <a:off x="5392900" y="1831670"/>
              <a:ext cx="288032" cy="36004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5747940" y="1830380"/>
              <a:ext cx="288032" cy="36004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6381962" y="1831670"/>
              <a:ext cx="288032" cy="36004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7" name="標題 1"/>
          <p:cNvSpPr txBox="1">
            <a:spLocks/>
          </p:cNvSpPr>
          <p:nvPr/>
        </p:nvSpPr>
        <p:spPr bwMode="auto">
          <a:xfrm>
            <a:off x="457200" y="274638"/>
            <a:ext cx="82296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r>
              <a:rPr kumimoji="0" lang="en-US" altLang="zh-TW" sz="3200" b="1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PC</a:t>
            </a:r>
            <a:r>
              <a:rPr kumimoji="0" lang="zh-TW" altLang="en-US" sz="3200" b="1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 線上閱讀</a:t>
            </a:r>
            <a:endParaRPr kumimoji="0" lang="en-US" altLang="zh-TW" sz="3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4"/>
          <p:cNvSpPr>
            <a:spLocks noChangeArrowheads="1"/>
          </p:cNvSpPr>
          <p:nvPr/>
        </p:nvSpPr>
        <p:spPr bwMode="auto">
          <a:xfrm>
            <a:off x="6552728" y="764704"/>
            <a:ext cx="2483768" cy="1374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ts val="2500"/>
              </a:lnSpc>
              <a:spcBef>
                <a:spcPts val="0"/>
              </a:spcBef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筆記功能 </a:t>
            </a:r>
            <a:r>
              <a:rPr lang="en-US" altLang="zh-TW" sz="1600" b="1" i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NEW!!!</a:t>
            </a:r>
          </a:p>
          <a:p>
            <a:pPr eaLnBrk="1" hangingPunct="1">
              <a:lnSpc>
                <a:spcPts val="2500"/>
              </a:lnSpc>
              <a:spcBef>
                <a:spcPts val="0"/>
              </a:spcBef>
            </a:pPr>
            <a:r>
              <a:rPr lang="zh-TW" altLang="en-US" sz="1600" dirty="0">
                <a:solidFill>
                  <a:srgbClr val="222222"/>
                </a:solidFill>
                <a:ea typeface="微軟正黑體" pitchFamily="34" charset="-120"/>
              </a:rPr>
              <a:t>點按</a:t>
            </a:r>
            <a:r>
              <a:rPr lang="zh-TW" altLang="en-US" sz="1600" b="1" dirty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「筆記」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圖示即可註記內容，並匯出筆記內容文字檔。</a:t>
            </a:r>
            <a:endParaRPr lang="en-US" altLang="zh-TW" sz="1400" b="1" dirty="0">
              <a:solidFill>
                <a:srgbClr val="FF66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5" name="肘形接點 4"/>
          <p:cNvCxnSpPr>
            <a:stCxn id="2" idx="0"/>
          </p:cNvCxnSpPr>
          <p:nvPr/>
        </p:nvCxnSpPr>
        <p:spPr>
          <a:xfrm rot="5400000" flipH="1" flipV="1">
            <a:off x="5617204" y="350332"/>
            <a:ext cx="142858" cy="1728194"/>
          </a:xfrm>
          <a:prstGeom prst="bentConnector2">
            <a:avLst/>
          </a:prstGeom>
          <a:ln w="381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4"/>
          <p:cNvSpPr>
            <a:spLocks noChangeArrowheads="1"/>
          </p:cNvSpPr>
          <p:nvPr/>
        </p:nvSpPr>
        <p:spPr bwMode="auto">
          <a:xfrm>
            <a:off x="6552728" y="3730601"/>
            <a:ext cx="2483768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ts val="2500"/>
              </a:lnSpc>
              <a:spcBef>
                <a:spcPts val="0"/>
              </a:spcBef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註記列表 </a:t>
            </a:r>
            <a:r>
              <a:rPr lang="en-US" altLang="zh-TW" sz="1600" b="1" i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NEW!!!</a:t>
            </a:r>
          </a:p>
          <a:p>
            <a:pPr eaLnBrk="1" hangingPunct="1">
              <a:lnSpc>
                <a:spcPts val="2500"/>
              </a:lnSpc>
              <a:spcBef>
                <a:spcPts val="0"/>
              </a:spcBef>
            </a:pPr>
            <a:r>
              <a:rPr lang="zh-TW" altLang="en-US" sz="1600" dirty="0">
                <a:solidFill>
                  <a:srgbClr val="222222"/>
                </a:solidFill>
                <a:ea typeface="微軟正黑體" pitchFamily="34" charset="-120"/>
              </a:rPr>
              <a:t>點按</a:t>
            </a:r>
            <a:r>
              <a:rPr lang="zh-TW" altLang="en-US" sz="1600" b="1" dirty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「註記列表」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圖示即可查看所有書籤或筆記之列表，並可編輯、刪除或匯出全部筆記內容及書籤文字檔。</a:t>
            </a:r>
            <a:endParaRPr lang="en-US" altLang="zh-TW" sz="1400" b="1" dirty="0">
              <a:solidFill>
                <a:srgbClr val="FF66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27" t="11061" b="5565"/>
          <a:stretch/>
        </p:blipFill>
        <p:spPr bwMode="auto">
          <a:xfrm>
            <a:off x="4752975" y="1861922"/>
            <a:ext cx="1485522" cy="22937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肘形接點 15"/>
          <p:cNvCxnSpPr/>
          <p:nvPr/>
        </p:nvCxnSpPr>
        <p:spPr>
          <a:xfrm rot="16200000" flipH="1">
            <a:off x="4389987" y="2435485"/>
            <a:ext cx="3024338" cy="1445160"/>
          </a:xfrm>
          <a:prstGeom prst="bentConnector3">
            <a:avLst>
              <a:gd name="adj1" fmla="val 99971"/>
            </a:avLst>
          </a:prstGeom>
          <a:ln w="381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 4"/>
          <p:cNvSpPr>
            <a:spLocks noChangeArrowheads="1"/>
          </p:cNvSpPr>
          <p:nvPr/>
        </p:nvSpPr>
        <p:spPr bwMode="auto">
          <a:xfrm>
            <a:off x="6552728" y="2407953"/>
            <a:ext cx="2483768" cy="1054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ts val="2500"/>
              </a:lnSpc>
              <a:spcBef>
                <a:spcPts val="0"/>
              </a:spcBef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書籤功能 </a:t>
            </a:r>
            <a:r>
              <a:rPr lang="en-US" altLang="zh-TW" sz="1600" b="1" i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NEW!!!</a:t>
            </a:r>
          </a:p>
          <a:p>
            <a:pPr eaLnBrk="1" hangingPunct="1">
              <a:lnSpc>
                <a:spcPts val="2500"/>
              </a:lnSpc>
              <a:spcBef>
                <a:spcPts val="0"/>
              </a:spcBef>
            </a:pPr>
            <a:r>
              <a:rPr lang="zh-TW" altLang="en-US" sz="1600" dirty="0">
                <a:solidFill>
                  <a:srgbClr val="222222"/>
                </a:solidFill>
                <a:ea typeface="微軟正黑體" pitchFamily="34" charset="-120"/>
              </a:rPr>
              <a:t>點選</a:t>
            </a:r>
            <a:r>
              <a:rPr lang="zh-TW" altLang="en-US" sz="1600" b="1" dirty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「書籤」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圖示</a:t>
            </a:r>
            <a:r>
              <a:rPr lang="zh-TW" altLang="en-US" sz="1600" dirty="0">
                <a:solidFill>
                  <a:srgbClr val="222222"/>
                </a:solidFill>
                <a:ea typeface="微軟正黑體" pitchFamily="34" charset="-120"/>
              </a:rPr>
              <a:t>即可將該頁加入書籤方便查找。</a:t>
            </a:r>
          </a:p>
        </p:txBody>
      </p:sp>
      <p:cxnSp>
        <p:nvCxnSpPr>
          <p:cNvPr id="43" name="肘形接點 42"/>
          <p:cNvCxnSpPr>
            <a:endCxn id="42" idx="1"/>
          </p:cNvCxnSpPr>
          <p:nvPr/>
        </p:nvCxnSpPr>
        <p:spPr>
          <a:xfrm rot="16200000" flipH="1">
            <a:off x="5538602" y="1920894"/>
            <a:ext cx="1289123" cy="739130"/>
          </a:xfrm>
          <a:prstGeom prst="bentConnector2">
            <a:avLst/>
          </a:prstGeom>
          <a:ln w="381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矩形 10"/>
          <p:cNvSpPr>
            <a:spLocks noChangeArrowheads="1"/>
          </p:cNvSpPr>
          <p:nvPr/>
        </p:nvSpPr>
        <p:spPr bwMode="auto">
          <a:xfrm>
            <a:off x="171876" y="4976654"/>
            <a:ext cx="2455908" cy="1054135"/>
          </a:xfrm>
          <a:prstGeom prst="rect">
            <a:avLst/>
          </a:prstGeom>
          <a:solidFill>
            <a:schemeClr val="bg1"/>
          </a:solidFill>
          <a:ln w="38100" algn="ctr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ts val="2500"/>
              </a:lnSpc>
            </a:pPr>
            <a:r>
              <a:rPr lang="en-US" altLang="zh-TW" sz="14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Q: </a:t>
            </a:r>
            <a:r>
              <a:rPr lang="zh-TW" altLang="en-US" sz="14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借閱期限到，怎麼辦？</a:t>
            </a:r>
            <a:endParaRPr lang="en-US" altLang="zh-TW" sz="14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ts val="2500"/>
              </a:lnSpc>
            </a:pPr>
            <a:r>
              <a:rPr lang="zh-TW" altLang="en-US" sz="1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系統會自動幫您歸還電子書，您不用做任何事。</a:t>
            </a:r>
          </a:p>
        </p:txBody>
      </p:sp>
      <p:sp>
        <p:nvSpPr>
          <p:cNvPr id="47" name="矩形 24"/>
          <p:cNvSpPr>
            <a:spLocks noChangeArrowheads="1"/>
          </p:cNvSpPr>
          <p:nvPr/>
        </p:nvSpPr>
        <p:spPr bwMode="auto">
          <a:xfrm>
            <a:off x="2818293" y="4976654"/>
            <a:ext cx="3529056" cy="1345946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ts val="2000"/>
              </a:lnSpc>
              <a:spcBef>
                <a:spcPts val="0"/>
              </a:spcBef>
            </a:pPr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最佳瀏覽環境設定 </a:t>
            </a:r>
            <a:endParaRPr lang="en-US" altLang="zh-TW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lnSpc>
                <a:spcPts val="2000"/>
              </a:lnSpc>
              <a:spcBef>
                <a:spcPts val="0"/>
              </a:spcBef>
            </a:pPr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◎作業系統 </a:t>
            </a:r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Windows 7 </a:t>
            </a:r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以上，請使用 </a:t>
            </a:r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Chrome</a:t>
            </a:r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Edge</a:t>
            </a:r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Firefox </a:t>
            </a:r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瀏覽器。</a:t>
            </a:r>
          </a:p>
          <a:p>
            <a:pPr eaLnBrk="1" hangingPunct="1">
              <a:lnSpc>
                <a:spcPts val="2000"/>
              </a:lnSpc>
              <a:spcBef>
                <a:spcPts val="0"/>
              </a:spcBef>
            </a:pPr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◎作業系統 </a:t>
            </a:r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Windows XP</a:t>
            </a:r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SP3</a:t>
            </a:r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）、</a:t>
            </a:r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Vista</a:t>
            </a:r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，請使用 </a:t>
            </a:r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Chrome</a:t>
            </a:r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Firefox </a:t>
            </a:r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瀏覽器。</a:t>
            </a:r>
          </a:p>
        </p:txBody>
      </p:sp>
    </p:spTree>
    <p:extLst>
      <p:ext uri="{BB962C8B-B14F-4D97-AF65-F5344CB8AC3E}">
        <p14:creationId xmlns:p14="http://schemas.microsoft.com/office/powerpoint/2010/main" val="198669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行動閱讀樂趣</a:t>
            </a:r>
            <a:endParaRPr lang="zh-TW" altLang="en-US" sz="4000">
              <a:solidFill>
                <a:srgbClr val="22222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1507" name="Picture 3" descr="C:\Users\12764\Desktop\2015-03-04_1858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74" y="3633540"/>
            <a:ext cx="6983413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C:\Users\12764\Desktop\2015-03-04_1858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85131" y="1164977"/>
            <a:ext cx="6624637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40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優質內容</a:t>
            </a:r>
            <a:endParaRPr lang="zh-TW" altLang="en-US" sz="40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67" y="1643765"/>
            <a:ext cx="1318825" cy="1872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946" y="1638669"/>
            <a:ext cx="1324009" cy="1872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509" y="1628799"/>
            <a:ext cx="1318825" cy="1872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888" y="1628798"/>
            <a:ext cx="1339802" cy="1872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244" y="1628801"/>
            <a:ext cx="1326614" cy="1872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411" y="1646919"/>
            <a:ext cx="1318826" cy="1872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67" y="3984859"/>
            <a:ext cx="1366976" cy="1872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492" y="3984859"/>
            <a:ext cx="1318824" cy="1872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265" y="3984859"/>
            <a:ext cx="1318824" cy="1872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038" y="3984859"/>
            <a:ext cx="1276340" cy="1872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327" y="3984859"/>
            <a:ext cx="1318824" cy="1872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101" y="3984859"/>
            <a:ext cx="1345136" cy="1872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3582173" cy="505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2771800" y="3068960"/>
            <a:ext cx="1080120" cy="15841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" name="直線單箭頭接點 5"/>
          <p:cNvCxnSpPr/>
          <p:nvPr/>
        </p:nvCxnSpPr>
        <p:spPr>
          <a:xfrm>
            <a:off x="3851920" y="3573016"/>
            <a:ext cx="1224136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836712"/>
            <a:ext cx="2808312" cy="4914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005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文字方塊 6"/>
          <p:cNvSpPr txBox="1">
            <a:spLocks noChangeArrowheads="1"/>
          </p:cNvSpPr>
          <p:nvPr/>
        </p:nvSpPr>
        <p:spPr bwMode="auto">
          <a:xfrm>
            <a:off x="285750" y="2571750"/>
            <a:ext cx="9286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496641" y="1628800"/>
            <a:ext cx="6336704" cy="129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 marL="274638" indent="-274638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96000"/>
              </a:lnSpc>
              <a:buClr>
                <a:srgbClr val="006666"/>
              </a:buClr>
              <a:buSzPct val="80000"/>
              <a:buFont typeface="Wingdings" pitchFamily="2" charset="2"/>
              <a:buNone/>
            </a:pPr>
            <a:r>
              <a:rPr lang="en-US" altLang="zh-TW" sz="1800" dirty="0" err="1">
                <a:latin typeface="Times New Roman" pitchFamily="18" charset="0"/>
                <a:ea typeface="華康中黑體" pitchFamily="49" charset="-120"/>
              </a:rPr>
              <a:t>漢珍數位圖書股份有限公司</a:t>
            </a:r>
            <a:endParaRPr lang="en-US" altLang="zh-TW" sz="1800" dirty="0">
              <a:latin typeface="Times New Roman" pitchFamily="18" charset="0"/>
              <a:ea typeface="華康中黑體" pitchFamily="49" charset="-120"/>
            </a:endParaRPr>
          </a:p>
          <a:p>
            <a:pPr eaLnBrk="1" hangingPunct="1">
              <a:lnSpc>
                <a:spcPct val="96000"/>
              </a:lnSpc>
              <a:buClr>
                <a:srgbClr val="006666"/>
              </a:buClr>
              <a:buSzPct val="80000"/>
              <a:buFont typeface="Wingdings" pitchFamily="2" charset="2"/>
              <a:buNone/>
            </a:pPr>
            <a:r>
              <a:rPr lang="en-US" altLang="zh-TW" sz="1800" dirty="0">
                <a:latin typeface="Times New Roman" pitchFamily="18" charset="0"/>
                <a:ea typeface="華康中黑體" pitchFamily="49" charset="-120"/>
              </a:rPr>
              <a:t>【</a:t>
            </a:r>
            <a:r>
              <a:rPr lang="zh-TW" altLang="en-US" sz="1800" dirty="0">
                <a:latin typeface="Times New Roman" pitchFamily="18" charset="0"/>
                <a:ea typeface="華康中黑體" pitchFamily="49" charset="-120"/>
              </a:rPr>
              <a:t>台北總公司</a:t>
            </a:r>
            <a:r>
              <a:rPr lang="en-US" altLang="zh-TW" sz="1800" dirty="0">
                <a:latin typeface="Times New Roman" pitchFamily="18" charset="0"/>
                <a:ea typeface="華康中黑體" pitchFamily="49" charset="-120"/>
              </a:rPr>
              <a:t>】</a:t>
            </a:r>
            <a:r>
              <a:rPr lang="zh-TW" altLang="en-US" sz="1800" dirty="0">
                <a:latin typeface="Times New Roman" pitchFamily="18" charset="0"/>
                <a:ea typeface="華康中黑體" pitchFamily="49" charset="-120"/>
              </a:rPr>
              <a:t>電話：</a:t>
            </a:r>
            <a:r>
              <a:rPr lang="en-US" altLang="zh-TW" sz="1800" dirty="0">
                <a:latin typeface="Times New Roman" pitchFamily="18" charset="0"/>
                <a:ea typeface="華康中黑體" pitchFamily="49" charset="-120"/>
              </a:rPr>
              <a:t>(02)2736-1058   </a:t>
            </a:r>
            <a:r>
              <a:rPr lang="zh-TW" altLang="en-US" sz="1800" dirty="0">
                <a:latin typeface="Times New Roman" pitchFamily="18" charset="0"/>
                <a:ea typeface="華康中黑體" pitchFamily="49" charset="-120"/>
              </a:rPr>
              <a:t>傳真：</a:t>
            </a:r>
            <a:r>
              <a:rPr lang="en-US" altLang="zh-TW" sz="1800" dirty="0">
                <a:latin typeface="Times New Roman" pitchFamily="18" charset="0"/>
                <a:ea typeface="華康中黑體" pitchFamily="49" charset="-120"/>
              </a:rPr>
              <a:t>(02)2736-3001</a:t>
            </a:r>
          </a:p>
          <a:p>
            <a:pPr eaLnBrk="1" hangingPunct="1">
              <a:lnSpc>
                <a:spcPct val="96000"/>
              </a:lnSpc>
              <a:buClr>
                <a:srgbClr val="006666"/>
              </a:buClr>
              <a:buSzPct val="80000"/>
              <a:buFont typeface="Wingdings" pitchFamily="2" charset="2"/>
              <a:buNone/>
            </a:pPr>
            <a:r>
              <a:rPr lang="en-US" altLang="zh-TW" sz="1800" dirty="0">
                <a:latin typeface="Times New Roman" pitchFamily="18" charset="0"/>
                <a:ea typeface="華康中黑體" pitchFamily="49" charset="-120"/>
              </a:rPr>
              <a:t>【</a:t>
            </a:r>
            <a:r>
              <a:rPr lang="zh-TW" altLang="en-US" sz="1800" dirty="0">
                <a:latin typeface="Times New Roman" pitchFamily="18" charset="0"/>
                <a:ea typeface="華康中黑體" pitchFamily="49" charset="-120"/>
              </a:rPr>
              <a:t>南部辦事處</a:t>
            </a:r>
            <a:r>
              <a:rPr lang="en-US" altLang="zh-TW" sz="1800" dirty="0">
                <a:latin typeface="Times New Roman" pitchFamily="18" charset="0"/>
                <a:ea typeface="華康中黑體" pitchFamily="49" charset="-120"/>
              </a:rPr>
              <a:t>】</a:t>
            </a:r>
            <a:r>
              <a:rPr lang="zh-TW" altLang="en-US" sz="1800" dirty="0">
                <a:latin typeface="Times New Roman" pitchFamily="18" charset="0"/>
                <a:ea typeface="華康中黑體" pitchFamily="49" charset="-120"/>
              </a:rPr>
              <a:t>電話：</a:t>
            </a:r>
            <a:r>
              <a:rPr lang="en-US" altLang="zh-TW" sz="1800" dirty="0">
                <a:latin typeface="Times New Roman" pitchFamily="18" charset="0"/>
                <a:ea typeface="華康中黑體" pitchFamily="49" charset="-120"/>
              </a:rPr>
              <a:t>(06)302-5369     </a:t>
            </a:r>
            <a:r>
              <a:rPr lang="zh-TW" altLang="en-US" sz="1800" dirty="0">
                <a:latin typeface="Times New Roman" pitchFamily="18" charset="0"/>
                <a:ea typeface="華康中黑體" pitchFamily="49" charset="-120"/>
              </a:rPr>
              <a:t>傳真：</a:t>
            </a:r>
            <a:r>
              <a:rPr lang="en-US" altLang="zh-TW" sz="1800" dirty="0">
                <a:latin typeface="Times New Roman" pitchFamily="18" charset="0"/>
                <a:ea typeface="華康中黑體" pitchFamily="49" charset="-120"/>
              </a:rPr>
              <a:t>(06)302-5427  </a:t>
            </a:r>
          </a:p>
          <a:p>
            <a:pPr eaLnBrk="1" hangingPunct="1">
              <a:lnSpc>
                <a:spcPct val="96000"/>
              </a:lnSpc>
              <a:buClr>
                <a:srgbClr val="006666"/>
              </a:buClr>
              <a:buSzPct val="80000"/>
              <a:buFont typeface="Wingdings" pitchFamily="2" charset="2"/>
              <a:buNone/>
            </a:pPr>
            <a:r>
              <a:rPr lang="zh-TW" altLang="en-US" sz="1800" dirty="0">
                <a:latin typeface="Times New Roman" pitchFamily="18" charset="0"/>
                <a:ea typeface="華康中黑體" pitchFamily="49" charset="-120"/>
              </a:rPr>
              <a:t>   網址：</a:t>
            </a:r>
            <a:r>
              <a:rPr lang="en-US" altLang="zh-TW" sz="1800" dirty="0">
                <a:solidFill>
                  <a:schemeClr val="bg2"/>
                </a:solidFill>
                <a:latin typeface="Times New Roman" pitchFamily="18" charset="0"/>
                <a:ea typeface="華康中黑體" pitchFamily="49" charset="-120"/>
                <a:hlinkClick r:id="rId2"/>
              </a:rPr>
              <a:t>www.tbmc.com.tw</a:t>
            </a:r>
            <a:r>
              <a:rPr lang="en-US" altLang="zh-TW" sz="1800" dirty="0">
                <a:solidFill>
                  <a:schemeClr val="bg2"/>
                </a:solidFill>
                <a:latin typeface="Times New Roman" pitchFamily="18" charset="0"/>
                <a:ea typeface="華康中黑體" pitchFamily="49" charset="-120"/>
              </a:rPr>
              <a:t>    </a:t>
            </a:r>
            <a:r>
              <a:rPr lang="en-US" altLang="zh-TW" sz="1800" dirty="0">
                <a:latin typeface="Times New Roman" pitchFamily="18" charset="0"/>
                <a:ea typeface="華康中黑體" pitchFamily="49" charset="-120"/>
              </a:rPr>
              <a:t>E-mail</a:t>
            </a:r>
            <a:r>
              <a:rPr lang="zh-TW" altLang="en-US" sz="1800" dirty="0">
                <a:latin typeface="Times New Roman" pitchFamily="18" charset="0"/>
                <a:ea typeface="華康中黑體" pitchFamily="49" charset="-120"/>
              </a:rPr>
              <a:t>：</a:t>
            </a:r>
            <a:r>
              <a:rPr lang="en-US" altLang="zh-TW" sz="1800" dirty="0">
                <a:solidFill>
                  <a:schemeClr val="bg2"/>
                </a:solidFill>
                <a:latin typeface="Times New Roman" pitchFamily="18" charset="0"/>
                <a:ea typeface="華康中黑體" pitchFamily="49" charset="-120"/>
                <a:hlinkClick r:id="rId3"/>
              </a:rPr>
              <a:t>info@tbmc.com.tw</a:t>
            </a:r>
            <a:r>
              <a:rPr lang="en-US" altLang="zh-TW" sz="1800" dirty="0">
                <a:solidFill>
                  <a:schemeClr val="bg2"/>
                </a:solidFill>
                <a:latin typeface="Times New Roman" pitchFamily="18" charset="0"/>
                <a:ea typeface="華康中黑體" pitchFamily="49" charset="-120"/>
              </a:rPr>
              <a:t> </a:t>
            </a:r>
            <a:endParaRPr lang="en-US" altLang="zh-TW" sz="1800" dirty="0">
              <a:solidFill>
                <a:schemeClr val="bg2"/>
              </a:solidFill>
              <a:latin typeface="Times New Roman" pitchFamily="18" charset="0"/>
              <a:ea typeface="標楷體" pitchFamily="65" charset="-12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429000"/>
            <a:ext cx="27336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31332"/>
            <a:ext cx="23050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590055"/>
            <a:ext cx="2520280" cy="529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平臺特色</a:t>
            </a:r>
            <a:endParaRPr lang="zh-TW" altLang="en-US" sz="4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33" y="1496988"/>
            <a:ext cx="1056636" cy="84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01262"/>
            <a:ext cx="8397104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347045" y="1751929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各類優質書刊一次擁有，輕鬆查找，書海不茫然</a:t>
            </a:r>
          </a:p>
        </p:txBody>
      </p:sp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642" y="1634127"/>
            <a:ext cx="6412829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35038"/>
            <a:ext cx="16764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194203"/>
            <a:ext cx="698335" cy="92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30" y="4159136"/>
            <a:ext cx="8396310" cy="4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230" y="3397075"/>
            <a:ext cx="6412829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字方塊 19"/>
          <p:cNvSpPr txBox="1"/>
          <p:nvPr/>
        </p:nvSpPr>
        <p:spPr>
          <a:xfrm>
            <a:off x="2382441" y="3635592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一指借閱、自動還書，一鍵預約、書到提醒</a:t>
            </a:r>
          </a:p>
        </p:txBody>
      </p:sp>
      <p:pic>
        <p:nvPicPr>
          <p:cNvPr id="10257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2" y="2694195"/>
            <a:ext cx="16764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93" y="4488904"/>
            <a:ext cx="16764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10" y="5013176"/>
            <a:ext cx="1010882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0" name="Picture 2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5877272"/>
            <a:ext cx="8333852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1" name="Picture 2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207" y="4884392"/>
            <a:ext cx="6396433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文字方塊 27"/>
          <p:cNvSpPr txBox="1"/>
          <p:nvPr/>
        </p:nvSpPr>
        <p:spPr>
          <a:xfrm>
            <a:off x="2450703" y="5142383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跨系統、跨載具，流暢介面，完美契合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借閱方便簡單：行動</a:t>
            </a:r>
            <a:r>
              <a:rPr lang="en-US" altLang="zh-TW" sz="40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/PC </a:t>
            </a:r>
            <a:r>
              <a:rPr lang="zh-TW" altLang="en-US" sz="40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借閱</a:t>
            </a:r>
            <a:endParaRPr lang="zh-TW" altLang="en-US" sz="4000" dirty="0">
              <a:solidFill>
                <a:srgbClr val="22222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147" name="Picture 2" descr="C:\Users\12764\Desktop\2015-03-04_1808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1196975"/>
            <a:ext cx="7058025" cy="495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矩形 1"/>
          <p:cNvSpPr>
            <a:spLocks noChangeArrowheads="1"/>
          </p:cNvSpPr>
          <p:nvPr/>
        </p:nvSpPr>
        <p:spPr bwMode="auto">
          <a:xfrm>
            <a:off x="3454400" y="333375"/>
            <a:ext cx="22352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kumimoji="0" lang="zh-TW" altLang="en-US" sz="4000" b="1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行動借閱</a:t>
            </a:r>
            <a:endParaRPr kumimoji="0" lang="en-US" altLang="zh-TW" b="1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087218" y="2426698"/>
            <a:ext cx="25661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TW" altLang="en-US" sz="1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請於 </a:t>
            </a:r>
            <a:r>
              <a:rPr lang="en-US" altLang="zh-TW" sz="1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App Store/Play</a:t>
            </a:r>
            <a:r>
              <a:rPr lang="zh-TW" altLang="en-US" sz="1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商店</a:t>
            </a:r>
            <a:r>
              <a:rPr lang="zh-TW" altLang="zh-TW" sz="1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下載</a:t>
            </a:r>
            <a:r>
              <a:rPr lang="zh-TW" altLang="en-US" sz="1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「</a:t>
            </a:r>
            <a:r>
              <a:rPr lang="en-US" altLang="zh-TW" sz="1600" b="1" dirty="0" err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udn</a:t>
            </a:r>
            <a:r>
              <a:rPr lang="en-US" altLang="zh-TW" sz="1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讀書館」</a:t>
            </a:r>
            <a:endParaRPr lang="zh-TW" altLang="zh-TW" sz="16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文字方塊 9"/>
          <p:cNvSpPr txBox="1">
            <a:spLocks noChangeArrowheads="1"/>
          </p:cNvSpPr>
          <p:nvPr/>
        </p:nvSpPr>
        <p:spPr bwMode="auto">
          <a:xfrm>
            <a:off x="737660" y="3566771"/>
            <a:ext cx="3887788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</a:pPr>
            <a:r>
              <a:rPr lang="zh-TW" altLang="en-US" sz="20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下載「</a:t>
            </a:r>
            <a:r>
              <a:rPr lang="en-US" altLang="zh-TW" sz="2000" b="1" dirty="0" err="1">
                <a:solidFill>
                  <a:schemeClr val="accent6">
                    <a:lumMod val="75000"/>
                  </a:schemeClr>
                </a:solidFill>
                <a:ea typeface="微軟正黑體" pitchFamily="34" charset="-120"/>
              </a:rPr>
              <a:t>udn</a:t>
            </a:r>
            <a:r>
              <a:rPr lang="en-US" altLang="zh-TW" sz="20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0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讀書館」 </a:t>
            </a:r>
            <a:r>
              <a:rPr lang="en-US" altLang="zh-TW" sz="2000" b="1" dirty="0">
                <a:solidFill>
                  <a:schemeClr val="accent6">
                    <a:lumMod val="75000"/>
                  </a:schemeClr>
                </a:solidFill>
                <a:ea typeface="微軟正黑體" pitchFamily="34" charset="-120"/>
              </a:rPr>
              <a:t>App</a:t>
            </a:r>
          </a:p>
          <a:p>
            <a:pPr algn="ctr" eaLnBrk="1" hangingPunct="1">
              <a:lnSpc>
                <a:spcPct val="130000"/>
              </a:lnSpc>
            </a:pPr>
            <a:r>
              <a:rPr lang="zh-TW" altLang="en-US" sz="20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即可借閱館藏的</a:t>
            </a:r>
            <a:endParaRPr lang="en-US" altLang="zh-TW" sz="2000" b="1" dirty="0">
              <a:solidFill>
                <a:schemeClr val="accent6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lnSpc>
                <a:spcPct val="130000"/>
              </a:lnSpc>
            </a:pPr>
            <a:r>
              <a:rPr lang="zh-TW" altLang="en-US" sz="20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電子書</a:t>
            </a:r>
            <a:r>
              <a:rPr lang="en-US" altLang="zh-TW" sz="20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20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電子雜誌</a:t>
            </a:r>
            <a:r>
              <a:rPr lang="en-US" altLang="zh-TW" sz="20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20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電子報紙！</a:t>
            </a:r>
            <a:endParaRPr lang="en-US" altLang="zh-TW" sz="2000" b="1" dirty="0">
              <a:solidFill>
                <a:schemeClr val="accent6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lnSpc>
                <a:spcPct val="130000"/>
              </a:lnSpc>
            </a:pP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下載 </a:t>
            </a:r>
            <a:r>
              <a:rPr lang="en-US" altLang="zh-TW" sz="2000" b="1" dirty="0">
                <a:ea typeface="微軟正黑體" pitchFamily="34" charset="-120"/>
              </a:rPr>
              <a:t>App</a:t>
            </a: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 登入→開始借閱！</a:t>
            </a:r>
          </a:p>
        </p:txBody>
      </p:sp>
      <p:sp>
        <p:nvSpPr>
          <p:cNvPr id="15" name="矩形 1"/>
          <p:cNvSpPr>
            <a:spLocks noChangeArrowheads="1"/>
          </p:cNvSpPr>
          <p:nvPr/>
        </p:nvSpPr>
        <p:spPr bwMode="auto">
          <a:xfrm>
            <a:off x="5220072" y="4714130"/>
            <a:ext cx="3292190" cy="55403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kumimoji="0" lang="zh-TW" altLang="en-US" sz="3000" b="1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電腦閱讀</a:t>
            </a:r>
            <a:endParaRPr kumimoji="0" lang="en-US" altLang="zh-TW" sz="3000" b="1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矩形 1"/>
          <p:cNvSpPr>
            <a:spLocks noChangeArrowheads="1"/>
          </p:cNvSpPr>
          <p:nvPr/>
        </p:nvSpPr>
        <p:spPr bwMode="auto">
          <a:xfrm>
            <a:off x="5220072" y="3566771"/>
            <a:ext cx="3292190" cy="55399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kumimoji="0" lang="zh-TW" altLang="en-US" sz="3000" b="1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手機</a:t>
            </a:r>
            <a:r>
              <a:rPr kumimoji="0" lang="en-US" altLang="zh-TW" sz="3000" b="1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kumimoji="0" lang="zh-TW" altLang="en-US" sz="3000" b="1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平板閱讀</a:t>
            </a:r>
            <a:endParaRPr kumimoji="0" lang="en-US" altLang="zh-TW" sz="3000" b="1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7" name="Picture 2" descr="C:\Users\LITY\Desktop\UDN 新版 APP Q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63190"/>
            <a:ext cx="1567880" cy="158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LITY\Desktop\UDN 讀書館 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7" y="1727095"/>
            <a:ext cx="1391996" cy="139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383" y="2700549"/>
            <a:ext cx="1567879" cy="55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595" y="1910587"/>
            <a:ext cx="1592667" cy="52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4" b="3601"/>
          <a:stretch/>
        </p:blipFill>
        <p:spPr bwMode="auto">
          <a:xfrm>
            <a:off x="6274308" y="1406957"/>
            <a:ext cx="2186124" cy="43571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3" b="3866"/>
          <a:stretch/>
        </p:blipFill>
        <p:spPr bwMode="auto">
          <a:xfrm>
            <a:off x="3584593" y="1396797"/>
            <a:ext cx="2262844" cy="43673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LITY\Desktop\UDN 圖檔\主畫面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35" y="1396797"/>
            <a:ext cx="2477111" cy="42993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971550" y="116632"/>
            <a:ext cx="7620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kumimoji="0" lang="zh-TW" altLang="en-US" sz="3200" b="1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手機</a:t>
            </a:r>
            <a:r>
              <a:rPr kumimoji="0" lang="en-US" altLang="zh-TW" sz="3200" b="1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kumimoji="0" lang="zh-TW" altLang="en-US" sz="3200" b="1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平板</a:t>
            </a:r>
            <a:r>
              <a:rPr kumimoji="0" lang="en-US" altLang="zh-TW" sz="3200" b="1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-APP</a:t>
            </a:r>
            <a:r>
              <a:rPr kumimoji="0" lang="zh-TW" altLang="en-US" sz="3200" b="1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 書城</a:t>
            </a:r>
            <a:endParaRPr kumimoji="0" lang="en-US" altLang="zh-TW" sz="2000" b="1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195" name="矩形 8"/>
          <p:cNvSpPr>
            <a:spLocks noChangeArrowheads="1"/>
          </p:cNvSpPr>
          <p:nvPr/>
        </p:nvSpPr>
        <p:spPr bwMode="auto">
          <a:xfrm>
            <a:off x="722335" y="716328"/>
            <a:ext cx="8001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zh-TW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iOS</a:t>
            </a: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Android</a:t>
            </a: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手機、平板     </a:t>
            </a:r>
            <a:endParaRPr lang="en-US" altLang="zh-TW" b="1" dirty="0">
              <a:solidFill>
                <a:schemeClr val="accent6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借書、看書、還書，全部都可於</a:t>
            </a:r>
            <a:r>
              <a:rPr lang="en-US" altLang="zh-TW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APP</a:t>
            </a: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內完成。</a:t>
            </a:r>
          </a:p>
        </p:txBody>
      </p:sp>
      <p:sp>
        <p:nvSpPr>
          <p:cNvPr id="8196" name="Text Box 8"/>
          <p:cNvSpPr txBox="1">
            <a:spLocks noChangeArrowheads="1"/>
          </p:cNvSpPr>
          <p:nvPr/>
        </p:nvSpPr>
        <p:spPr bwMode="auto">
          <a:xfrm>
            <a:off x="4139952" y="5805264"/>
            <a:ext cx="1224135" cy="338554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選擇圖書館</a:t>
            </a:r>
          </a:p>
        </p:txBody>
      </p:sp>
      <p:sp>
        <p:nvSpPr>
          <p:cNvPr id="8199" name="Text Box 8"/>
          <p:cNvSpPr txBox="1">
            <a:spLocks noChangeArrowheads="1"/>
          </p:cNvSpPr>
          <p:nvPr/>
        </p:nvSpPr>
        <p:spPr bwMode="auto">
          <a:xfrm>
            <a:off x="539552" y="5803530"/>
            <a:ext cx="2849724" cy="338554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1600" b="1" dirty="0">
                <a:latin typeface="微軟正黑體" pitchFamily="34" charset="-120"/>
                <a:ea typeface="微軟正黑體" pitchFamily="34" charset="-120"/>
              </a:rPr>
              <a:t>APP</a:t>
            </a: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 首頁點選「選擇圖書館」</a:t>
            </a:r>
          </a:p>
        </p:txBody>
      </p:sp>
      <p:sp>
        <p:nvSpPr>
          <p:cNvPr id="8202" name="Text Box 8"/>
          <p:cNvSpPr txBox="1">
            <a:spLocks noChangeArrowheads="1"/>
          </p:cNvSpPr>
          <p:nvPr/>
        </p:nvSpPr>
        <p:spPr bwMode="auto">
          <a:xfrm>
            <a:off x="6084168" y="5805264"/>
            <a:ext cx="2664296" cy="338554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進入圖書館的專屬電子書庫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824060" y="4797152"/>
            <a:ext cx="2232248" cy="338554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zh-TW" altLang="en-US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4211960" y="3580465"/>
            <a:ext cx="1008111" cy="288032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zh-TW" altLang="en-US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6274309" y="1406957"/>
            <a:ext cx="1093062" cy="221843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zh-TW" altLang="en-US" sz="16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428" r="-4787" b="14519"/>
          <a:stretch/>
        </p:blipFill>
        <p:spPr bwMode="auto">
          <a:xfrm>
            <a:off x="3278343" y="866198"/>
            <a:ext cx="2629044" cy="43630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8" name="Text Box 12"/>
          <p:cNvSpPr txBox="1">
            <a:spLocks noChangeArrowheads="1"/>
          </p:cNvSpPr>
          <p:nvPr/>
        </p:nvSpPr>
        <p:spPr bwMode="auto">
          <a:xfrm>
            <a:off x="1978943" y="215929"/>
            <a:ext cx="5040560" cy="38779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spcBef>
                <a:spcPct val="50000"/>
              </a:spcBef>
            </a:pPr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勾選保持登入狀態，下次進入不用再輸入帳號密碼喔</a:t>
            </a:r>
            <a:r>
              <a:rPr lang="en-US" altLang="zh-TW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!</a:t>
            </a:r>
            <a:endParaRPr lang="zh-TW" alt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221" name="Text Box 8"/>
          <p:cNvSpPr txBox="1">
            <a:spLocks noChangeArrowheads="1"/>
          </p:cNvSpPr>
          <p:nvPr/>
        </p:nvSpPr>
        <p:spPr bwMode="auto">
          <a:xfrm>
            <a:off x="3352649" y="5406314"/>
            <a:ext cx="2376264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600" b="1" dirty="0">
                <a:latin typeface="標楷體" pitchFamily="65" charset="-120"/>
                <a:ea typeface="微軟正黑體" pitchFamily="34" charset="-120"/>
              </a:rPr>
              <a:t>輸入行動借閱帳密後，點按「登入」，可選擇「保持登入狀態」。</a:t>
            </a:r>
          </a:p>
        </p:txBody>
      </p:sp>
      <p:sp>
        <p:nvSpPr>
          <p:cNvPr id="9225" name="Text Box 8"/>
          <p:cNvSpPr txBox="1">
            <a:spLocks noChangeArrowheads="1"/>
          </p:cNvSpPr>
          <p:nvPr/>
        </p:nvSpPr>
        <p:spPr bwMode="auto">
          <a:xfrm>
            <a:off x="572212" y="5406315"/>
            <a:ext cx="2087562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600" b="1" dirty="0">
                <a:latin typeface="標楷體" pitchFamily="65" charset="-120"/>
                <a:ea typeface="微軟正黑體" pitchFamily="34" charset="-120"/>
              </a:rPr>
              <a:t>選擇喜歡的電子書刊，點按「借閱」，或可「加入收藏」。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8" b="17733"/>
          <a:stretch/>
        </p:blipFill>
        <p:spPr bwMode="auto">
          <a:xfrm>
            <a:off x="440643" y="882857"/>
            <a:ext cx="2350701" cy="434636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003925" y="4293095"/>
            <a:ext cx="1224136" cy="396000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zh-TW" altLang="en-US" sz="1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3599123" y="4653136"/>
            <a:ext cx="2017762" cy="288032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zh-TW" altLang="en-US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6259476" y="5406315"/>
            <a:ext cx="2344972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600" b="1" dirty="0">
                <a:latin typeface="標楷體" pitchFamily="65" charset="-120"/>
                <a:ea typeface="微軟正黑體" pitchFamily="34" charset="-120"/>
              </a:rPr>
              <a:t>點選條列式選單，進入「我的書櫃」開始閱讀。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1166018" y="3943335"/>
            <a:ext cx="946693" cy="306249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zh-TW" altLang="en-US" sz="1400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6245308" y="882857"/>
            <a:ext cx="2349334" cy="4346368"/>
            <a:chOff x="6245308" y="882857"/>
            <a:chExt cx="2349334" cy="4346368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0" b="18282"/>
            <a:stretch/>
          </p:blipFill>
          <p:spPr bwMode="auto">
            <a:xfrm>
              <a:off x="6245308" y="882859"/>
              <a:ext cx="2349334" cy="434636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矩形 4"/>
            <p:cNvSpPr/>
            <p:nvPr/>
          </p:nvSpPr>
          <p:spPr>
            <a:xfrm>
              <a:off x="6245308" y="882857"/>
              <a:ext cx="2349334" cy="4346366"/>
            </a:xfrm>
            <a:prstGeom prst="rect">
              <a:avLst/>
            </a:prstGeom>
            <a:solidFill>
              <a:srgbClr val="0000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7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47" r="27912" b="18145"/>
            <a:stretch/>
          </p:blipFill>
          <p:spPr bwMode="auto">
            <a:xfrm>
              <a:off x="6245308" y="1204752"/>
              <a:ext cx="1712987" cy="4024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6254210" y="866198"/>
            <a:ext cx="284227" cy="258546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zh-TW" altLang="en-US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6256268" y="1243215"/>
            <a:ext cx="1704086" cy="288000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zh-TW" altLang="en-US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箭號: 向右 6">
            <a:extLst>
              <a:ext uri="{FF2B5EF4-FFF2-40B4-BE49-F238E27FC236}">
                <a16:creationId xmlns="" xmlns:a16="http://schemas.microsoft.com/office/drawing/2014/main" id="{776DB16E-8B39-710C-9BF9-9A8A5EF5CE20}"/>
              </a:ext>
            </a:extLst>
          </p:cNvPr>
          <p:cNvSpPr/>
          <p:nvPr/>
        </p:nvSpPr>
        <p:spPr>
          <a:xfrm>
            <a:off x="2853926" y="2924944"/>
            <a:ext cx="424417" cy="233215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7">
            <a:extLst>
              <a:ext uri="{FF2B5EF4-FFF2-40B4-BE49-F238E27FC236}">
                <a16:creationId xmlns="" xmlns:a16="http://schemas.microsoft.com/office/drawing/2014/main" id="{F8F2D7AB-A9CA-F399-E125-93B944FD36CE}"/>
              </a:ext>
            </a:extLst>
          </p:cNvPr>
          <p:cNvSpPr/>
          <p:nvPr/>
        </p:nvSpPr>
        <p:spPr>
          <a:xfrm>
            <a:off x="5756258" y="2924944"/>
            <a:ext cx="424417" cy="233215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6377" y="908050"/>
            <a:ext cx="2087190" cy="44042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4689" y="908050"/>
            <a:ext cx="2087190" cy="44042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" b="6849"/>
          <a:stretch/>
        </p:blipFill>
        <p:spPr bwMode="auto">
          <a:xfrm>
            <a:off x="526379" y="909816"/>
            <a:ext cx="2101405" cy="443592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Text Box 8"/>
          <p:cNvSpPr txBox="1">
            <a:spLocks noChangeArrowheads="1"/>
          </p:cNvSpPr>
          <p:nvPr/>
        </p:nvSpPr>
        <p:spPr bwMode="auto">
          <a:xfrm>
            <a:off x="575556" y="1196752"/>
            <a:ext cx="612068" cy="3240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zh-TW" altLang="en-US" sz="1000">
              <a:ea typeface="微軟正黑體" pitchFamily="34" charset="-120"/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zh-TW" altLang="en-US" sz="1000">
              <a:ea typeface="微軟正黑體" pitchFamily="34" charset="-120"/>
              <a:cs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" b="24838"/>
          <a:stretch/>
        </p:blipFill>
        <p:spPr bwMode="auto">
          <a:xfrm>
            <a:off x="3851920" y="1849250"/>
            <a:ext cx="1945870" cy="33079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Text Box 8"/>
          <p:cNvSpPr txBox="1">
            <a:spLocks noChangeArrowheads="1"/>
          </p:cNvSpPr>
          <p:nvPr/>
        </p:nvSpPr>
        <p:spPr bwMode="auto">
          <a:xfrm>
            <a:off x="3275857" y="5445224"/>
            <a:ext cx="2088232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600" b="1" dirty="0"/>
              <a:t>「</a:t>
            </a:r>
            <a:r>
              <a:rPr lang="zh-TW" altLang="en-US" sz="1600" b="1" dirty="0">
                <a:latin typeface="標楷體" pitchFamily="65" charset="-120"/>
                <a:ea typeface="微軟正黑體" pitchFamily="34" charset="-120"/>
              </a:rPr>
              <a:t>歷史借閱紀錄</a:t>
            </a:r>
            <a:r>
              <a:rPr lang="zh-TW" altLang="en-US" sz="1600" b="1" dirty="0"/>
              <a:t>」</a:t>
            </a:r>
            <a:r>
              <a:rPr lang="zh-TW" altLang="en-US" sz="1600" b="1" dirty="0">
                <a:latin typeface="標楷體" pitchFamily="65" charset="-120"/>
                <a:ea typeface="微軟正黑體" pitchFamily="34" charset="-120"/>
              </a:rPr>
              <a:t>可以查詢近一年的借閱紀錄。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995936" y="1196752"/>
            <a:ext cx="612068" cy="3240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zh-TW" altLang="en-US" sz="1000">
              <a:ea typeface="微軟正黑體" pitchFamily="34" charset="-120"/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zh-TW" altLang="en-US" sz="1000">
              <a:ea typeface="微軟正黑體" pitchFamily="34" charset="-120"/>
              <a:cs typeface="Arial" charset="0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7544609" y="1196752"/>
            <a:ext cx="612068" cy="3240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zh-TW" altLang="en-US" sz="1000">
              <a:ea typeface="微軟正黑體" pitchFamily="34" charset="-120"/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zh-TW" altLang="en-US" sz="1000">
              <a:ea typeface="微軟正黑體" pitchFamily="34" charset="-120"/>
              <a:cs typeface="Arial" charset="0"/>
            </a:endParaRPr>
          </a:p>
        </p:txBody>
      </p:sp>
      <p:sp>
        <p:nvSpPr>
          <p:cNvPr id="10245" name="Text Box 8"/>
          <p:cNvSpPr txBox="1">
            <a:spLocks noChangeArrowheads="1"/>
          </p:cNvSpPr>
          <p:nvPr/>
        </p:nvSpPr>
        <p:spPr bwMode="auto">
          <a:xfrm>
            <a:off x="468313" y="5445224"/>
            <a:ext cx="2087463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「預約冊數」 可以查詢預約紀錄或取消。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3" b="24479"/>
          <a:stretch/>
        </p:blipFill>
        <p:spPr bwMode="auto">
          <a:xfrm>
            <a:off x="1043608" y="1844825"/>
            <a:ext cx="1945870" cy="32987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2" b="25278"/>
          <a:stretch/>
        </p:blipFill>
        <p:spPr bwMode="auto">
          <a:xfrm>
            <a:off x="6660232" y="1849250"/>
            <a:ext cx="1945870" cy="32943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6084168" y="5445224"/>
            <a:ext cx="2088232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600" b="1" dirty="0"/>
              <a:t>「</a:t>
            </a:r>
            <a:r>
              <a:rPr lang="zh-TW" altLang="en-US" sz="1600" b="1" dirty="0">
                <a:latin typeface="標楷體" pitchFamily="65" charset="-120"/>
                <a:ea typeface="微軟正黑體" pitchFamily="34" charset="-120"/>
              </a:rPr>
              <a:t>收藏冊數</a:t>
            </a:r>
            <a:r>
              <a:rPr lang="zh-TW" altLang="en-US" sz="1600" b="1" dirty="0"/>
              <a:t>」</a:t>
            </a:r>
            <a:r>
              <a:rPr lang="zh-TW" altLang="en-US" sz="1600" b="1" dirty="0">
                <a:latin typeface="標楷體" pitchFamily="65" charset="-120"/>
                <a:ea typeface="微軟正黑體" pitchFamily="34" charset="-120"/>
              </a:rPr>
              <a:t>可以查詢收藏紀錄或取消。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BBC90DBA-E3B5-AE1C-B486-C38DFEDA8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84085"/>
            <a:ext cx="7620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kumimoji="0" lang="zh-TW" altLang="en-US" sz="3200" b="1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我的書櫃</a:t>
            </a:r>
            <a:endParaRPr kumimoji="0" lang="en-US" altLang="zh-TW" sz="2000" b="1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1331640" y="549277"/>
            <a:ext cx="2704056" cy="5002618"/>
            <a:chOff x="6245308" y="882857"/>
            <a:chExt cx="2349334" cy="4346368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0" b="18282"/>
            <a:stretch/>
          </p:blipFill>
          <p:spPr bwMode="auto">
            <a:xfrm>
              <a:off x="6245308" y="882859"/>
              <a:ext cx="2349334" cy="434636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矩形 8"/>
            <p:cNvSpPr/>
            <p:nvPr/>
          </p:nvSpPr>
          <p:spPr>
            <a:xfrm>
              <a:off x="6245308" y="882857"/>
              <a:ext cx="2349334" cy="4346366"/>
            </a:xfrm>
            <a:prstGeom prst="rect">
              <a:avLst/>
            </a:prstGeom>
            <a:solidFill>
              <a:srgbClr val="0000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47" r="27912" b="18145"/>
            <a:stretch/>
          </p:blipFill>
          <p:spPr bwMode="auto">
            <a:xfrm>
              <a:off x="6245308" y="1204752"/>
              <a:ext cx="1712987" cy="4024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338172" y="980728"/>
            <a:ext cx="1965096" cy="338554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zh-TW" altLang="en-US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338172" y="548680"/>
            <a:ext cx="344851" cy="338554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zh-TW" altLang="en-US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4959661" y="540361"/>
            <a:ext cx="2708683" cy="5007073"/>
            <a:chOff x="3347864" y="544818"/>
            <a:chExt cx="2708683" cy="5007073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0" b="18282"/>
            <a:stretch/>
          </p:blipFill>
          <p:spPr bwMode="auto">
            <a:xfrm>
              <a:off x="3347864" y="549275"/>
              <a:ext cx="2704056" cy="50026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矩形 17"/>
            <p:cNvSpPr/>
            <p:nvPr/>
          </p:nvSpPr>
          <p:spPr>
            <a:xfrm>
              <a:off x="3352491" y="544818"/>
              <a:ext cx="2704056" cy="5002616"/>
            </a:xfrm>
            <a:prstGeom prst="rect">
              <a:avLst/>
            </a:prstGeom>
            <a:solidFill>
              <a:srgbClr val="0000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5122" name="Picture 2" descr="C:\Users\LITY\Desktop\UDN 圖檔\下載格式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8" t="34211" r="16614" b="36648"/>
          <a:stretch/>
        </p:blipFill>
        <p:spPr bwMode="auto">
          <a:xfrm>
            <a:off x="5323964" y="2560447"/>
            <a:ext cx="1975449" cy="14578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4453705" y="4725144"/>
            <a:ext cx="3725222" cy="144655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離線閱讀：</a:t>
            </a:r>
            <a:endParaRPr lang="en-US" altLang="zh-TW" sz="1600" b="1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zh-TW" sz="1600" b="1" dirty="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登入後，進「我的書櫃」下載書刊</a:t>
            </a:r>
            <a:endParaRPr lang="en-US" altLang="zh-TW" sz="1600" b="1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zh-TW" sz="1600" b="1" dirty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點按書封，選擇適合的書籍格式下載</a:t>
            </a:r>
            <a:endParaRPr lang="en-US" altLang="zh-TW" sz="1600" b="1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zh-TW" sz="1600" b="1" dirty="0"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下載完成即可離線閱讀</a:t>
            </a:r>
            <a:endParaRPr lang="en-US" altLang="zh-TW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CEAF344F-D3A1-20F8-3E17-E4B9EDEE8865}"/>
              </a:ext>
            </a:extLst>
          </p:cNvPr>
          <p:cNvSpPr txBox="1"/>
          <p:nvPr/>
        </p:nvSpPr>
        <p:spPr>
          <a:xfrm>
            <a:off x="920163" y="317845"/>
            <a:ext cx="421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①</a:t>
            </a:r>
            <a:endParaRPr lang="zh-TW" altLang="en-US" sz="2400" b="1" dirty="0">
              <a:solidFill>
                <a:srgbClr val="3333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577BE989-A062-3C7B-E0DA-F8115F29FE51}"/>
              </a:ext>
            </a:extLst>
          </p:cNvPr>
          <p:cNvSpPr txBox="1"/>
          <p:nvPr/>
        </p:nvSpPr>
        <p:spPr>
          <a:xfrm>
            <a:off x="2840460" y="3645024"/>
            <a:ext cx="4764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②</a:t>
            </a:r>
            <a:endParaRPr lang="zh-TW" altLang="en-US" sz="2400" b="1" dirty="0">
              <a:solidFill>
                <a:srgbClr val="3333FF"/>
              </a:solidFill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="" xmlns:a16="http://schemas.microsoft.com/office/drawing/2014/main" id="{2CC11D46-91F4-0962-E7AF-1A8BF572D385}"/>
              </a:ext>
            </a:extLst>
          </p:cNvPr>
          <p:cNvSpPr txBox="1"/>
          <p:nvPr/>
        </p:nvSpPr>
        <p:spPr>
          <a:xfrm>
            <a:off x="5436096" y="2463279"/>
            <a:ext cx="4219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③</a:t>
            </a:r>
            <a:endParaRPr lang="zh-TW" altLang="en-US" sz="2400" b="1" dirty="0">
              <a:solidFill>
                <a:srgbClr val="3333FF"/>
              </a:solidFill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3563888" y="4396496"/>
            <a:ext cx="471808" cy="338554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zh-TW" altLang="en-US" sz="16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3" grpId="0"/>
      <p:bldP spid="6" grpId="0"/>
      <p:bldP spid="15" grpId="0"/>
      <p:bldP spid="16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31851</TotalTime>
  <Words>944</Words>
  <Application>Microsoft Office PowerPoint</Application>
  <PresentationFormat>如螢幕大小 (4:3)</PresentationFormat>
  <Paragraphs>115</Paragraphs>
  <Slides>21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31" baseType="lpstr">
      <vt:lpstr>Arial</vt:lpstr>
      <vt:lpstr>新細明體</vt:lpstr>
      <vt:lpstr>標楷體</vt:lpstr>
      <vt:lpstr>華康中黑體</vt:lpstr>
      <vt:lpstr>微軟正黑體</vt:lpstr>
      <vt:lpstr>Calibri</vt:lpstr>
      <vt:lpstr>Times New Roman</vt:lpstr>
      <vt:lpstr>Wingdings</vt:lpstr>
      <vt:lpstr>FangSong</vt:lpstr>
      <vt:lpstr>Office 佈景主題</vt:lpstr>
      <vt:lpstr>PowerPoint 簡報</vt:lpstr>
      <vt:lpstr>優質內容</vt:lpstr>
      <vt:lpstr>平臺特色</vt:lpstr>
      <vt:lpstr>借閱方便簡單：行動/PC 借閱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行動閱讀樂趣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12765</dc:creator>
  <cp:lastModifiedBy>jane</cp:lastModifiedBy>
  <cp:revision>240</cp:revision>
  <dcterms:created xsi:type="dcterms:W3CDTF">2014-02-17T01:21:41Z</dcterms:created>
  <dcterms:modified xsi:type="dcterms:W3CDTF">2023-11-28T09:42:24Z</dcterms:modified>
</cp:coreProperties>
</file>