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66"/>
  </p:notesMasterIdLst>
  <p:sldIdLst>
    <p:sldId id="262" r:id="rId2"/>
    <p:sldId id="315" r:id="rId3"/>
    <p:sldId id="423" r:id="rId4"/>
    <p:sldId id="439" r:id="rId5"/>
    <p:sldId id="440" r:id="rId6"/>
    <p:sldId id="441" r:id="rId7"/>
    <p:sldId id="442" r:id="rId8"/>
    <p:sldId id="443" r:id="rId9"/>
    <p:sldId id="318" r:id="rId10"/>
    <p:sldId id="350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351" r:id="rId27"/>
    <p:sldId id="316" r:id="rId28"/>
    <p:sldId id="352" r:id="rId29"/>
    <p:sldId id="353" r:id="rId30"/>
    <p:sldId id="354" r:id="rId31"/>
    <p:sldId id="355" r:id="rId32"/>
    <p:sldId id="356" r:id="rId33"/>
    <p:sldId id="357" r:id="rId34"/>
    <p:sldId id="359" r:id="rId35"/>
    <p:sldId id="360" r:id="rId36"/>
    <p:sldId id="397" r:id="rId37"/>
    <p:sldId id="362" r:id="rId38"/>
    <p:sldId id="363" r:id="rId39"/>
    <p:sldId id="364" r:id="rId40"/>
    <p:sldId id="365" r:id="rId41"/>
    <p:sldId id="377" r:id="rId42"/>
    <p:sldId id="378" r:id="rId43"/>
    <p:sldId id="366" r:id="rId44"/>
    <p:sldId id="368" r:id="rId45"/>
    <p:sldId id="367" r:id="rId46"/>
    <p:sldId id="369" r:id="rId47"/>
    <p:sldId id="370" r:id="rId48"/>
    <p:sldId id="372" r:id="rId49"/>
    <p:sldId id="374" r:id="rId50"/>
    <p:sldId id="383" r:id="rId51"/>
    <p:sldId id="407" r:id="rId52"/>
    <p:sldId id="403" r:id="rId53"/>
    <p:sldId id="385" r:id="rId54"/>
    <p:sldId id="386" r:id="rId55"/>
    <p:sldId id="405" r:id="rId56"/>
    <p:sldId id="406" r:id="rId57"/>
    <p:sldId id="392" r:id="rId58"/>
    <p:sldId id="395" r:id="rId59"/>
    <p:sldId id="393" r:id="rId60"/>
    <p:sldId id="429" r:id="rId61"/>
    <p:sldId id="430" r:id="rId62"/>
    <p:sldId id="432" r:id="rId63"/>
    <p:sldId id="431" r:id="rId64"/>
    <p:sldId id="313" r:id="rId65"/>
  </p:sldIdLst>
  <p:sldSz cx="12192000" cy="6858000"/>
  <p:notesSz cx="7104063" cy="10234613"/>
  <p:custDataLst>
    <p:tags r:id="rId6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99"/>
    <a:srgbClr val="FFFF00"/>
    <a:srgbClr val="115686"/>
    <a:srgbClr val="CC9900"/>
    <a:srgbClr val="FF9409"/>
    <a:srgbClr val="FFCCFF"/>
    <a:srgbClr val="FF9393"/>
    <a:srgbClr val="FF9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6247" autoAdjust="0"/>
  </p:normalViewPr>
  <p:slideViewPr>
    <p:cSldViewPr snapToGrid="0">
      <p:cViewPr>
        <p:scale>
          <a:sx n="70" d="100"/>
          <a:sy n="70" d="100"/>
        </p:scale>
        <p:origin x="-2172" y="-1080"/>
      </p:cViewPr>
      <p:guideLst>
        <p:guide orient="horz" pos="2160"/>
        <p:guide orient="horz" pos="2260"/>
        <p:guide orient="horz" pos="2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0306A-DA28-4165-A379-76659A299110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zh-TW" altLang="en-US"/>
        </a:p>
      </dgm:t>
    </dgm:pt>
    <dgm:pt modelId="{677E7D8F-3086-4ADE-A970-04532BDC27E2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8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課業輔導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5E7B6D-D6DD-4AFD-829D-4252E2A85817}" type="parTrans" cxnId="{4F75CC65-DC3A-493C-B769-F84044BDC371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C4BF14-6E6B-4628-AA5B-A365A493E684}" type="sibTrans" cxnId="{4F75CC65-DC3A-493C-B769-F84044BDC371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63989F-053D-4569-BCC9-C0B783B7CEB6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altLang="zh-TW" sz="1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Tutor</a:t>
          </a:r>
        </a:p>
        <a:p>
          <a:pPr algn="l"/>
          <a:r>
            <a:rPr lang="zh-TW" altLang="en-US" sz="1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輔導獎勵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3CF5A5-351E-40E9-AB5D-96D31F156CC9}" type="parTrans" cxnId="{B43CD277-8544-441C-912F-30070D4F520C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0772EF-FF5F-4B22-A5B7-E4E0DC0AC241}" type="sibTrans" cxnId="{B43CD277-8544-441C-912F-30070D4F520C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22BE9B-3602-4FE6-B650-F7779516A219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zh-TW" altLang="en-US" sz="1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自覺學習成效獎勵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4A626C-92C1-4032-9229-9B74FB6F625E}" type="parTrans" cxnId="{334F18B8-8405-483F-BF63-234FCE399116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E9DF3A-CA33-4779-9CD3-D657C8604684}" type="sibTrans" cxnId="{334F18B8-8405-483F-BF63-234FCE399116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ED0BAA-CD0A-4185-B42C-104BC440DA21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職涯規劃與輔導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6290DB-1893-4C91-8D30-6FFD364B5BBC}" type="parTrans" cxnId="{13D24DC6-7A94-4D13-AA9C-CAB1BAEAF0C4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C63DC5-911D-486E-837F-27778F6E2B5E}" type="sibTrans" cxnId="{13D24DC6-7A94-4D13-AA9C-CAB1BAEAF0C4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44E088-96C6-4705-AC85-8B67A2D75CBD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1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職場見習獎勵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BD32F2-1B01-4853-B088-3372AFBE888B}" type="parTrans" cxnId="{45B9C697-52E5-4F58-8885-14A3CFE21F41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0AD274-1132-4E65-A8C7-783B5AC2397B}" type="sibTrans" cxnId="{45B9C697-52E5-4F58-8885-14A3CFE21F41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B017CD-2D5D-49FE-AF25-57B23262C5FF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1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海外學習獎勵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790507-C5D5-4DAF-9EFD-9136BDFAE36F}" type="parTrans" cxnId="{9B113A7D-8CA9-420B-B077-91EE15B87995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41A026-F435-4928-811E-7F2FA068A0C6}" type="sibTrans" cxnId="{9B113A7D-8CA9-420B-B077-91EE15B87995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E43937-A454-407F-981A-B3974D7B8957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學習卓越與社會實踐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4B4B28-51C9-4131-9893-F1A8D466B9E8}" type="parTrans" cxnId="{19D20271-9D40-4509-A7CD-72602172EB72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AECB32-DCF5-46B5-967B-FD375DE7EADD}" type="sibTrans" cxnId="{19D20271-9D40-4509-A7CD-72602172EB72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047716-ECCB-46F9-95BB-99652EE7FC10}">
      <dgm:prSet phldrT="[文字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ts val="1920"/>
            </a:lnSpc>
          </a:pPr>
          <a:r>
            <a:rPr kumimoji="0" lang="zh-TW" altLang="en-US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學習培力獎勵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755B31-EF0B-4E8B-964C-6E2A2D966D72}" type="parTrans" cxnId="{4508E83E-895E-49C5-8BD3-47AA9F503605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9FAABF-2842-47C3-BB6D-08E12FBDC8A4}" type="sibTrans" cxnId="{4508E83E-895E-49C5-8BD3-47AA9F503605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9F985-BE8D-464A-B3C2-93C82DE351A0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8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甄試扶助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F710F2-3027-4022-988F-37E55AEE69A8}" type="parTrans" cxnId="{A9E42C48-865F-4AC9-9496-09D6A2327D13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6C58D5-FBF4-447E-92BC-2F67A283A88D}" type="sibTrans" cxnId="{A9E42C48-865F-4AC9-9496-09D6A2327D13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226720-E705-46AB-A24F-F964F6680CFE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800" b="1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學習中心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A46912-A387-41E1-AB70-E9ECD8ABDBDE}" type="parTrans" cxnId="{F4A7E0E3-46DD-46CE-A74A-2D78A0CF649E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6259F0-DFC1-4FC7-9C01-673D24212DB3}" type="sibTrans" cxnId="{F4A7E0E3-46DD-46CE-A74A-2D78A0CF649E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2EB3D1-A24D-443F-B1C7-90AD9A2E80BC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8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推廣蔬食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2B72A1-A1E6-449E-BBA3-92CEE7400A4E}" type="parTrans" cxnId="{9B99F5DB-CB69-44A8-B706-FC48F074CA91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59F363-7522-4409-BB93-CF59DC7722AB}" type="sibTrans" cxnId="{9B99F5DB-CB69-44A8-B706-FC48F074CA91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9ECD3C-83A4-47B7-8DC7-BA94093245C3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1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就業面試獎勵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415717-3EA2-4BEA-9AC2-4B752860000D}" type="parTrans" cxnId="{24B0DE53-5E80-418A-9C7E-73F6E4C3423F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A32BA5-F7FB-4968-BA81-7EB6C455160B}" type="sibTrans" cxnId="{24B0DE53-5E80-418A-9C7E-73F6E4C3423F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C03C99-1F21-458F-BE60-D9B190288DED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1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創新創業獎勵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D7A041-13D1-4793-84A3-28DB3DAB0F83}" type="parTrans" cxnId="{DE2E34DF-C63B-439D-B87F-000A05667BC0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D9DBFA-9D15-4C4A-96D6-8BB0B0F06DD8}" type="sibTrans" cxnId="{DE2E34DF-C63B-439D-B87F-000A05667BC0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59925A-C9AC-4419-A0EA-65B618F6E9D7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1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校內證照專班獎勵</a:t>
          </a:r>
          <a:endParaRPr lang="zh-TW" altLang="en-US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E3CE9-4E83-4A65-90AD-2EC3DE661A6F}" type="parTrans" cxnId="{BA852374-52AE-4501-82B8-AD0055B49AAC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B64958-F2A0-411C-A1AB-EDB4CE480409}" type="sibTrans" cxnId="{BA852374-52AE-4501-82B8-AD0055B49AAC}">
      <dgm:prSet/>
      <dgm:spPr/>
      <dgm:t>
        <a:bodyPr/>
        <a:lstStyle/>
        <a:p>
          <a:pPr algn="ctr"/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0A1B9C-A799-4599-B137-C2BC340F3E37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18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申請入學及四技二專甄選入學第二階段甄試</a:t>
          </a:r>
          <a:endParaRPr lang="en-US" altLang="zh-TW" sz="1800" b="1" dirty="0" smtClean="0"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algn="ctr"/>
          <a:r>
            <a:rPr lang="zh-TW" altLang="en-US" sz="18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提供甄試 時工讀機會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ACB51B-C17C-4A37-ADF0-1FEC85CC647B}" type="parTrans" cxnId="{5F17B583-AB97-40CE-AD84-5EADCF9D7C66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6B0A8D-B8A0-42BC-AB8C-F538AEE3EDAA}" type="sibTrans" cxnId="{5F17B583-AB97-40CE-AD84-5EADCF9D7C66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857EA6-DC97-4B28-87BF-C07D074A74CD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kumimoji="0" lang="zh-TW" altLang="en-US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創意發想類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89F72C-D393-42B0-8203-C4FF5C3CAD1E}" type="parTrans" cxnId="{E29D2E12-5E68-40A9-808D-632E8D335667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E25A82-0126-4D57-A745-B3A5609E2786}" type="sibTrans" cxnId="{E29D2E12-5E68-40A9-808D-632E8D335667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C52DBB-3FA6-4155-A85C-D459E13BCDCD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kumimoji="0" lang="en-US" altLang="zh-TW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kumimoji="0" lang="zh-TW" altLang="en-US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參與各學習輔導項目獲蔬食認同卡</a:t>
          </a:r>
        </a:p>
        <a:p>
          <a:pPr algn="l" rtl="0"/>
          <a:r>
            <a:rPr kumimoji="0" lang="en-US" altLang="zh-TW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2.</a:t>
          </a:r>
          <a:r>
            <a:rPr kumimoji="0" lang="zh-TW" altLang="en-US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持續推廣申領新認同卡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CD58D6-E24F-4AAD-937A-7EF1A46F224B}" type="parTrans" cxnId="{3B560E93-A18E-42BE-BF04-91B0EDA9ABF3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3B1497-3AC6-4D36-ADE5-B791F4D47C4F}" type="sibTrans" cxnId="{3B560E93-A18E-42BE-BF04-91B0EDA9ABF3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6D87BD-C348-48E6-9B4D-1AF8E342E675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自主取得證照獎勵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769D57-1570-49E9-9CC9-1B5A6CB9EBC9}" type="parTrans" cxnId="{9E145F97-B15A-4A08-BAD9-33BDA3A120B5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37CED3-DE46-4CF2-8D8B-7D2233194F63}" type="sibTrans" cxnId="{9E145F97-B15A-4A08-BAD9-33BDA3A120B5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24DBC8-1D62-4CB7-9B78-AE636038B54D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累積證照加值獎勵</a:t>
          </a:r>
          <a:endParaRPr lang="zh-TW" b="1" dirty="0"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64E0EBA-A2DB-43A2-A6E6-1F40245D2546}" type="parTrans" cxnId="{F6F49DC5-A54C-48EE-A8E2-F067697E6C60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9DA770-A356-459C-8A4B-71E0BD356952}" type="sibTrans" cxnId="{F6F49DC5-A54C-48EE-A8E2-F067697E6C60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4BF250-35E3-480D-AC43-FBE3F22416DD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ts val="1920"/>
            </a:lnSpc>
          </a:pPr>
          <a:r>
            <a:rPr kumimoji="0" lang="zh-TW" altLang="en-US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校外競賽活動獎勵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2F9F90-619E-4412-AFDF-4A07A0380982}" type="parTrans" cxnId="{0938C5F6-BE75-406A-BC1C-18BD33EB8A55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250C6-D305-49BD-B756-E69EE9462DE9}" type="sibTrans" cxnId="{0938C5F6-BE75-406A-BC1C-18BD33EB8A55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153D97-D201-4E98-8A44-0304ADE6ADE6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ts val="1920"/>
            </a:lnSpc>
          </a:pPr>
          <a:r>
            <a:rPr kumimoji="0" lang="zh-TW" altLang="en-US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社會實踐提案獎勵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E3EC9D-5F12-460D-98D4-C67318D5D9B1}" type="parTrans" cxnId="{1AB3A487-6B98-42AC-B55E-4453726CF148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DCE077-B5B4-4C77-BF17-87EC0CB7027B}" type="sibTrans" cxnId="{1AB3A487-6B98-42AC-B55E-4453726CF148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8EC530-7BB9-430C-95B0-3F14FEAA332E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ts val="1920"/>
            </a:lnSpc>
          </a:pPr>
          <a:r>
            <a:rPr kumimoji="0" lang="zh-TW" altLang="en-US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服務學習獎勵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3395BC-B8AC-49C2-BED6-04473E1883DF}" type="parTrans" cxnId="{92DB4238-6AD1-4860-88EC-2C90CC2E152E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678FB1-A715-4BD3-82BC-0E72F940D552}" type="sibTrans" cxnId="{92DB4238-6AD1-4860-88EC-2C90CC2E152E}">
      <dgm:prSet/>
      <dgm:spPr/>
      <dgm:t>
        <a:bodyPr/>
        <a:lstStyle/>
        <a:p>
          <a:pPr algn="ctr"/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712DB7-4E8B-47D8-9B6C-BB056C9DBC6E}">
      <dgm:prSet custT="1"/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共修共學類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26B239-31F5-4056-B04B-1A8FCD29EC24}" type="parTrans" cxnId="{D4CA5499-DA42-4236-BF97-3ACB9D45B4C8}">
      <dgm:prSet/>
      <dgm:spPr/>
      <dgm:t>
        <a:bodyPr/>
        <a:lstStyle/>
        <a:p>
          <a:endParaRPr lang="zh-TW" altLang="en-US"/>
        </a:p>
      </dgm:t>
    </dgm:pt>
    <dgm:pt modelId="{DE5BA2DF-50EC-4DE6-8756-638F1D2DE13C}" type="sibTrans" cxnId="{D4CA5499-DA42-4236-BF97-3ACB9D45B4C8}">
      <dgm:prSet/>
      <dgm:spPr/>
      <dgm:t>
        <a:bodyPr/>
        <a:lstStyle/>
        <a:p>
          <a:endParaRPr lang="zh-TW" altLang="en-US"/>
        </a:p>
      </dgm:t>
    </dgm:pt>
    <dgm:pt modelId="{DF013A97-37CB-4154-8B6E-9F0EAA4D98C2}">
      <dgm:prSet custT="1"/>
      <dgm:spPr/>
      <dgm:t>
        <a:bodyPr/>
        <a:lstStyle/>
        <a:p>
          <a:r>
            <a:rPr kumimoji="0" lang="en-US" altLang="zh-TW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Tutor</a:t>
          </a:r>
          <a:r>
            <a:rPr kumimoji="0" lang="zh-TW" altLang="en-US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輔導類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58370C-EB06-4F1E-8FB5-173CAD00AE82}" type="parTrans" cxnId="{60A3CDB3-41C3-4713-A59C-89E8128239F1}">
      <dgm:prSet/>
      <dgm:spPr/>
      <dgm:t>
        <a:bodyPr/>
        <a:lstStyle/>
        <a:p>
          <a:endParaRPr lang="zh-TW" altLang="en-US"/>
        </a:p>
      </dgm:t>
    </dgm:pt>
    <dgm:pt modelId="{2359CBB5-CD67-4B0B-A537-9B081B2360BE}" type="sibTrans" cxnId="{60A3CDB3-41C3-4713-A59C-89E8128239F1}">
      <dgm:prSet/>
      <dgm:spPr/>
      <dgm:t>
        <a:bodyPr/>
        <a:lstStyle/>
        <a:p>
          <a:endParaRPr lang="zh-TW" altLang="en-US"/>
        </a:p>
      </dgm:t>
    </dgm:pt>
    <dgm:pt modelId="{BF288961-304E-4524-AF79-94DE59F2ACAD}" type="pres">
      <dgm:prSet presAssocID="{1950306A-DA28-4165-A379-76659A2991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221EEA-5A96-440F-AC05-2A09D7299F75}" type="pres">
      <dgm:prSet presAssocID="{677E7D8F-3086-4ADE-A970-04532BDC27E2}" presName="comp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9361A208-BC65-436A-A2D5-0E1F1C0CCDB7}" type="pres">
      <dgm:prSet presAssocID="{677E7D8F-3086-4ADE-A970-04532BDC27E2}" presName="aNode" presStyleLbl="bgShp" presStyleIdx="0" presStyleCnt="6"/>
      <dgm:spPr/>
      <dgm:t>
        <a:bodyPr/>
        <a:lstStyle/>
        <a:p>
          <a:endParaRPr lang="zh-TW" altLang="en-US"/>
        </a:p>
      </dgm:t>
    </dgm:pt>
    <dgm:pt modelId="{B4BB5C38-6C00-480E-A603-ABA15CE501FE}" type="pres">
      <dgm:prSet presAssocID="{677E7D8F-3086-4ADE-A970-04532BDC27E2}" presName="textNode" presStyleLbl="bgShp" presStyleIdx="0" presStyleCnt="6"/>
      <dgm:spPr/>
      <dgm:t>
        <a:bodyPr/>
        <a:lstStyle/>
        <a:p>
          <a:endParaRPr lang="zh-TW" altLang="en-US"/>
        </a:p>
      </dgm:t>
    </dgm:pt>
    <dgm:pt modelId="{2AF95116-A544-4529-9E02-0BE0CB745BB2}" type="pres">
      <dgm:prSet presAssocID="{677E7D8F-3086-4ADE-A970-04532BDC27E2}" presName="compChild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417C0DB9-5A55-44AA-8FE4-26F5DC7C107B}" type="pres">
      <dgm:prSet presAssocID="{677E7D8F-3086-4ADE-A970-04532BDC27E2}" presName="theInnerList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831793C8-E094-4CCE-BAE1-35DCB6A769C7}" type="pres">
      <dgm:prSet presAssocID="{C463989F-053D-4569-BCC9-C0B783B7CEB6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6BF354-8CC2-48ED-A186-D6F363779386}" type="pres">
      <dgm:prSet presAssocID="{C463989F-053D-4569-BCC9-C0B783B7CEB6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85E86D58-1180-410F-BB3C-146DBFBBD952}" type="pres">
      <dgm:prSet presAssocID="{8F22BE9B-3602-4FE6-B650-F7779516A219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F8890F-1B9A-4693-B663-648D6BDC8E7B}" type="pres">
      <dgm:prSet presAssocID="{677E7D8F-3086-4ADE-A970-04532BDC27E2}" presName="aSpac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3F78EE88-71EF-44B5-B065-D2BF3E23D1F1}" type="pres">
      <dgm:prSet presAssocID="{97ED0BAA-CD0A-4185-B42C-104BC440DA21}" presName="comp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83C26A9D-1D95-4899-BCFE-DC2D6CE895C0}" type="pres">
      <dgm:prSet presAssocID="{97ED0BAA-CD0A-4185-B42C-104BC440DA21}" presName="aNode" presStyleLbl="bgShp" presStyleIdx="1" presStyleCnt="6"/>
      <dgm:spPr/>
      <dgm:t>
        <a:bodyPr/>
        <a:lstStyle/>
        <a:p>
          <a:endParaRPr lang="zh-TW" altLang="en-US"/>
        </a:p>
      </dgm:t>
    </dgm:pt>
    <dgm:pt modelId="{A5B46EE3-6D18-4E5A-85E9-2702A3EA4B7B}" type="pres">
      <dgm:prSet presAssocID="{97ED0BAA-CD0A-4185-B42C-104BC440DA21}" presName="textNode" presStyleLbl="bgShp" presStyleIdx="1" presStyleCnt="6"/>
      <dgm:spPr/>
      <dgm:t>
        <a:bodyPr/>
        <a:lstStyle/>
        <a:p>
          <a:endParaRPr lang="zh-TW" altLang="en-US"/>
        </a:p>
      </dgm:t>
    </dgm:pt>
    <dgm:pt modelId="{2DFC27C0-3730-437A-90CA-CD2FA64E4DA6}" type="pres">
      <dgm:prSet presAssocID="{97ED0BAA-CD0A-4185-B42C-104BC440DA21}" presName="compChild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C8CDBA07-E5AF-4B69-AA8F-9C56E16C5A08}" type="pres">
      <dgm:prSet presAssocID="{97ED0BAA-CD0A-4185-B42C-104BC440DA21}" presName="theInnerList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7CE2916A-D61B-43D3-BD75-CA4866DEBB50}" type="pres">
      <dgm:prSet presAssocID="{9144E088-96C6-4705-AC85-8B67A2D75CBD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2014DA-C7EB-4354-AC9D-B9359E00AAC7}" type="pres">
      <dgm:prSet presAssocID="{9144E088-96C6-4705-AC85-8B67A2D75CBD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D549CAF3-8D98-4D6F-8A55-767AD06B6404}" type="pres">
      <dgm:prSet presAssocID="{9DB017CD-2D5D-49FE-AF25-57B23262C5FF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C2DCD6-6801-4CC7-B77A-A46818A7224B}" type="pres">
      <dgm:prSet presAssocID="{9DB017CD-2D5D-49FE-AF25-57B23262C5FF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C58132E7-487B-4EAB-AF42-69F487E7C79D}" type="pres">
      <dgm:prSet presAssocID="{269ECD3C-83A4-47B7-8DC7-BA94093245C3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FF5F20-3BCB-41EC-AB79-79FE1F8F0747}" type="pres">
      <dgm:prSet presAssocID="{269ECD3C-83A4-47B7-8DC7-BA94093245C3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77DF6AAD-A034-4C8E-B190-D1D3CAEE16A7}" type="pres">
      <dgm:prSet presAssocID="{85C03C99-1F21-458F-BE60-D9B190288DED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D0D272-5600-483B-B8F0-65AC1A6B7423}" type="pres">
      <dgm:prSet presAssocID="{85C03C99-1F21-458F-BE60-D9B190288DED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C1A2CA99-E33E-4A1B-BE50-0FC136B8D413}" type="pres">
      <dgm:prSet presAssocID="{786D87BD-C348-48E6-9B4D-1AF8E342E675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8F6F58-97F0-463C-9E28-CBB5C566DFDE}" type="pres">
      <dgm:prSet presAssocID="{786D87BD-C348-48E6-9B4D-1AF8E342E675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64FA29E1-A6E4-4E41-B914-6BE7BF950F9B}" type="pres">
      <dgm:prSet presAssocID="{7424DBC8-1D62-4CB7-9B78-AE636038B54D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BC567D-A362-4BC3-870D-935D85F5AB40}" type="pres">
      <dgm:prSet presAssocID="{7424DBC8-1D62-4CB7-9B78-AE636038B54D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E0DD76E6-76B9-478F-9489-0AFAD2115440}" type="pres">
      <dgm:prSet presAssocID="{0159925A-C9AC-4419-A0EA-65B618F6E9D7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FD6989-8668-45EE-B5FF-E287BB3DFBAB}" type="pres">
      <dgm:prSet presAssocID="{97ED0BAA-CD0A-4185-B42C-104BC440DA21}" presName="aSpac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A8813497-A0E2-4B4B-9CBC-FD42A5BB85E9}" type="pres">
      <dgm:prSet presAssocID="{EFE43937-A454-407F-981A-B3974D7B8957}" presName="comp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A5FAFE17-CCA4-4248-8763-457F4763BC16}" type="pres">
      <dgm:prSet presAssocID="{EFE43937-A454-407F-981A-B3974D7B8957}" presName="aNode" presStyleLbl="bgShp" presStyleIdx="2" presStyleCnt="6"/>
      <dgm:spPr/>
      <dgm:t>
        <a:bodyPr/>
        <a:lstStyle/>
        <a:p>
          <a:endParaRPr lang="zh-TW" altLang="en-US"/>
        </a:p>
      </dgm:t>
    </dgm:pt>
    <dgm:pt modelId="{EE6CAD41-8655-448D-9803-22D47A81799C}" type="pres">
      <dgm:prSet presAssocID="{EFE43937-A454-407F-981A-B3974D7B8957}" presName="textNode" presStyleLbl="bgShp" presStyleIdx="2" presStyleCnt="6"/>
      <dgm:spPr/>
      <dgm:t>
        <a:bodyPr/>
        <a:lstStyle/>
        <a:p>
          <a:endParaRPr lang="zh-TW" altLang="en-US"/>
        </a:p>
      </dgm:t>
    </dgm:pt>
    <dgm:pt modelId="{9BB30473-E2F1-4D34-97CE-AE3B55BA3567}" type="pres">
      <dgm:prSet presAssocID="{EFE43937-A454-407F-981A-B3974D7B8957}" presName="compChild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A333E43D-1531-4C80-BB1B-E2552542124C}" type="pres">
      <dgm:prSet presAssocID="{EFE43937-A454-407F-981A-B3974D7B8957}" presName="theInnerList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151D5D53-EB37-44CA-B67B-E420D30CB586}" type="pres">
      <dgm:prSet presAssocID="{36047716-ECCB-46F9-95BB-99652EE7FC10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AF1C24-C50B-4549-8962-495AFF75E24F}" type="pres">
      <dgm:prSet presAssocID="{36047716-ECCB-46F9-95BB-99652EE7FC10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A648F62E-3CF9-4045-A6FB-FED42CD7F3FA}" type="pres">
      <dgm:prSet presAssocID="{388EC530-7BB9-430C-95B0-3F14FEAA332E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42F4BB-E342-4087-92B8-E522FDA11E1F}" type="pres">
      <dgm:prSet presAssocID="{388EC530-7BB9-430C-95B0-3F14FEAA332E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2F87A733-D275-439B-80E1-F8952D9EB8DD}" type="pres">
      <dgm:prSet presAssocID="{E5153D97-D201-4E98-8A44-0304ADE6ADE6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E0507F-ACDA-407B-B794-7F78F14AFEA0}" type="pres">
      <dgm:prSet presAssocID="{E5153D97-D201-4E98-8A44-0304ADE6ADE6}" presName="aSpace2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98C48772-526D-4670-A5EE-93D91D10490A}" type="pres">
      <dgm:prSet presAssocID="{A34BF250-35E3-480D-AC43-FBE3F22416DD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68FC49-D3AC-4766-B1A3-EF3A314F5C0D}" type="pres">
      <dgm:prSet presAssocID="{EFE43937-A454-407F-981A-B3974D7B8957}" presName="aSpac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AA0774E2-F824-4D55-A678-ECC5936FA762}" type="pres">
      <dgm:prSet presAssocID="{C869F985-BE8D-464A-B3C2-93C82DE351A0}" presName="comp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E73CBE77-3E4D-40B1-AED5-5E813CD90A5D}" type="pres">
      <dgm:prSet presAssocID="{C869F985-BE8D-464A-B3C2-93C82DE351A0}" presName="aNode" presStyleLbl="bgShp" presStyleIdx="3" presStyleCnt="6"/>
      <dgm:spPr/>
      <dgm:t>
        <a:bodyPr/>
        <a:lstStyle/>
        <a:p>
          <a:endParaRPr lang="zh-TW" altLang="en-US"/>
        </a:p>
      </dgm:t>
    </dgm:pt>
    <dgm:pt modelId="{C74F8F25-BB79-408E-956B-BCFE9442B747}" type="pres">
      <dgm:prSet presAssocID="{C869F985-BE8D-464A-B3C2-93C82DE351A0}" presName="textNode" presStyleLbl="bgShp" presStyleIdx="3" presStyleCnt="6"/>
      <dgm:spPr/>
      <dgm:t>
        <a:bodyPr/>
        <a:lstStyle/>
        <a:p>
          <a:endParaRPr lang="zh-TW" altLang="en-US"/>
        </a:p>
      </dgm:t>
    </dgm:pt>
    <dgm:pt modelId="{E95BA09C-A5AE-4E46-96B1-6933F01BF5DD}" type="pres">
      <dgm:prSet presAssocID="{C869F985-BE8D-464A-B3C2-93C82DE351A0}" presName="compChild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C6C33A0A-A85D-4833-A9F9-A08FF8957E39}" type="pres">
      <dgm:prSet presAssocID="{C869F985-BE8D-464A-B3C2-93C82DE351A0}" presName="theInnerList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B00F12F9-B13F-46D5-9040-65000288BFF2}" type="pres">
      <dgm:prSet presAssocID="{B20A1B9C-A799-4599-B137-C2BC340F3E37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AA7C2E-7549-4816-AB66-B87BCE01C0A4}" type="pres">
      <dgm:prSet presAssocID="{C869F985-BE8D-464A-B3C2-93C82DE351A0}" presName="aSpac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79E5FB11-6EA1-4283-91A6-5E94700E9ACA}" type="pres">
      <dgm:prSet presAssocID="{63226720-E705-46AB-A24F-F964F6680CFE}" presName="comp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F040E901-9920-4564-BD24-DFEEF98A94D4}" type="pres">
      <dgm:prSet presAssocID="{63226720-E705-46AB-A24F-F964F6680CFE}" presName="aNode" presStyleLbl="bgShp" presStyleIdx="4" presStyleCnt="6"/>
      <dgm:spPr/>
      <dgm:t>
        <a:bodyPr/>
        <a:lstStyle/>
        <a:p>
          <a:endParaRPr lang="zh-TW" altLang="en-US"/>
        </a:p>
      </dgm:t>
    </dgm:pt>
    <dgm:pt modelId="{9EC0212A-FE2B-4FE1-B61E-C44F34A8D16B}" type="pres">
      <dgm:prSet presAssocID="{63226720-E705-46AB-A24F-F964F6680CFE}" presName="textNode" presStyleLbl="bgShp" presStyleIdx="4" presStyleCnt="6"/>
      <dgm:spPr/>
      <dgm:t>
        <a:bodyPr/>
        <a:lstStyle/>
        <a:p>
          <a:endParaRPr lang="zh-TW" altLang="en-US"/>
        </a:p>
      </dgm:t>
    </dgm:pt>
    <dgm:pt modelId="{AC74E06A-6919-4B14-AB1A-474349B665FC}" type="pres">
      <dgm:prSet presAssocID="{63226720-E705-46AB-A24F-F964F6680CFE}" presName="compChild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0A368875-180C-4F2B-A4E5-66B192F780E8}" type="pres">
      <dgm:prSet presAssocID="{63226720-E705-46AB-A24F-F964F6680CFE}" presName="theInnerList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3AFEEE06-3A6F-42B6-BB37-213FEF4665D6}" type="pres">
      <dgm:prSet presAssocID="{C3857EA6-DC97-4B28-87BF-C07D074A74CD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8385A3-2943-49E4-8B55-0B6B4A40CBAF}" type="pres">
      <dgm:prSet presAssocID="{C3857EA6-DC97-4B28-87BF-C07D074A74CD}" presName="aSpace2" presStyleCnt="0"/>
      <dgm:spPr/>
    </dgm:pt>
    <dgm:pt modelId="{F3B4542A-9997-4A24-93FD-B95D9F228B19}" type="pres">
      <dgm:prSet presAssocID="{60712DB7-4E8B-47D8-9B6C-BB056C9DBC6E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61459D-AAB4-48FE-8EFF-730C2151246C}" type="pres">
      <dgm:prSet presAssocID="{60712DB7-4E8B-47D8-9B6C-BB056C9DBC6E}" presName="aSpace2" presStyleCnt="0"/>
      <dgm:spPr/>
    </dgm:pt>
    <dgm:pt modelId="{CF7D7193-6E9B-47F3-A3CF-F42849266503}" type="pres">
      <dgm:prSet presAssocID="{DF013A97-37CB-4154-8B6E-9F0EAA4D98C2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45AF41-AF0C-4D0D-96FD-3C10ADA04DDA}" type="pres">
      <dgm:prSet presAssocID="{63226720-E705-46AB-A24F-F964F6680CFE}" presName="aSpac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64C91AB8-9F1A-4C5C-B832-B88BB4A07762}" type="pres">
      <dgm:prSet presAssocID="{3F2EB3D1-A24D-443F-B1C7-90AD9A2E80BC}" presName="comp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AAE2E665-1235-4A2E-A8F9-E033464A35F0}" type="pres">
      <dgm:prSet presAssocID="{3F2EB3D1-A24D-443F-B1C7-90AD9A2E80BC}" presName="aNode" presStyleLbl="bgShp" presStyleIdx="5" presStyleCnt="6"/>
      <dgm:spPr/>
      <dgm:t>
        <a:bodyPr/>
        <a:lstStyle/>
        <a:p>
          <a:endParaRPr lang="zh-TW" altLang="en-US"/>
        </a:p>
      </dgm:t>
    </dgm:pt>
    <dgm:pt modelId="{4AE0B565-7AD8-4806-90FB-C327232B1C1A}" type="pres">
      <dgm:prSet presAssocID="{3F2EB3D1-A24D-443F-B1C7-90AD9A2E80BC}" presName="textNode" presStyleLbl="bgShp" presStyleIdx="5" presStyleCnt="6"/>
      <dgm:spPr/>
      <dgm:t>
        <a:bodyPr/>
        <a:lstStyle/>
        <a:p>
          <a:endParaRPr lang="zh-TW" altLang="en-US"/>
        </a:p>
      </dgm:t>
    </dgm:pt>
    <dgm:pt modelId="{F4B3CFBB-A4DF-4682-910C-35C8AC0EEFA3}" type="pres">
      <dgm:prSet presAssocID="{3F2EB3D1-A24D-443F-B1C7-90AD9A2E80BC}" presName="compChildNode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0BBD1783-E5D3-42D6-8DC7-18D21B148B1C}" type="pres">
      <dgm:prSet presAssocID="{3F2EB3D1-A24D-443F-B1C7-90AD9A2E80BC}" presName="theInnerList" presStyleCnt="0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/>
        </a:p>
      </dgm:t>
    </dgm:pt>
    <dgm:pt modelId="{0A9EA60E-DDB3-4DA6-B568-EF5D59E1178A}" type="pres">
      <dgm:prSet presAssocID="{C0C52DBB-3FA6-4155-A85C-D459E13BCDCD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145F97-B15A-4A08-BAD9-33BDA3A120B5}" srcId="{97ED0BAA-CD0A-4185-B42C-104BC440DA21}" destId="{786D87BD-C348-48E6-9B4D-1AF8E342E675}" srcOrd="4" destOrd="0" parTransId="{E0769D57-1570-49E9-9CC9-1B5A6CB9EBC9}" sibTransId="{9937CED3-DE46-4CF2-8D8B-7D2233194F63}"/>
    <dgm:cxn modelId="{13D24DC6-7A94-4D13-AA9C-CAB1BAEAF0C4}" srcId="{1950306A-DA28-4165-A379-76659A299110}" destId="{97ED0BAA-CD0A-4185-B42C-104BC440DA21}" srcOrd="1" destOrd="0" parTransId="{5F6290DB-1893-4C91-8D30-6FFD364B5BBC}" sibTransId="{B5C63DC5-911D-486E-837F-27778F6E2B5E}"/>
    <dgm:cxn modelId="{F36F8FB6-50F5-4260-8B4E-35ECB4F3B5C1}" type="presOf" srcId="{7424DBC8-1D62-4CB7-9B78-AE636038B54D}" destId="{64FA29E1-A6E4-4E41-B914-6BE7BF950F9B}" srcOrd="0" destOrd="0" presId="urn:microsoft.com/office/officeart/2005/8/layout/lProcess2"/>
    <dgm:cxn modelId="{03F8DCF8-3570-4E50-9903-7505A8285CCB}" type="presOf" srcId="{DF013A97-37CB-4154-8B6E-9F0EAA4D98C2}" destId="{CF7D7193-6E9B-47F3-A3CF-F42849266503}" srcOrd="0" destOrd="0" presId="urn:microsoft.com/office/officeart/2005/8/layout/lProcess2"/>
    <dgm:cxn modelId="{45B9C697-52E5-4F58-8885-14A3CFE21F41}" srcId="{97ED0BAA-CD0A-4185-B42C-104BC440DA21}" destId="{9144E088-96C6-4705-AC85-8B67A2D75CBD}" srcOrd="0" destOrd="0" parTransId="{C2BD32F2-1B01-4853-B088-3372AFBE888B}" sibTransId="{720AD274-1132-4E65-A8C7-783B5AC2397B}"/>
    <dgm:cxn modelId="{A9E42C48-865F-4AC9-9496-09D6A2327D13}" srcId="{1950306A-DA28-4165-A379-76659A299110}" destId="{C869F985-BE8D-464A-B3C2-93C82DE351A0}" srcOrd="3" destOrd="0" parTransId="{18F710F2-3027-4022-988F-37E55AEE69A8}" sibTransId="{B96C58D5-FBF4-447E-92BC-2F67A283A88D}"/>
    <dgm:cxn modelId="{093677B0-00A5-435D-BDF4-9DA81D96CEC8}" type="presOf" srcId="{EFE43937-A454-407F-981A-B3974D7B8957}" destId="{A5FAFE17-CCA4-4248-8763-457F4763BC16}" srcOrd="0" destOrd="0" presId="urn:microsoft.com/office/officeart/2005/8/layout/lProcess2"/>
    <dgm:cxn modelId="{5F17B583-AB97-40CE-AD84-5EADCF9D7C66}" srcId="{C869F985-BE8D-464A-B3C2-93C82DE351A0}" destId="{B20A1B9C-A799-4599-B137-C2BC340F3E37}" srcOrd="0" destOrd="0" parTransId="{2CACB51B-C17C-4A37-ADF0-1FEC85CC647B}" sibTransId="{176B0A8D-B8A0-42BC-AB8C-F538AEE3EDAA}"/>
    <dgm:cxn modelId="{4F600EC5-3CF7-49CA-8EA8-FF738DB9BD3A}" type="presOf" srcId="{677E7D8F-3086-4ADE-A970-04532BDC27E2}" destId="{B4BB5C38-6C00-480E-A603-ABA15CE501FE}" srcOrd="1" destOrd="0" presId="urn:microsoft.com/office/officeart/2005/8/layout/lProcess2"/>
    <dgm:cxn modelId="{92DB4238-6AD1-4860-88EC-2C90CC2E152E}" srcId="{EFE43937-A454-407F-981A-B3974D7B8957}" destId="{388EC530-7BB9-430C-95B0-3F14FEAA332E}" srcOrd="1" destOrd="0" parTransId="{523395BC-B8AC-49C2-BED6-04473E1883DF}" sibTransId="{5E678FB1-A715-4BD3-82BC-0E72F940D552}"/>
    <dgm:cxn modelId="{E6A9D597-1446-4154-94ED-4C8D32140051}" type="presOf" srcId="{C0C52DBB-3FA6-4155-A85C-D459E13BCDCD}" destId="{0A9EA60E-DDB3-4DA6-B568-EF5D59E1178A}" srcOrd="0" destOrd="0" presId="urn:microsoft.com/office/officeart/2005/8/layout/lProcess2"/>
    <dgm:cxn modelId="{094CF66A-A9A2-4700-A29B-47FEF66E5F1C}" type="presOf" srcId="{36047716-ECCB-46F9-95BB-99652EE7FC10}" destId="{151D5D53-EB37-44CA-B67B-E420D30CB586}" srcOrd="0" destOrd="0" presId="urn:microsoft.com/office/officeart/2005/8/layout/lProcess2"/>
    <dgm:cxn modelId="{8D5E4757-B87C-413F-9049-7A356A4A8875}" type="presOf" srcId="{9144E088-96C6-4705-AC85-8B67A2D75CBD}" destId="{7CE2916A-D61B-43D3-BD75-CA4866DEBB50}" srcOrd="0" destOrd="0" presId="urn:microsoft.com/office/officeart/2005/8/layout/lProcess2"/>
    <dgm:cxn modelId="{B1BE4E3B-BBFF-4827-A430-96864EAF3E66}" type="presOf" srcId="{EFE43937-A454-407F-981A-B3974D7B8957}" destId="{EE6CAD41-8655-448D-9803-22D47A81799C}" srcOrd="1" destOrd="0" presId="urn:microsoft.com/office/officeart/2005/8/layout/lProcess2"/>
    <dgm:cxn modelId="{24B0DE53-5E80-418A-9C7E-73F6E4C3423F}" srcId="{97ED0BAA-CD0A-4185-B42C-104BC440DA21}" destId="{269ECD3C-83A4-47B7-8DC7-BA94093245C3}" srcOrd="2" destOrd="0" parTransId="{B6415717-3EA2-4BEA-9AC2-4B752860000D}" sibTransId="{EEA32BA5-F7FB-4968-BA81-7EB6C455160B}"/>
    <dgm:cxn modelId="{BFF86A6D-51FF-4C6B-A351-5FAC881FD075}" type="presOf" srcId="{97ED0BAA-CD0A-4185-B42C-104BC440DA21}" destId="{A5B46EE3-6D18-4E5A-85E9-2702A3EA4B7B}" srcOrd="1" destOrd="0" presId="urn:microsoft.com/office/officeart/2005/8/layout/lProcess2"/>
    <dgm:cxn modelId="{2B9C6B0C-06CB-48DA-A00A-3C10B6AA4FF6}" type="presOf" srcId="{1950306A-DA28-4165-A379-76659A299110}" destId="{BF288961-304E-4524-AF79-94DE59F2ACAD}" srcOrd="0" destOrd="0" presId="urn:microsoft.com/office/officeart/2005/8/layout/lProcess2"/>
    <dgm:cxn modelId="{9B99F5DB-CB69-44A8-B706-FC48F074CA91}" srcId="{1950306A-DA28-4165-A379-76659A299110}" destId="{3F2EB3D1-A24D-443F-B1C7-90AD9A2E80BC}" srcOrd="5" destOrd="0" parTransId="{1C2B72A1-A1E6-449E-BBA3-92CEE7400A4E}" sibTransId="{CC59F363-7522-4409-BB93-CF59DC7722AB}"/>
    <dgm:cxn modelId="{60A3CDB3-41C3-4713-A59C-89E8128239F1}" srcId="{63226720-E705-46AB-A24F-F964F6680CFE}" destId="{DF013A97-37CB-4154-8B6E-9F0EAA4D98C2}" srcOrd="2" destOrd="0" parTransId="{CB58370C-EB06-4F1E-8FB5-173CAD00AE82}" sibTransId="{2359CBB5-CD67-4B0B-A537-9B081B2360BE}"/>
    <dgm:cxn modelId="{4A760FE3-B45A-4577-B7EF-E2BFC63197A3}" type="presOf" srcId="{269ECD3C-83A4-47B7-8DC7-BA94093245C3}" destId="{C58132E7-487B-4EAB-AF42-69F487E7C79D}" srcOrd="0" destOrd="0" presId="urn:microsoft.com/office/officeart/2005/8/layout/lProcess2"/>
    <dgm:cxn modelId="{225A4D3F-0B3A-424D-9975-8D3834FD1610}" type="presOf" srcId="{C869F985-BE8D-464A-B3C2-93C82DE351A0}" destId="{E73CBE77-3E4D-40B1-AED5-5E813CD90A5D}" srcOrd="0" destOrd="0" presId="urn:microsoft.com/office/officeart/2005/8/layout/lProcess2"/>
    <dgm:cxn modelId="{DE446AA7-F07F-4D2B-A239-E98A77880CEC}" type="presOf" srcId="{E5153D97-D201-4E98-8A44-0304ADE6ADE6}" destId="{2F87A733-D275-439B-80E1-F8952D9EB8DD}" srcOrd="0" destOrd="0" presId="urn:microsoft.com/office/officeart/2005/8/layout/lProcess2"/>
    <dgm:cxn modelId="{1AB3A487-6B98-42AC-B55E-4453726CF148}" srcId="{EFE43937-A454-407F-981A-B3974D7B8957}" destId="{E5153D97-D201-4E98-8A44-0304ADE6ADE6}" srcOrd="2" destOrd="0" parTransId="{FDE3EC9D-5F12-460D-98D4-C67318D5D9B1}" sibTransId="{14DCE077-B5B4-4C77-BF17-87EC0CB7027B}"/>
    <dgm:cxn modelId="{342658DB-73A0-4C42-A36F-9310C23CA7D2}" type="presOf" srcId="{B20A1B9C-A799-4599-B137-C2BC340F3E37}" destId="{B00F12F9-B13F-46D5-9040-65000288BFF2}" srcOrd="0" destOrd="0" presId="urn:microsoft.com/office/officeart/2005/8/layout/lProcess2"/>
    <dgm:cxn modelId="{27134CAB-7D99-4ABA-B9EB-D1B3F652FE88}" type="presOf" srcId="{63226720-E705-46AB-A24F-F964F6680CFE}" destId="{F040E901-9920-4564-BD24-DFEEF98A94D4}" srcOrd="0" destOrd="0" presId="urn:microsoft.com/office/officeart/2005/8/layout/lProcess2"/>
    <dgm:cxn modelId="{E29D2E12-5E68-40A9-808D-632E8D335667}" srcId="{63226720-E705-46AB-A24F-F964F6680CFE}" destId="{C3857EA6-DC97-4B28-87BF-C07D074A74CD}" srcOrd="0" destOrd="0" parTransId="{3189F72C-D393-42B0-8203-C4FF5C3CAD1E}" sibTransId="{EDE25A82-0126-4D57-A745-B3A5609E2786}"/>
    <dgm:cxn modelId="{64AC2E18-083A-413E-BD2F-B112A44CE594}" type="presOf" srcId="{0159925A-C9AC-4419-A0EA-65B618F6E9D7}" destId="{E0DD76E6-76B9-478F-9489-0AFAD2115440}" srcOrd="0" destOrd="0" presId="urn:microsoft.com/office/officeart/2005/8/layout/lProcess2"/>
    <dgm:cxn modelId="{BA852374-52AE-4501-82B8-AD0055B49AAC}" srcId="{97ED0BAA-CD0A-4185-B42C-104BC440DA21}" destId="{0159925A-C9AC-4419-A0EA-65B618F6E9D7}" srcOrd="6" destOrd="0" parTransId="{308E3CE9-4E83-4A65-90AD-2EC3DE661A6F}" sibTransId="{EDB64958-F2A0-411C-A1AB-EDB4CE480409}"/>
    <dgm:cxn modelId="{FD163685-A5BC-4ECA-A937-F89093A199BB}" type="presOf" srcId="{3F2EB3D1-A24D-443F-B1C7-90AD9A2E80BC}" destId="{AAE2E665-1235-4A2E-A8F9-E033464A35F0}" srcOrd="0" destOrd="0" presId="urn:microsoft.com/office/officeart/2005/8/layout/lProcess2"/>
    <dgm:cxn modelId="{814767F3-9FA9-4F60-9938-C8AE9C02B77C}" type="presOf" srcId="{786D87BD-C348-48E6-9B4D-1AF8E342E675}" destId="{C1A2CA99-E33E-4A1B-BE50-0FC136B8D413}" srcOrd="0" destOrd="0" presId="urn:microsoft.com/office/officeart/2005/8/layout/lProcess2"/>
    <dgm:cxn modelId="{8A3421A1-78B0-40FE-8597-3AA8AD336E6D}" type="presOf" srcId="{A34BF250-35E3-480D-AC43-FBE3F22416DD}" destId="{98C48772-526D-4670-A5EE-93D91D10490A}" srcOrd="0" destOrd="0" presId="urn:microsoft.com/office/officeart/2005/8/layout/lProcess2"/>
    <dgm:cxn modelId="{A39F3047-040D-4940-B35E-971027837174}" type="presOf" srcId="{9DB017CD-2D5D-49FE-AF25-57B23262C5FF}" destId="{D549CAF3-8D98-4D6F-8A55-767AD06B6404}" srcOrd="0" destOrd="0" presId="urn:microsoft.com/office/officeart/2005/8/layout/lProcess2"/>
    <dgm:cxn modelId="{8431EE8D-D662-4247-A138-AC062049B2C4}" type="presOf" srcId="{677E7D8F-3086-4ADE-A970-04532BDC27E2}" destId="{9361A208-BC65-436A-A2D5-0E1F1C0CCDB7}" srcOrd="0" destOrd="0" presId="urn:microsoft.com/office/officeart/2005/8/layout/lProcess2"/>
    <dgm:cxn modelId="{4F016A0B-DD7A-4EAD-BB35-0DCA995B5BF6}" type="presOf" srcId="{60712DB7-4E8B-47D8-9B6C-BB056C9DBC6E}" destId="{F3B4542A-9997-4A24-93FD-B95D9F228B19}" srcOrd="0" destOrd="0" presId="urn:microsoft.com/office/officeart/2005/8/layout/lProcess2"/>
    <dgm:cxn modelId="{19D20271-9D40-4509-A7CD-72602172EB72}" srcId="{1950306A-DA28-4165-A379-76659A299110}" destId="{EFE43937-A454-407F-981A-B3974D7B8957}" srcOrd="2" destOrd="0" parTransId="{164B4B28-51C9-4131-9893-F1A8D466B9E8}" sibTransId="{F8AECB32-DCF5-46B5-967B-FD375DE7EADD}"/>
    <dgm:cxn modelId="{5BC8A447-699D-490E-8FA8-876AD4256CC3}" type="presOf" srcId="{85C03C99-1F21-458F-BE60-D9B190288DED}" destId="{77DF6AAD-A034-4C8E-B190-D1D3CAEE16A7}" srcOrd="0" destOrd="0" presId="urn:microsoft.com/office/officeart/2005/8/layout/lProcess2"/>
    <dgm:cxn modelId="{31E3DBCA-B409-4D16-A36B-91E1B8E8CD2E}" type="presOf" srcId="{C3857EA6-DC97-4B28-87BF-C07D074A74CD}" destId="{3AFEEE06-3A6F-42B6-BB37-213FEF4665D6}" srcOrd="0" destOrd="0" presId="urn:microsoft.com/office/officeart/2005/8/layout/lProcess2"/>
    <dgm:cxn modelId="{4508E83E-895E-49C5-8BD3-47AA9F503605}" srcId="{EFE43937-A454-407F-981A-B3974D7B8957}" destId="{36047716-ECCB-46F9-95BB-99652EE7FC10}" srcOrd="0" destOrd="0" parTransId="{ED755B31-EF0B-4E8B-964C-6E2A2D966D72}" sibTransId="{559FAABF-2842-47C3-BB6D-08E12FBDC8A4}"/>
    <dgm:cxn modelId="{F4A7E0E3-46DD-46CE-A74A-2D78A0CF649E}" srcId="{1950306A-DA28-4165-A379-76659A299110}" destId="{63226720-E705-46AB-A24F-F964F6680CFE}" srcOrd="4" destOrd="0" parTransId="{ECA46912-A387-41E1-AB70-E9ECD8ABDBDE}" sibTransId="{DE6259F0-DFC1-4FC7-9C01-673D24212DB3}"/>
    <dgm:cxn modelId="{8C53446E-FD8E-4149-BE46-113608F11670}" type="presOf" srcId="{C869F985-BE8D-464A-B3C2-93C82DE351A0}" destId="{C74F8F25-BB79-408E-956B-BCFE9442B747}" srcOrd="1" destOrd="0" presId="urn:microsoft.com/office/officeart/2005/8/layout/lProcess2"/>
    <dgm:cxn modelId="{F6F49DC5-A54C-48EE-A8E2-F067697E6C60}" srcId="{97ED0BAA-CD0A-4185-B42C-104BC440DA21}" destId="{7424DBC8-1D62-4CB7-9B78-AE636038B54D}" srcOrd="5" destOrd="0" parTransId="{564E0EBA-A2DB-43A2-A6E6-1F40245D2546}" sibTransId="{DD9DA770-A356-459C-8A4B-71E0BD356952}"/>
    <dgm:cxn modelId="{0938C5F6-BE75-406A-BC1C-18BD33EB8A55}" srcId="{EFE43937-A454-407F-981A-B3974D7B8957}" destId="{A34BF250-35E3-480D-AC43-FBE3F22416DD}" srcOrd="3" destOrd="0" parTransId="{392F9F90-619E-4412-AFDF-4A07A0380982}" sibTransId="{518250C6-D305-49BD-B756-E69EE9462DE9}"/>
    <dgm:cxn modelId="{B819B3B2-DB15-4736-B6C8-FBA134BF5B83}" type="presOf" srcId="{97ED0BAA-CD0A-4185-B42C-104BC440DA21}" destId="{83C26A9D-1D95-4899-BCFE-DC2D6CE895C0}" srcOrd="0" destOrd="0" presId="urn:microsoft.com/office/officeart/2005/8/layout/lProcess2"/>
    <dgm:cxn modelId="{8A5B83FB-C0A8-4967-AC3B-9587B7C3A0D2}" type="presOf" srcId="{388EC530-7BB9-430C-95B0-3F14FEAA332E}" destId="{A648F62E-3CF9-4045-A6FB-FED42CD7F3FA}" srcOrd="0" destOrd="0" presId="urn:microsoft.com/office/officeart/2005/8/layout/lProcess2"/>
    <dgm:cxn modelId="{334F18B8-8405-483F-BF63-234FCE399116}" srcId="{677E7D8F-3086-4ADE-A970-04532BDC27E2}" destId="{8F22BE9B-3602-4FE6-B650-F7779516A219}" srcOrd="1" destOrd="0" parTransId="{F94A626C-92C1-4032-9229-9B74FB6F625E}" sibTransId="{30E9DF3A-CA33-4779-9CD3-D657C8604684}"/>
    <dgm:cxn modelId="{415DEB7F-0789-4B5F-B9CF-9D4AC0C448C6}" type="presOf" srcId="{63226720-E705-46AB-A24F-F964F6680CFE}" destId="{9EC0212A-FE2B-4FE1-B61E-C44F34A8D16B}" srcOrd="1" destOrd="0" presId="urn:microsoft.com/office/officeart/2005/8/layout/lProcess2"/>
    <dgm:cxn modelId="{3B560E93-A18E-42BE-BF04-91B0EDA9ABF3}" srcId="{3F2EB3D1-A24D-443F-B1C7-90AD9A2E80BC}" destId="{C0C52DBB-3FA6-4155-A85C-D459E13BCDCD}" srcOrd="0" destOrd="0" parTransId="{ACCD58D6-E24F-4AAD-937A-7EF1A46F224B}" sibTransId="{2F3B1497-3AC6-4D36-ADE5-B791F4D47C4F}"/>
    <dgm:cxn modelId="{186DA07D-1ACE-4775-8278-80DA173A86A0}" type="presOf" srcId="{C463989F-053D-4569-BCC9-C0B783B7CEB6}" destId="{831793C8-E094-4CCE-BAE1-35DCB6A769C7}" srcOrd="0" destOrd="0" presId="urn:microsoft.com/office/officeart/2005/8/layout/lProcess2"/>
    <dgm:cxn modelId="{886D8EF1-1509-4C26-A147-7269A024C2A4}" type="presOf" srcId="{3F2EB3D1-A24D-443F-B1C7-90AD9A2E80BC}" destId="{4AE0B565-7AD8-4806-90FB-C327232B1C1A}" srcOrd="1" destOrd="0" presId="urn:microsoft.com/office/officeart/2005/8/layout/lProcess2"/>
    <dgm:cxn modelId="{D4CA5499-DA42-4236-BF97-3ACB9D45B4C8}" srcId="{63226720-E705-46AB-A24F-F964F6680CFE}" destId="{60712DB7-4E8B-47D8-9B6C-BB056C9DBC6E}" srcOrd="1" destOrd="0" parTransId="{F926B239-31F5-4056-B04B-1A8FCD29EC24}" sibTransId="{DE5BA2DF-50EC-4DE6-8756-638F1D2DE13C}"/>
    <dgm:cxn modelId="{4F75CC65-DC3A-493C-B769-F84044BDC371}" srcId="{1950306A-DA28-4165-A379-76659A299110}" destId="{677E7D8F-3086-4ADE-A970-04532BDC27E2}" srcOrd="0" destOrd="0" parTransId="{675E7B6D-D6DD-4AFD-829D-4252E2A85817}" sibTransId="{79C4BF14-6E6B-4628-AA5B-A365A493E684}"/>
    <dgm:cxn modelId="{B43CD277-8544-441C-912F-30070D4F520C}" srcId="{677E7D8F-3086-4ADE-A970-04532BDC27E2}" destId="{C463989F-053D-4569-BCC9-C0B783B7CEB6}" srcOrd="0" destOrd="0" parTransId="{1C3CF5A5-351E-40E9-AB5D-96D31F156CC9}" sibTransId="{260772EF-FF5F-4B22-A5B7-E4E0DC0AC241}"/>
    <dgm:cxn modelId="{9B113A7D-8CA9-420B-B077-91EE15B87995}" srcId="{97ED0BAA-CD0A-4185-B42C-104BC440DA21}" destId="{9DB017CD-2D5D-49FE-AF25-57B23262C5FF}" srcOrd="1" destOrd="0" parTransId="{33790507-C5D5-4DAF-9EFD-9136BDFAE36F}" sibTransId="{E641A026-F435-4928-811E-7F2FA068A0C6}"/>
    <dgm:cxn modelId="{DE2E34DF-C63B-439D-B87F-000A05667BC0}" srcId="{97ED0BAA-CD0A-4185-B42C-104BC440DA21}" destId="{85C03C99-1F21-458F-BE60-D9B190288DED}" srcOrd="3" destOrd="0" parTransId="{67D7A041-13D1-4793-84A3-28DB3DAB0F83}" sibTransId="{3ED9DBFA-9D15-4C4A-96D6-8BB0B0F06DD8}"/>
    <dgm:cxn modelId="{63A715E2-0A66-4EA3-832E-FF8254C621AC}" type="presOf" srcId="{8F22BE9B-3602-4FE6-B650-F7779516A219}" destId="{85E86D58-1180-410F-BB3C-146DBFBBD952}" srcOrd="0" destOrd="0" presId="urn:microsoft.com/office/officeart/2005/8/layout/lProcess2"/>
    <dgm:cxn modelId="{4989FB01-A0F6-4AD0-9A94-116C8394E726}" type="presParOf" srcId="{BF288961-304E-4524-AF79-94DE59F2ACAD}" destId="{44221EEA-5A96-440F-AC05-2A09D7299F75}" srcOrd="0" destOrd="0" presId="urn:microsoft.com/office/officeart/2005/8/layout/lProcess2"/>
    <dgm:cxn modelId="{8E1155D9-C6DB-4408-AD22-3A7FD756AE75}" type="presParOf" srcId="{44221EEA-5A96-440F-AC05-2A09D7299F75}" destId="{9361A208-BC65-436A-A2D5-0E1F1C0CCDB7}" srcOrd="0" destOrd="0" presId="urn:microsoft.com/office/officeart/2005/8/layout/lProcess2"/>
    <dgm:cxn modelId="{14B6E29D-BC2A-486E-B163-BBB9063725E5}" type="presParOf" srcId="{44221EEA-5A96-440F-AC05-2A09D7299F75}" destId="{B4BB5C38-6C00-480E-A603-ABA15CE501FE}" srcOrd="1" destOrd="0" presId="urn:microsoft.com/office/officeart/2005/8/layout/lProcess2"/>
    <dgm:cxn modelId="{031BAAE8-2665-49F6-B9B9-8B5B449A2ADA}" type="presParOf" srcId="{44221EEA-5A96-440F-AC05-2A09D7299F75}" destId="{2AF95116-A544-4529-9E02-0BE0CB745BB2}" srcOrd="2" destOrd="0" presId="urn:microsoft.com/office/officeart/2005/8/layout/lProcess2"/>
    <dgm:cxn modelId="{4C9CA5D4-C247-484E-9059-D5CCAD821B7A}" type="presParOf" srcId="{2AF95116-A544-4529-9E02-0BE0CB745BB2}" destId="{417C0DB9-5A55-44AA-8FE4-26F5DC7C107B}" srcOrd="0" destOrd="0" presId="urn:microsoft.com/office/officeart/2005/8/layout/lProcess2"/>
    <dgm:cxn modelId="{1FE48C2A-715F-44A2-BB50-6BFB158FE909}" type="presParOf" srcId="{417C0DB9-5A55-44AA-8FE4-26F5DC7C107B}" destId="{831793C8-E094-4CCE-BAE1-35DCB6A769C7}" srcOrd="0" destOrd="0" presId="urn:microsoft.com/office/officeart/2005/8/layout/lProcess2"/>
    <dgm:cxn modelId="{CD62E9E8-4B9C-482D-BD79-8E8903FA0A2B}" type="presParOf" srcId="{417C0DB9-5A55-44AA-8FE4-26F5DC7C107B}" destId="{6E6BF354-8CC2-48ED-A186-D6F363779386}" srcOrd="1" destOrd="0" presId="urn:microsoft.com/office/officeart/2005/8/layout/lProcess2"/>
    <dgm:cxn modelId="{628C506C-5C72-4415-B048-72223ADD5F37}" type="presParOf" srcId="{417C0DB9-5A55-44AA-8FE4-26F5DC7C107B}" destId="{85E86D58-1180-410F-BB3C-146DBFBBD952}" srcOrd="2" destOrd="0" presId="urn:microsoft.com/office/officeart/2005/8/layout/lProcess2"/>
    <dgm:cxn modelId="{3D4D1E1E-426D-4D41-9C99-20F038D673D5}" type="presParOf" srcId="{BF288961-304E-4524-AF79-94DE59F2ACAD}" destId="{D5F8890F-1B9A-4693-B663-648D6BDC8E7B}" srcOrd="1" destOrd="0" presId="urn:microsoft.com/office/officeart/2005/8/layout/lProcess2"/>
    <dgm:cxn modelId="{0BA0D04D-5F8E-4859-A576-140F06C94778}" type="presParOf" srcId="{BF288961-304E-4524-AF79-94DE59F2ACAD}" destId="{3F78EE88-71EF-44B5-B065-D2BF3E23D1F1}" srcOrd="2" destOrd="0" presId="urn:microsoft.com/office/officeart/2005/8/layout/lProcess2"/>
    <dgm:cxn modelId="{4724355F-D94E-4668-AB19-0CE95D5AD7F6}" type="presParOf" srcId="{3F78EE88-71EF-44B5-B065-D2BF3E23D1F1}" destId="{83C26A9D-1D95-4899-BCFE-DC2D6CE895C0}" srcOrd="0" destOrd="0" presId="urn:microsoft.com/office/officeart/2005/8/layout/lProcess2"/>
    <dgm:cxn modelId="{587F7C3D-6943-400B-8D7D-8BC0D29E1F0C}" type="presParOf" srcId="{3F78EE88-71EF-44B5-B065-D2BF3E23D1F1}" destId="{A5B46EE3-6D18-4E5A-85E9-2702A3EA4B7B}" srcOrd="1" destOrd="0" presId="urn:microsoft.com/office/officeart/2005/8/layout/lProcess2"/>
    <dgm:cxn modelId="{9294CF59-56FE-4323-A170-463F8FF67D9A}" type="presParOf" srcId="{3F78EE88-71EF-44B5-B065-D2BF3E23D1F1}" destId="{2DFC27C0-3730-437A-90CA-CD2FA64E4DA6}" srcOrd="2" destOrd="0" presId="urn:microsoft.com/office/officeart/2005/8/layout/lProcess2"/>
    <dgm:cxn modelId="{F8FCAD78-F80C-4244-AF7C-38F1BE728783}" type="presParOf" srcId="{2DFC27C0-3730-437A-90CA-CD2FA64E4DA6}" destId="{C8CDBA07-E5AF-4B69-AA8F-9C56E16C5A08}" srcOrd="0" destOrd="0" presId="urn:microsoft.com/office/officeart/2005/8/layout/lProcess2"/>
    <dgm:cxn modelId="{BC17444E-D105-47C6-B458-1FD321E73539}" type="presParOf" srcId="{C8CDBA07-E5AF-4B69-AA8F-9C56E16C5A08}" destId="{7CE2916A-D61B-43D3-BD75-CA4866DEBB50}" srcOrd="0" destOrd="0" presId="urn:microsoft.com/office/officeart/2005/8/layout/lProcess2"/>
    <dgm:cxn modelId="{1FE0474B-D1D4-4D3F-B8A4-0E7DD4731FB7}" type="presParOf" srcId="{C8CDBA07-E5AF-4B69-AA8F-9C56E16C5A08}" destId="{852014DA-C7EB-4354-AC9D-B9359E00AAC7}" srcOrd="1" destOrd="0" presId="urn:microsoft.com/office/officeart/2005/8/layout/lProcess2"/>
    <dgm:cxn modelId="{EA888643-2658-458A-8CF6-4464EB92D541}" type="presParOf" srcId="{C8CDBA07-E5AF-4B69-AA8F-9C56E16C5A08}" destId="{D549CAF3-8D98-4D6F-8A55-767AD06B6404}" srcOrd="2" destOrd="0" presId="urn:microsoft.com/office/officeart/2005/8/layout/lProcess2"/>
    <dgm:cxn modelId="{8DC3BB5A-D5B4-4AF2-A714-A2DE2C0390CD}" type="presParOf" srcId="{C8CDBA07-E5AF-4B69-AA8F-9C56E16C5A08}" destId="{67C2DCD6-6801-4CC7-B77A-A46818A7224B}" srcOrd="3" destOrd="0" presId="urn:microsoft.com/office/officeart/2005/8/layout/lProcess2"/>
    <dgm:cxn modelId="{07BFB260-117A-4F7F-B263-ECB111CE1D90}" type="presParOf" srcId="{C8CDBA07-E5AF-4B69-AA8F-9C56E16C5A08}" destId="{C58132E7-487B-4EAB-AF42-69F487E7C79D}" srcOrd="4" destOrd="0" presId="urn:microsoft.com/office/officeart/2005/8/layout/lProcess2"/>
    <dgm:cxn modelId="{B09CD7A5-4595-4F6E-B9BD-0A5E40A38080}" type="presParOf" srcId="{C8CDBA07-E5AF-4B69-AA8F-9C56E16C5A08}" destId="{84FF5F20-3BCB-41EC-AB79-79FE1F8F0747}" srcOrd="5" destOrd="0" presId="urn:microsoft.com/office/officeart/2005/8/layout/lProcess2"/>
    <dgm:cxn modelId="{884A8E4D-876F-4B97-92F4-0C797254D244}" type="presParOf" srcId="{C8CDBA07-E5AF-4B69-AA8F-9C56E16C5A08}" destId="{77DF6AAD-A034-4C8E-B190-D1D3CAEE16A7}" srcOrd="6" destOrd="0" presId="urn:microsoft.com/office/officeart/2005/8/layout/lProcess2"/>
    <dgm:cxn modelId="{44418065-1B47-4DDD-90C0-D1D3B0A392CF}" type="presParOf" srcId="{C8CDBA07-E5AF-4B69-AA8F-9C56E16C5A08}" destId="{EFD0D272-5600-483B-B8F0-65AC1A6B7423}" srcOrd="7" destOrd="0" presId="urn:microsoft.com/office/officeart/2005/8/layout/lProcess2"/>
    <dgm:cxn modelId="{CCB0D8CD-DEBE-4946-B90C-B04EA9DDD510}" type="presParOf" srcId="{C8CDBA07-E5AF-4B69-AA8F-9C56E16C5A08}" destId="{C1A2CA99-E33E-4A1B-BE50-0FC136B8D413}" srcOrd="8" destOrd="0" presId="urn:microsoft.com/office/officeart/2005/8/layout/lProcess2"/>
    <dgm:cxn modelId="{349EE218-C7DE-44CA-866A-4CB10786C4D4}" type="presParOf" srcId="{C8CDBA07-E5AF-4B69-AA8F-9C56E16C5A08}" destId="{FB8F6F58-97F0-463C-9E28-CBB5C566DFDE}" srcOrd="9" destOrd="0" presId="urn:microsoft.com/office/officeart/2005/8/layout/lProcess2"/>
    <dgm:cxn modelId="{F337E4E7-7FCE-4A54-A891-F39113AD7608}" type="presParOf" srcId="{C8CDBA07-E5AF-4B69-AA8F-9C56E16C5A08}" destId="{64FA29E1-A6E4-4E41-B914-6BE7BF950F9B}" srcOrd="10" destOrd="0" presId="urn:microsoft.com/office/officeart/2005/8/layout/lProcess2"/>
    <dgm:cxn modelId="{C3EB6DA1-19E2-4C31-905C-315F67506853}" type="presParOf" srcId="{C8CDBA07-E5AF-4B69-AA8F-9C56E16C5A08}" destId="{A2BC567D-A362-4BC3-870D-935D85F5AB40}" srcOrd="11" destOrd="0" presId="urn:microsoft.com/office/officeart/2005/8/layout/lProcess2"/>
    <dgm:cxn modelId="{A769C184-8FD0-4A5B-9DE2-44DD9C69F720}" type="presParOf" srcId="{C8CDBA07-E5AF-4B69-AA8F-9C56E16C5A08}" destId="{E0DD76E6-76B9-478F-9489-0AFAD2115440}" srcOrd="12" destOrd="0" presId="urn:microsoft.com/office/officeart/2005/8/layout/lProcess2"/>
    <dgm:cxn modelId="{2BDFBB90-9140-4303-B536-39ECE7BA88B1}" type="presParOf" srcId="{BF288961-304E-4524-AF79-94DE59F2ACAD}" destId="{83FD6989-8668-45EE-B5FF-E287BB3DFBAB}" srcOrd="3" destOrd="0" presId="urn:microsoft.com/office/officeart/2005/8/layout/lProcess2"/>
    <dgm:cxn modelId="{D55268B3-B815-42EF-BCC8-FFD6A0F002D0}" type="presParOf" srcId="{BF288961-304E-4524-AF79-94DE59F2ACAD}" destId="{A8813497-A0E2-4B4B-9CBC-FD42A5BB85E9}" srcOrd="4" destOrd="0" presId="urn:microsoft.com/office/officeart/2005/8/layout/lProcess2"/>
    <dgm:cxn modelId="{67C0A0FC-4A64-4D1F-9DAB-BB0C94C5BF86}" type="presParOf" srcId="{A8813497-A0E2-4B4B-9CBC-FD42A5BB85E9}" destId="{A5FAFE17-CCA4-4248-8763-457F4763BC16}" srcOrd="0" destOrd="0" presId="urn:microsoft.com/office/officeart/2005/8/layout/lProcess2"/>
    <dgm:cxn modelId="{02F647C4-E8E7-4F70-A96C-982314939E9C}" type="presParOf" srcId="{A8813497-A0E2-4B4B-9CBC-FD42A5BB85E9}" destId="{EE6CAD41-8655-448D-9803-22D47A81799C}" srcOrd="1" destOrd="0" presId="urn:microsoft.com/office/officeart/2005/8/layout/lProcess2"/>
    <dgm:cxn modelId="{BAEC454B-1291-461F-B248-D733093E2082}" type="presParOf" srcId="{A8813497-A0E2-4B4B-9CBC-FD42A5BB85E9}" destId="{9BB30473-E2F1-4D34-97CE-AE3B55BA3567}" srcOrd="2" destOrd="0" presId="urn:microsoft.com/office/officeart/2005/8/layout/lProcess2"/>
    <dgm:cxn modelId="{A6669E19-41B3-49AF-B710-E0880C258153}" type="presParOf" srcId="{9BB30473-E2F1-4D34-97CE-AE3B55BA3567}" destId="{A333E43D-1531-4C80-BB1B-E2552542124C}" srcOrd="0" destOrd="0" presId="urn:microsoft.com/office/officeart/2005/8/layout/lProcess2"/>
    <dgm:cxn modelId="{1233497C-721F-4DF6-839D-B31EDA9ED9D8}" type="presParOf" srcId="{A333E43D-1531-4C80-BB1B-E2552542124C}" destId="{151D5D53-EB37-44CA-B67B-E420D30CB586}" srcOrd="0" destOrd="0" presId="urn:microsoft.com/office/officeart/2005/8/layout/lProcess2"/>
    <dgm:cxn modelId="{DE4F02C3-ABA1-41F0-AB57-3E858AEDF4F5}" type="presParOf" srcId="{A333E43D-1531-4C80-BB1B-E2552542124C}" destId="{3EAF1C24-C50B-4549-8962-495AFF75E24F}" srcOrd="1" destOrd="0" presId="urn:microsoft.com/office/officeart/2005/8/layout/lProcess2"/>
    <dgm:cxn modelId="{9493DE57-F8F4-46F3-8C6A-125D760B6AB6}" type="presParOf" srcId="{A333E43D-1531-4C80-BB1B-E2552542124C}" destId="{A648F62E-3CF9-4045-A6FB-FED42CD7F3FA}" srcOrd="2" destOrd="0" presId="urn:microsoft.com/office/officeart/2005/8/layout/lProcess2"/>
    <dgm:cxn modelId="{7B3DEAE2-35B6-40C2-948D-AEA21CF60044}" type="presParOf" srcId="{A333E43D-1531-4C80-BB1B-E2552542124C}" destId="{1E42F4BB-E342-4087-92B8-E522FDA11E1F}" srcOrd="3" destOrd="0" presId="urn:microsoft.com/office/officeart/2005/8/layout/lProcess2"/>
    <dgm:cxn modelId="{4F82A445-D4D1-4901-A642-CECB75B3823C}" type="presParOf" srcId="{A333E43D-1531-4C80-BB1B-E2552542124C}" destId="{2F87A733-D275-439B-80E1-F8952D9EB8DD}" srcOrd="4" destOrd="0" presId="urn:microsoft.com/office/officeart/2005/8/layout/lProcess2"/>
    <dgm:cxn modelId="{75E945BE-90D5-4D8E-9657-AA6200775F70}" type="presParOf" srcId="{A333E43D-1531-4C80-BB1B-E2552542124C}" destId="{B8E0507F-ACDA-407B-B794-7F78F14AFEA0}" srcOrd="5" destOrd="0" presId="urn:microsoft.com/office/officeart/2005/8/layout/lProcess2"/>
    <dgm:cxn modelId="{0DF84362-A820-494D-966B-0059EF3283E8}" type="presParOf" srcId="{A333E43D-1531-4C80-BB1B-E2552542124C}" destId="{98C48772-526D-4670-A5EE-93D91D10490A}" srcOrd="6" destOrd="0" presId="urn:microsoft.com/office/officeart/2005/8/layout/lProcess2"/>
    <dgm:cxn modelId="{54CB4918-397E-49F4-9761-4D6A5217BD88}" type="presParOf" srcId="{BF288961-304E-4524-AF79-94DE59F2ACAD}" destId="{A068FC49-D3AC-4766-B1A3-EF3A314F5C0D}" srcOrd="5" destOrd="0" presId="urn:microsoft.com/office/officeart/2005/8/layout/lProcess2"/>
    <dgm:cxn modelId="{F6532818-5284-4B05-97FA-FCCA6218D815}" type="presParOf" srcId="{BF288961-304E-4524-AF79-94DE59F2ACAD}" destId="{AA0774E2-F824-4D55-A678-ECC5936FA762}" srcOrd="6" destOrd="0" presId="urn:microsoft.com/office/officeart/2005/8/layout/lProcess2"/>
    <dgm:cxn modelId="{E8CED59C-97A3-4C82-9B77-B1B789771349}" type="presParOf" srcId="{AA0774E2-F824-4D55-A678-ECC5936FA762}" destId="{E73CBE77-3E4D-40B1-AED5-5E813CD90A5D}" srcOrd="0" destOrd="0" presId="urn:microsoft.com/office/officeart/2005/8/layout/lProcess2"/>
    <dgm:cxn modelId="{DFCB3B11-40B1-4950-9D9F-938B8B8A4861}" type="presParOf" srcId="{AA0774E2-F824-4D55-A678-ECC5936FA762}" destId="{C74F8F25-BB79-408E-956B-BCFE9442B747}" srcOrd="1" destOrd="0" presId="urn:microsoft.com/office/officeart/2005/8/layout/lProcess2"/>
    <dgm:cxn modelId="{D55BAB4D-9815-4907-9BAE-97F6395C16A1}" type="presParOf" srcId="{AA0774E2-F824-4D55-A678-ECC5936FA762}" destId="{E95BA09C-A5AE-4E46-96B1-6933F01BF5DD}" srcOrd="2" destOrd="0" presId="urn:microsoft.com/office/officeart/2005/8/layout/lProcess2"/>
    <dgm:cxn modelId="{1B9023F3-AFBB-468D-BB20-559F819C82ED}" type="presParOf" srcId="{E95BA09C-A5AE-4E46-96B1-6933F01BF5DD}" destId="{C6C33A0A-A85D-4833-A9F9-A08FF8957E39}" srcOrd="0" destOrd="0" presId="urn:microsoft.com/office/officeart/2005/8/layout/lProcess2"/>
    <dgm:cxn modelId="{FFBA0D3C-02C2-4B59-ACB5-9D480E2CE596}" type="presParOf" srcId="{C6C33A0A-A85D-4833-A9F9-A08FF8957E39}" destId="{B00F12F9-B13F-46D5-9040-65000288BFF2}" srcOrd="0" destOrd="0" presId="urn:microsoft.com/office/officeart/2005/8/layout/lProcess2"/>
    <dgm:cxn modelId="{2E052721-67C7-4785-98F5-51C7E9676D51}" type="presParOf" srcId="{BF288961-304E-4524-AF79-94DE59F2ACAD}" destId="{B2AA7C2E-7549-4816-AB66-B87BCE01C0A4}" srcOrd="7" destOrd="0" presId="urn:microsoft.com/office/officeart/2005/8/layout/lProcess2"/>
    <dgm:cxn modelId="{59CE3DBB-A287-4987-A6CC-350D75574F02}" type="presParOf" srcId="{BF288961-304E-4524-AF79-94DE59F2ACAD}" destId="{79E5FB11-6EA1-4283-91A6-5E94700E9ACA}" srcOrd="8" destOrd="0" presId="urn:microsoft.com/office/officeart/2005/8/layout/lProcess2"/>
    <dgm:cxn modelId="{6CC17D5E-B1C0-490F-96FA-3C21C5666F9E}" type="presParOf" srcId="{79E5FB11-6EA1-4283-91A6-5E94700E9ACA}" destId="{F040E901-9920-4564-BD24-DFEEF98A94D4}" srcOrd="0" destOrd="0" presId="urn:microsoft.com/office/officeart/2005/8/layout/lProcess2"/>
    <dgm:cxn modelId="{370321DE-D941-4587-A364-867AA020A0D2}" type="presParOf" srcId="{79E5FB11-6EA1-4283-91A6-5E94700E9ACA}" destId="{9EC0212A-FE2B-4FE1-B61E-C44F34A8D16B}" srcOrd="1" destOrd="0" presId="urn:microsoft.com/office/officeart/2005/8/layout/lProcess2"/>
    <dgm:cxn modelId="{47D36C0E-64C2-438F-AA3C-C6BACB3CC8B1}" type="presParOf" srcId="{79E5FB11-6EA1-4283-91A6-5E94700E9ACA}" destId="{AC74E06A-6919-4B14-AB1A-474349B665FC}" srcOrd="2" destOrd="0" presId="urn:microsoft.com/office/officeart/2005/8/layout/lProcess2"/>
    <dgm:cxn modelId="{4EEC5BC8-1EA6-468D-A7F0-DE8D7B3A779A}" type="presParOf" srcId="{AC74E06A-6919-4B14-AB1A-474349B665FC}" destId="{0A368875-180C-4F2B-A4E5-66B192F780E8}" srcOrd="0" destOrd="0" presId="urn:microsoft.com/office/officeart/2005/8/layout/lProcess2"/>
    <dgm:cxn modelId="{4AB5BB80-DD57-42F7-919D-6B8DB30EEB2E}" type="presParOf" srcId="{0A368875-180C-4F2B-A4E5-66B192F780E8}" destId="{3AFEEE06-3A6F-42B6-BB37-213FEF4665D6}" srcOrd="0" destOrd="0" presId="urn:microsoft.com/office/officeart/2005/8/layout/lProcess2"/>
    <dgm:cxn modelId="{42F5425D-CDA9-4CD0-8909-D50DABF33FB8}" type="presParOf" srcId="{0A368875-180C-4F2B-A4E5-66B192F780E8}" destId="{408385A3-2943-49E4-8B55-0B6B4A40CBAF}" srcOrd="1" destOrd="0" presId="urn:microsoft.com/office/officeart/2005/8/layout/lProcess2"/>
    <dgm:cxn modelId="{2F4DDBA1-F0CC-4371-A6E1-CEDFF33A3EFF}" type="presParOf" srcId="{0A368875-180C-4F2B-A4E5-66B192F780E8}" destId="{F3B4542A-9997-4A24-93FD-B95D9F228B19}" srcOrd="2" destOrd="0" presId="urn:microsoft.com/office/officeart/2005/8/layout/lProcess2"/>
    <dgm:cxn modelId="{C2DE3FBF-3E89-4372-AC81-ED15F4C4E4DC}" type="presParOf" srcId="{0A368875-180C-4F2B-A4E5-66B192F780E8}" destId="{A161459D-AAB4-48FE-8EFF-730C2151246C}" srcOrd="3" destOrd="0" presId="urn:microsoft.com/office/officeart/2005/8/layout/lProcess2"/>
    <dgm:cxn modelId="{B4F4D50D-5DED-41C8-B25C-0112325F6F79}" type="presParOf" srcId="{0A368875-180C-4F2B-A4E5-66B192F780E8}" destId="{CF7D7193-6E9B-47F3-A3CF-F42849266503}" srcOrd="4" destOrd="0" presId="urn:microsoft.com/office/officeart/2005/8/layout/lProcess2"/>
    <dgm:cxn modelId="{031FD1BF-1511-4F85-BDD7-1529FC5240CF}" type="presParOf" srcId="{BF288961-304E-4524-AF79-94DE59F2ACAD}" destId="{0645AF41-AF0C-4D0D-96FD-3C10ADA04DDA}" srcOrd="9" destOrd="0" presId="urn:microsoft.com/office/officeart/2005/8/layout/lProcess2"/>
    <dgm:cxn modelId="{A9220653-3C4D-4BB3-B9D1-925B9843E5A9}" type="presParOf" srcId="{BF288961-304E-4524-AF79-94DE59F2ACAD}" destId="{64C91AB8-9F1A-4C5C-B832-B88BB4A07762}" srcOrd="10" destOrd="0" presId="urn:microsoft.com/office/officeart/2005/8/layout/lProcess2"/>
    <dgm:cxn modelId="{D7D77505-A1A3-47E2-873B-016082914647}" type="presParOf" srcId="{64C91AB8-9F1A-4C5C-B832-B88BB4A07762}" destId="{AAE2E665-1235-4A2E-A8F9-E033464A35F0}" srcOrd="0" destOrd="0" presId="urn:microsoft.com/office/officeart/2005/8/layout/lProcess2"/>
    <dgm:cxn modelId="{A1DED82C-08F8-4132-8390-6EC46F66DEFB}" type="presParOf" srcId="{64C91AB8-9F1A-4C5C-B832-B88BB4A07762}" destId="{4AE0B565-7AD8-4806-90FB-C327232B1C1A}" srcOrd="1" destOrd="0" presId="urn:microsoft.com/office/officeart/2005/8/layout/lProcess2"/>
    <dgm:cxn modelId="{8E35708C-0733-409F-9875-3EEF692B51DB}" type="presParOf" srcId="{64C91AB8-9F1A-4C5C-B832-B88BB4A07762}" destId="{F4B3CFBB-A4DF-4682-910C-35C8AC0EEFA3}" srcOrd="2" destOrd="0" presId="urn:microsoft.com/office/officeart/2005/8/layout/lProcess2"/>
    <dgm:cxn modelId="{B2BA3508-004E-46DA-AE7B-48C0A98A981D}" type="presParOf" srcId="{F4B3CFBB-A4DF-4682-910C-35C8AC0EEFA3}" destId="{0BBD1783-E5D3-42D6-8DC7-18D21B148B1C}" srcOrd="0" destOrd="0" presId="urn:microsoft.com/office/officeart/2005/8/layout/lProcess2"/>
    <dgm:cxn modelId="{9391EEA4-4FB7-4027-94D7-725439621414}" type="presParOf" srcId="{0BBD1783-E5D3-42D6-8DC7-18D21B148B1C}" destId="{0A9EA60E-DDB3-4DA6-B568-EF5D59E1178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78428" cy="513508"/>
          </a:xfrm>
          <a:prstGeom prst="rect">
            <a:avLst/>
          </a:prstGeom>
        </p:spPr>
        <p:txBody>
          <a:bodyPr vert="horz" lIns="94643" tIns="47321" rIns="94643" bIns="4732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4"/>
            <a:ext cx="3078428" cy="513508"/>
          </a:xfrm>
          <a:prstGeom prst="rect">
            <a:avLst/>
          </a:prstGeom>
        </p:spPr>
        <p:txBody>
          <a:bodyPr vert="horz" lIns="94643" tIns="47321" rIns="94643" bIns="47321" rtlCol="0"/>
          <a:lstStyle>
            <a:lvl1pPr algn="r">
              <a:defRPr sz="1200"/>
            </a:lvl1pPr>
          </a:lstStyle>
          <a:p>
            <a:fld id="{E8E422CF-0D80-45B7-804E-B558B97AB2E8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3" tIns="47321" rIns="94643" bIns="4732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</p:spPr>
        <p:txBody>
          <a:bodyPr vert="horz" lIns="94643" tIns="47321" rIns="94643" bIns="47321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43" tIns="47321" rIns="94643" bIns="4732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43" tIns="47321" rIns="94643" bIns="47321" rtlCol="0" anchor="b"/>
          <a:lstStyle>
            <a:lvl1pPr algn="r">
              <a:defRPr sz="1200"/>
            </a:lvl1pPr>
          </a:lstStyle>
          <a:p>
            <a:fld id="{8558C390-5DFC-4387-A3E4-66C0935898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87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0873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100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538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398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73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17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816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402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30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6189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56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7685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70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991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906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189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3604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773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305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1691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978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4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9692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797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632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863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146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6621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949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8923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4154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687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39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629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8815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39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2648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8425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2313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1804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533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300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4118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22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49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14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18621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69161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2058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34967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36822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2301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8837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4783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134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3374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59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360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4465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60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39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61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2299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62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34870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63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6660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64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39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54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90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32">
              <a:defRPr/>
            </a:pPr>
            <a:fld id="{CF849C2A-8E95-4FC5-A23A-17CF15F70009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46432"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507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包图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滑雪, 雪花&#10;&#10;已生成高可信度的说明">
            <a:extLst>
              <a:ext uri="{FF2B5EF4-FFF2-40B4-BE49-F238E27FC236}">
                <a16:creationId xmlns="" xmlns:a16="http://schemas.microsoft.com/office/drawing/2014/main" id="{0FD4CB60-A5AF-4F54-ABCC-86EE0F7FF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投影片編號預留位置 5"/>
          <p:cNvSpPr txBox="1">
            <a:spLocks/>
          </p:cNvSpPr>
          <p:nvPr userDrawn="1"/>
        </p:nvSpPr>
        <p:spPr>
          <a:xfrm>
            <a:off x="11292396" y="6560598"/>
            <a:ext cx="798989" cy="264312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13E31D-E2AB-40D1-8B51-AFA5AFEF393A}" type="slidenum">
              <a:rPr lang="en-US" altLang="zh-TW" smtClean="0">
                <a:solidFill>
                  <a:schemeClr val="bg1"/>
                </a:solidFill>
              </a:rPr>
              <a:pPr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投影片編號預留位置 5"/>
          <p:cNvSpPr txBox="1">
            <a:spLocks/>
          </p:cNvSpPr>
          <p:nvPr userDrawn="1"/>
        </p:nvSpPr>
        <p:spPr>
          <a:xfrm>
            <a:off x="11323098" y="6543112"/>
            <a:ext cx="798989" cy="264312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13E31D-E2AB-40D1-8B51-AFA5AFEF393A}" type="slidenum">
              <a:rPr lang="en-US" altLang="zh-TW" smtClean="0">
                <a:solidFill>
                  <a:schemeClr val="bg1"/>
                </a:solidFill>
              </a:rPr>
              <a:pPr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投影片編號預留位置 5"/>
          <p:cNvSpPr txBox="1">
            <a:spLocks/>
          </p:cNvSpPr>
          <p:nvPr userDrawn="1"/>
        </p:nvSpPr>
        <p:spPr>
          <a:xfrm>
            <a:off x="11444796" y="6606668"/>
            <a:ext cx="798989" cy="264312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13E31D-E2AB-40D1-8B51-AFA5AFEF393A}" type="slidenum">
              <a:rPr lang="en-US" altLang="zh-TW" smtClean="0">
                <a:solidFill>
                  <a:schemeClr val="bg1"/>
                </a:solidFill>
              </a:rPr>
              <a:pPr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投影片編號預留位置 5"/>
          <p:cNvSpPr txBox="1">
            <a:spLocks/>
          </p:cNvSpPr>
          <p:nvPr userDrawn="1"/>
        </p:nvSpPr>
        <p:spPr>
          <a:xfrm>
            <a:off x="11361198" y="6273571"/>
            <a:ext cx="899604" cy="473689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113E31D-E2AB-40D1-8B51-AFA5AFEF393A}" type="slidenum">
              <a:rPr lang="en-US" altLang="zh-TW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zh-TW" alt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49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651247" y="6459785"/>
            <a:ext cx="1918304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1303029" y="-31588"/>
            <a:ext cx="798989" cy="264312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13E31D-E2AB-40D1-8B51-AFA5AFEF39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741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651247" y="6459785"/>
            <a:ext cx="1918304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1292396" y="6560598"/>
            <a:ext cx="798989" cy="264312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13E31D-E2AB-40D1-8B51-AFA5AFEF39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55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651247" y="6459785"/>
            <a:ext cx="1918304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1292396" y="6560598"/>
            <a:ext cx="798989" cy="264312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13E31D-E2AB-40D1-8B51-AFA5AFEF39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97280" y="603682"/>
            <a:ext cx="10058400" cy="781234"/>
          </a:xfrm>
          <a:prstGeom prst="rect">
            <a:avLst/>
          </a:prstGeom>
        </p:spPr>
        <p:txBody>
          <a:bodyPr rtlCol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b="1" kern="1200" noProof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 dirty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11" name="內容預留位置 2"/>
          <p:cNvSpPr>
            <a:spLocks noGrp="1"/>
          </p:cNvSpPr>
          <p:nvPr>
            <p:ph idx="1"/>
          </p:nvPr>
        </p:nvSpPr>
        <p:spPr>
          <a:xfrm>
            <a:off x="1097280" y="1500326"/>
            <a:ext cx="10058400" cy="4368768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9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图片包含 滑雪, 雪花&#10;&#10;已生成高可信度的说明">
            <a:extLst>
              <a:ext uri="{FF2B5EF4-FFF2-40B4-BE49-F238E27FC236}">
                <a16:creationId xmlns="" xmlns:a16="http://schemas.microsoft.com/office/drawing/2014/main" id="{0FD4CB60-A5AF-4F54-ABCC-86EE0F7FF8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43">
            <a:extLst>
              <a:ext uri="{FF2B5EF4-FFF2-40B4-BE49-F238E27FC236}">
                <a16:creationId xmlns="" xmlns:a16="http://schemas.microsoft.com/office/drawing/2014/main" id="{DAC09BC5-666C-43B7-A059-B34F1D596C54}"/>
              </a:ext>
            </a:extLst>
          </p:cNvPr>
          <p:cNvGrpSpPr/>
          <p:nvPr userDrawn="1"/>
        </p:nvGrpSpPr>
        <p:grpSpPr>
          <a:xfrm>
            <a:off x="0" y="0"/>
            <a:ext cx="12192000" cy="228600"/>
            <a:chOff x="0" y="6629400"/>
            <a:chExt cx="12192000" cy="228600"/>
          </a:xfrm>
        </p:grpSpPr>
        <p:grpSp>
          <p:nvGrpSpPr>
            <p:cNvPr id="4" name="组合 44">
              <a:extLst>
                <a:ext uri="{FF2B5EF4-FFF2-40B4-BE49-F238E27FC236}">
                  <a16:creationId xmlns="" xmlns:a16="http://schemas.microsoft.com/office/drawing/2014/main" id="{6BBEBE33-73B4-4F6A-BA7B-1D5B9F2E2E26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1A6E7052-8BAE-4373-91D6-0FAA1570FBC0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DADD60A8-3C8E-4BB6-A413-F849D4910899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F1D87B47-2AAB-42A6-8FFF-97DDFEFCAC71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B3EE3386-ABDA-40F3-9F01-42A045B3518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" name="组合 45">
              <a:extLst>
                <a:ext uri="{FF2B5EF4-FFF2-40B4-BE49-F238E27FC236}">
                  <a16:creationId xmlns="" xmlns:a16="http://schemas.microsoft.com/office/drawing/2014/main" id="{90E65833-AEF6-4095-9576-2053EF4E0FE7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A261ADD6-A5A0-401F-B735-757092854532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CD363411-C167-4A03-8A26-C937E69B58F7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5D1C6557-4A71-4130-BBA7-B8077B3119D5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8999ACF3-7254-4D28-A421-7FAF5CEA3801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4" name="组合 43">
            <a:extLst>
              <a:ext uri="{FF2B5EF4-FFF2-40B4-BE49-F238E27FC236}">
                <a16:creationId xmlns="" xmlns:a16="http://schemas.microsoft.com/office/drawing/2014/main" id="{DAC09BC5-666C-43B7-A059-B34F1D596C54}"/>
              </a:ext>
            </a:extLst>
          </p:cNvPr>
          <p:cNvGrpSpPr/>
          <p:nvPr userDrawn="1"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44">
              <a:extLst>
                <a:ext uri="{FF2B5EF4-FFF2-40B4-BE49-F238E27FC236}">
                  <a16:creationId xmlns="" xmlns:a16="http://schemas.microsoft.com/office/drawing/2014/main" id="{6BBEBE33-73B4-4F6A-BA7B-1D5B9F2E2E26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1A6E7052-8BAE-4373-91D6-0FAA1570FBC0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DADD60A8-3C8E-4BB6-A413-F849D4910899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F1D87B47-2AAB-42A6-8FFF-97DDFEFCAC71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B3EE3386-ABDA-40F3-9F01-42A045B3518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45">
              <a:extLst>
                <a:ext uri="{FF2B5EF4-FFF2-40B4-BE49-F238E27FC236}">
                  <a16:creationId xmlns="" xmlns:a16="http://schemas.microsoft.com/office/drawing/2014/main" id="{90E65833-AEF6-4095-9576-2053EF4E0FE7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261ADD6-A5A0-401F-B735-757092854532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CD363411-C167-4A03-8A26-C937E69B58F7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5D1C6557-4A71-4130-BBA7-B8077B3119D5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8999ACF3-7254-4D28-A421-7FAF5CEA3801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292396" y="6560598"/>
            <a:ext cx="798989" cy="264312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13E31D-E2AB-40D1-8B51-AFA5AFEF39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2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0" r:id="rId3"/>
    <p:sldLayoutId id="2147483659" r:id="rId4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8CEE4C9-BE9C-4A0E-9FA3-DA9FF0299B58}"/>
              </a:ext>
            </a:extLst>
          </p:cNvPr>
          <p:cNvSpPr txBox="1"/>
          <p:nvPr/>
        </p:nvSpPr>
        <p:spPr>
          <a:xfrm>
            <a:off x="6947328" y="4863129"/>
            <a:ext cx="405588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國立收費的南華，永續發展的大學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24D438A8-09F9-40B9-978A-FE5DD47EC912}"/>
              </a:ext>
            </a:extLst>
          </p:cNvPr>
          <p:cNvSpPr/>
          <p:nvPr/>
        </p:nvSpPr>
        <p:spPr>
          <a:xfrm>
            <a:off x="7753662" y="5757448"/>
            <a:ext cx="3026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276949" y="6593688"/>
            <a:ext cx="798989" cy="264312"/>
          </a:xfrm>
        </p:spPr>
        <p:txBody>
          <a:bodyPr/>
          <a:lstStyle/>
          <a:p>
            <a:fld id="{6113E31D-E2AB-40D1-8B51-AFA5AFEF393A}" type="slidenum">
              <a:rPr lang="en-US" altLang="zh-TW" smtClean="0"/>
              <a:pPr/>
              <a:t>1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96881" y="5692045"/>
            <a:ext cx="495191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南華大學 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  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生死學系 張國偉老師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/>
            </a:endParaRPr>
          </a:p>
        </p:txBody>
      </p:sp>
      <p:pic>
        <p:nvPicPr>
          <p:cNvPr id="11" name="Picture 2" descr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53" y="1142319"/>
            <a:ext cx="807709" cy="80770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矩形 16"/>
          <p:cNvSpPr/>
          <p:nvPr/>
        </p:nvSpPr>
        <p:spPr>
          <a:xfrm>
            <a:off x="7232852" y="1334212"/>
            <a:ext cx="44703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繁星推薦滿招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、分發率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，申請入學分發率全國排名第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42" y="1233262"/>
            <a:ext cx="4971126" cy="39528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943" y="2136567"/>
            <a:ext cx="5436658" cy="26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-1" y="6645349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40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021159" y="0"/>
            <a:ext cx="1117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華大學的屬性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84202" y="1447865"/>
            <a:ext cx="6208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佛光山星雲大師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創辦：南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華大學、佛光大學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defTabSz="914400" latinLnBrk="1">
              <a:defRPr/>
            </a:pPr>
            <a:endParaRPr lang="en-US" altLang="zh-TW" sz="105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defTabSz="914400" latinLnBrk="1"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西來大學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（美國）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、南天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大學（澳洲）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defTabSz="914400" latinLnBrk="1"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光明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大學（菲律賓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35579" y="186223"/>
            <a:ext cx="392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公益性大學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566056" y="3991167"/>
            <a:ext cx="1105988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879" y="340248"/>
            <a:ext cx="1986514" cy="2979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268" y="1236368"/>
            <a:ext cx="2582874" cy="17733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579251" y="5469459"/>
            <a:ext cx="856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國立大學：每生學雜費，政府補助一半。</a:t>
            </a: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公益性大學：每生學雜費，佛光山補助一半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02299"/>
              </p:ext>
            </p:extLst>
          </p:nvPr>
        </p:nvGraphicFramePr>
        <p:xfrm>
          <a:off x="1285191" y="4270587"/>
          <a:ext cx="9621616" cy="1036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5404">
                  <a:extLst>
                    <a:ext uri="{9D8B030D-6E8A-4147-A177-3AD203B41FA5}">
                      <a16:colId xmlns="" xmlns:a16="http://schemas.microsoft.com/office/drawing/2014/main" val="655758215"/>
                    </a:ext>
                  </a:extLst>
                </a:gridCol>
                <a:gridCol w="2405404">
                  <a:extLst>
                    <a:ext uri="{9D8B030D-6E8A-4147-A177-3AD203B41FA5}">
                      <a16:colId xmlns="" xmlns:a16="http://schemas.microsoft.com/office/drawing/2014/main" val="1235054274"/>
                    </a:ext>
                  </a:extLst>
                </a:gridCol>
                <a:gridCol w="2405404">
                  <a:extLst>
                    <a:ext uri="{9D8B030D-6E8A-4147-A177-3AD203B41FA5}">
                      <a16:colId xmlns="" xmlns:a16="http://schemas.microsoft.com/office/drawing/2014/main" val="3334392485"/>
                    </a:ext>
                  </a:extLst>
                </a:gridCol>
                <a:gridCol w="2405404">
                  <a:extLst>
                    <a:ext uri="{9D8B030D-6E8A-4147-A177-3AD203B41FA5}">
                      <a16:colId xmlns="" xmlns:a16="http://schemas.microsoft.com/office/drawing/2014/main" val="730083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公益性大學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0793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普通大學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33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35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49743096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868081" y="3005046"/>
            <a:ext cx="274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校長：林聰明博士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92054" y="3357615"/>
            <a:ext cx="267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創辦人：星雲大師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2788024" y="2934309"/>
            <a:ext cx="8309967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南華大學的品牌及辦學績效</a:t>
            </a:r>
            <a:endParaRPr lang="en-US" altLang="zh-CN" sz="5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200722" y="2734255"/>
            <a:ext cx="1221489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4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506173" y="198045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高等教育評比機構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471409" y="4313424"/>
            <a:ext cx="11466871" cy="3398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471409" y="94934"/>
            <a:ext cx="1289889" cy="713804"/>
          </a:xfrm>
          <a:custGeom>
            <a:avLst/>
            <a:gdLst>
              <a:gd name="T0" fmla="*/ 237 w 396"/>
              <a:gd name="T1" fmla="*/ 52 h 253"/>
              <a:gd name="T2" fmla="*/ 343 w 396"/>
              <a:gd name="T3" fmla="*/ 40 h 253"/>
              <a:gd name="T4" fmla="*/ 374 w 396"/>
              <a:gd name="T5" fmla="*/ 50 h 253"/>
              <a:gd name="T6" fmla="*/ 389 w 396"/>
              <a:gd name="T7" fmla="*/ 79 h 253"/>
              <a:gd name="T8" fmla="*/ 313 w 396"/>
              <a:gd name="T9" fmla="*/ 65 h 253"/>
              <a:gd name="T10" fmla="*/ 319 w 396"/>
              <a:gd name="T11" fmla="*/ 106 h 253"/>
              <a:gd name="T12" fmla="*/ 270 w 396"/>
              <a:gd name="T13" fmla="*/ 197 h 253"/>
              <a:gd name="T14" fmla="*/ 149 w 396"/>
              <a:gd name="T15" fmla="*/ 253 h 253"/>
              <a:gd name="T16" fmla="*/ 3 w 396"/>
              <a:gd name="T17" fmla="*/ 93 h 253"/>
              <a:gd name="T18" fmla="*/ 128 w 396"/>
              <a:gd name="T19" fmla="*/ 18 h 253"/>
              <a:gd name="T20" fmla="*/ 237 w 396"/>
              <a:gd name="T21" fmla="*/ 181 h 253"/>
              <a:gd name="T22" fmla="*/ 217 w 396"/>
              <a:gd name="T23" fmla="*/ 175 h 253"/>
              <a:gd name="T24" fmla="*/ 201 w 396"/>
              <a:gd name="T25" fmla="*/ 188 h 253"/>
              <a:gd name="T26" fmla="*/ 176 w 396"/>
              <a:gd name="T27" fmla="*/ 206 h 253"/>
              <a:gd name="T28" fmla="*/ 196 w 396"/>
              <a:gd name="T29" fmla="*/ 194 h 253"/>
              <a:gd name="T30" fmla="*/ 217 w 396"/>
              <a:gd name="T31" fmla="*/ 184 h 253"/>
              <a:gd name="T32" fmla="*/ 220 w 396"/>
              <a:gd name="T33" fmla="*/ 182 h 253"/>
              <a:gd name="T34" fmla="*/ 239 w 396"/>
              <a:gd name="T35" fmla="*/ 175 h 253"/>
              <a:gd name="T36" fmla="*/ 170 w 396"/>
              <a:gd name="T37" fmla="*/ 15 h 253"/>
              <a:gd name="T38" fmla="*/ 154 w 396"/>
              <a:gd name="T39" fmla="*/ 182 h 253"/>
              <a:gd name="T40" fmla="*/ 272 w 396"/>
              <a:gd name="T41" fmla="*/ 87 h 253"/>
              <a:gd name="T42" fmla="*/ 193 w 396"/>
              <a:gd name="T43" fmla="*/ 103 h 253"/>
              <a:gd name="T44" fmla="*/ 228 w 396"/>
              <a:gd name="T45" fmla="*/ 58 h 253"/>
              <a:gd name="T46" fmla="*/ 337 w 396"/>
              <a:gd name="T47" fmla="*/ 47 h 253"/>
              <a:gd name="T48" fmla="*/ 260 w 396"/>
              <a:gd name="T49" fmla="*/ 58 h 253"/>
              <a:gd name="T50" fmla="*/ 260 w 396"/>
              <a:gd name="T51" fmla="*/ 58 h 253"/>
              <a:gd name="T52" fmla="*/ 372 w 396"/>
              <a:gd name="T53" fmla="*/ 56 h 253"/>
              <a:gd name="T54" fmla="*/ 307 w 396"/>
              <a:gd name="T55" fmla="*/ 59 h 253"/>
              <a:gd name="T56" fmla="*/ 369 w 396"/>
              <a:gd name="T57" fmla="*/ 71 h 253"/>
              <a:gd name="T58" fmla="*/ 369 w 396"/>
              <a:gd name="T59" fmla="*/ 71 h 253"/>
              <a:gd name="T60" fmla="*/ 187 w 396"/>
              <a:gd name="T61" fmla="*/ 99 h 253"/>
              <a:gd name="T62" fmla="*/ 281 w 396"/>
              <a:gd name="T63" fmla="*/ 132 h 253"/>
              <a:gd name="T64" fmla="*/ 281 w 396"/>
              <a:gd name="T65" fmla="*/ 132 h 253"/>
              <a:gd name="T66" fmla="*/ 99 w 396"/>
              <a:gd name="T67" fmla="*/ 211 h 253"/>
              <a:gd name="T68" fmla="*/ 55 w 396"/>
              <a:gd name="T69" fmla="*/ 132 h 253"/>
              <a:gd name="T70" fmla="*/ 254 w 396"/>
              <a:gd name="T71" fmla="*/ 144 h 253"/>
              <a:gd name="T72" fmla="*/ 226 w 396"/>
              <a:gd name="T73" fmla="*/ 156 h 253"/>
              <a:gd name="T74" fmla="*/ 236 w 396"/>
              <a:gd name="T75" fmla="*/ 150 h 253"/>
              <a:gd name="T76" fmla="*/ 254 w 396"/>
              <a:gd name="T77" fmla="*/ 170 h 253"/>
              <a:gd name="T78" fmla="*/ 246 w 396"/>
              <a:gd name="T79" fmla="*/ 167 h 253"/>
              <a:gd name="T80" fmla="*/ 246 w 396"/>
              <a:gd name="T81" fmla="*/ 167 h 253"/>
              <a:gd name="T82" fmla="*/ 225 w 396"/>
              <a:gd name="T83" fmla="*/ 187 h 253"/>
              <a:gd name="T84" fmla="*/ 179 w 396"/>
              <a:gd name="T85" fmla="*/ 190 h 253"/>
              <a:gd name="T86" fmla="*/ 179 w 396"/>
              <a:gd name="T87" fmla="*/ 188 h 253"/>
              <a:gd name="T88" fmla="*/ 236 w 396"/>
              <a:gd name="T89" fmla="*/ 190 h 253"/>
              <a:gd name="T90" fmla="*/ 236 w 396"/>
              <a:gd name="T91" fmla="*/ 190 h 253"/>
              <a:gd name="T92" fmla="*/ 166 w 396"/>
              <a:gd name="T93" fmla="*/ 197 h 253"/>
              <a:gd name="T94" fmla="*/ 163 w 396"/>
              <a:gd name="T95" fmla="*/ 210 h 253"/>
              <a:gd name="T96" fmla="*/ 231 w 396"/>
              <a:gd name="T97" fmla="*/ 191 h 253"/>
              <a:gd name="T98" fmla="*/ 223 w 396"/>
              <a:gd name="T99" fmla="*/ 197 h 253"/>
              <a:gd name="T100" fmla="*/ 223 w 396"/>
              <a:gd name="T101" fmla="*/ 194 h 253"/>
              <a:gd name="T102" fmla="*/ 201 w 396"/>
              <a:gd name="T103" fmla="*/ 203 h 253"/>
              <a:gd name="T104" fmla="*/ 201 w 396"/>
              <a:gd name="T105" fmla="*/ 211 h 253"/>
              <a:gd name="T106" fmla="*/ 210 w 396"/>
              <a:gd name="T107" fmla="*/ 206 h 253"/>
              <a:gd name="T108" fmla="*/ 192 w 396"/>
              <a:gd name="T109" fmla="*/ 217 h 253"/>
              <a:gd name="T110" fmla="*/ 192 w 396"/>
              <a:gd name="T111" fmla="*/ 217 h 253"/>
              <a:gd name="T112" fmla="*/ 233 w 396"/>
              <a:gd name="T113" fmla="*/ 210 h 253"/>
              <a:gd name="T114" fmla="*/ 163 w 396"/>
              <a:gd name="T115" fmla="*/ 22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" h="253">
                <a:moveTo>
                  <a:pt x="175" y="0"/>
                </a:moveTo>
                <a:cubicBezTo>
                  <a:pt x="180" y="0"/>
                  <a:pt x="177" y="7"/>
                  <a:pt x="179" y="9"/>
                </a:cubicBezTo>
                <a:cubicBezTo>
                  <a:pt x="200" y="22"/>
                  <a:pt x="217" y="38"/>
                  <a:pt x="237" y="52"/>
                </a:cubicBezTo>
                <a:cubicBezTo>
                  <a:pt x="250" y="53"/>
                  <a:pt x="261" y="48"/>
                  <a:pt x="273" y="49"/>
                </a:cubicBezTo>
                <a:cubicBezTo>
                  <a:pt x="284" y="49"/>
                  <a:pt x="295" y="53"/>
                  <a:pt x="305" y="52"/>
                </a:cubicBezTo>
                <a:cubicBezTo>
                  <a:pt x="319" y="50"/>
                  <a:pt x="330" y="41"/>
                  <a:pt x="343" y="40"/>
                </a:cubicBezTo>
                <a:cubicBezTo>
                  <a:pt x="356" y="38"/>
                  <a:pt x="374" y="38"/>
                  <a:pt x="386" y="40"/>
                </a:cubicBezTo>
                <a:cubicBezTo>
                  <a:pt x="390" y="40"/>
                  <a:pt x="395" y="40"/>
                  <a:pt x="396" y="44"/>
                </a:cubicBezTo>
                <a:cubicBezTo>
                  <a:pt x="396" y="53"/>
                  <a:pt x="379" y="46"/>
                  <a:pt x="374" y="50"/>
                </a:cubicBezTo>
                <a:cubicBezTo>
                  <a:pt x="375" y="56"/>
                  <a:pt x="389" y="51"/>
                  <a:pt x="389" y="59"/>
                </a:cubicBezTo>
                <a:cubicBezTo>
                  <a:pt x="385" y="64"/>
                  <a:pt x="373" y="62"/>
                  <a:pt x="364" y="62"/>
                </a:cubicBezTo>
                <a:cubicBezTo>
                  <a:pt x="366" y="74"/>
                  <a:pt x="390" y="64"/>
                  <a:pt x="389" y="79"/>
                </a:cubicBezTo>
                <a:cubicBezTo>
                  <a:pt x="381" y="85"/>
                  <a:pt x="366" y="76"/>
                  <a:pt x="355" y="74"/>
                </a:cubicBezTo>
                <a:cubicBezTo>
                  <a:pt x="359" y="82"/>
                  <a:pt x="380" y="81"/>
                  <a:pt x="377" y="91"/>
                </a:cubicBezTo>
                <a:cubicBezTo>
                  <a:pt x="352" y="91"/>
                  <a:pt x="329" y="78"/>
                  <a:pt x="313" y="65"/>
                </a:cubicBezTo>
                <a:cubicBezTo>
                  <a:pt x="295" y="65"/>
                  <a:pt x="281" y="68"/>
                  <a:pt x="263" y="67"/>
                </a:cubicBezTo>
                <a:cubicBezTo>
                  <a:pt x="268" y="77"/>
                  <a:pt x="279" y="84"/>
                  <a:pt x="289" y="90"/>
                </a:cubicBezTo>
                <a:cubicBezTo>
                  <a:pt x="298" y="96"/>
                  <a:pt x="309" y="101"/>
                  <a:pt x="319" y="106"/>
                </a:cubicBezTo>
                <a:cubicBezTo>
                  <a:pt x="320" y="113"/>
                  <a:pt x="323" y="121"/>
                  <a:pt x="320" y="126"/>
                </a:cubicBezTo>
                <a:cubicBezTo>
                  <a:pt x="303" y="130"/>
                  <a:pt x="291" y="139"/>
                  <a:pt x="275" y="144"/>
                </a:cubicBezTo>
                <a:cubicBezTo>
                  <a:pt x="273" y="161"/>
                  <a:pt x="273" y="181"/>
                  <a:pt x="270" y="197"/>
                </a:cubicBezTo>
                <a:cubicBezTo>
                  <a:pt x="245" y="215"/>
                  <a:pt x="211" y="222"/>
                  <a:pt x="187" y="241"/>
                </a:cubicBezTo>
                <a:cubicBezTo>
                  <a:pt x="177" y="241"/>
                  <a:pt x="172" y="247"/>
                  <a:pt x="166" y="250"/>
                </a:cubicBezTo>
                <a:cubicBezTo>
                  <a:pt x="156" y="249"/>
                  <a:pt x="155" y="250"/>
                  <a:pt x="149" y="253"/>
                </a:cubicBezTo>
                <a:cubicBezTo>
                  <a:pt x="105" y="234"/>
                  <a:pt x="74" y="201"/>
                  <a:pt x="41" y="170"/>
                </a:cubicBezTo>
                <a:cubicBezTo>
                  <a:pt x="44" y="157"/>
                  <a:pt x="38" y="136"/>
                  <a:pt x="43" y="121"/>
                </a:cubicBezTo>
                <a:cubicBezTo>
                  <a:pt x="30" y="111"/>
                  <a:pt x="19" y="100"/>
                  <a:pt x="3" y="93"/>
                </a:cubicBezTo>
                <a:cubicBezTo>
                  <a:pt x="0" y="87"/>
                  <a:pt x="3" y="80"/>
                  <a:pt x="5" y="74"/>
                </a:cubicBezTo>
                <a:cubicBezTo>
                  <a:pt x="20" y="71"/>
                  <a:pt x="34" y="63"/>
                  <a:pt x="47" y="56"/>
                </a:cubicBezTo>
                <a:cubicBezTo>
                  <a:pt x="74" y="43"/>
                  <a:pt x="99" y="31"/>
                  <a:pt x="128" y="18"/>
                </a:cubicBezTo>
                <a:cubicBezTo>
                  <a:pt x="143" y="11"/>
                  <a:pt x="157" y="5"/>
                  <a:pt x="175" y="0"/>
                </a:cubicBezTo>
                <a:close/>
                <a:moveTo>
                  <a:pt x="237" y="181"/>
                </a:moveTo>
                <a:cubicBezTo>
                  <a:pt x="237" y="181"/>
                  <a:pt x="237" y="181"/>
                  <a:pt x="237" y="181"/>
                </a:cubicBezTo>
                <a:cubicBezTo>
                  <a:pt x="246" y="179"/>
                  <a:pt x="235" y="174"/>
                  <a:pt x="242" y="169"/>
                </a:cubicBezTo>
                <a:cubicBezTo>
                  <a:pt x="234" y="170"/>
                  <a:pt x="238" y="175"/>
                  <a:pt x="231" y="170"/>
                </a:cubicBezTo>
                <a:cubicBezTo>
                  <a:pt x="228" y="174"/>
                  <a:pt x="223" y="178"/>
                  <a:pt x="217" y="175"/>
                </a:cubicBezTo>
                <a:cubicBezTo>
                  <a:pt x="216" y="177"/>
                  <a:pt x="217" y="181"/>
                  <a:pt x="214" y="182"/>
                </a:cubicBezTo>
                <a:cubicBezTo>
                  <a:pt x="213" y="176"/>
                  <a:pt x="208" y="187"/>
                  <a:pt x="202" y="182"/>
                </a:cubicBezTo>
                <a:cubicBezTo>
                  <a:pt x="202" y="184"/>
                  <a:pt x="200" y="185"/>
                  <a:pt x="201" y="188"/>
                </a:cubicBezTo>
                <a:cubicBezTo>
                  <a:pt x="195" y="188"/>
                  <a:pt x="191" y="191"/>
                  <a:pt x="187" y="196"/>
                </a:cubicBezTo>
                <a:cubicBezTo>
                  <a:pt x="185" y="190"/>
                  <a:pt x="180" y="203"/>
                  <a:pt x="181" y="193"/>
                </a:cubicBezTo>
                <a:cubicBezTo>
                  <a:pt x="172" y="194"/>
                  <a:pt x="180" y="201"/>
                  <a:pt x="176" y="206"/>
                </a:cubicBezTo>
                <a:cubicBezTo>
                  <a:pt x="183" y="206"/>
                  <a:pt x="188" y="200"/>
                  <a:pt x="189" y="197"/>
                </a:cubicBezTo>
                <a:cubicBezTo>
                  <a:pt x="189" y="199"/>
                  <a:pt x="190" y="200"/>
                  <a:pt x="192" y="200"/>
                </a:cubicBezTo>
                <a:cubicBezTo>
                  <a:pt x="193" y="198"/>
                  <a:pt x="193" y="195"/>
                  <a:pt x="196" y="194"/>
                </a:cubicBezTo>
                <a:cubicBezTo>
                  <a:pt x="196" y="196"/>
                  <a:pt x="196" y="197"/>
                  <a:pt x="196" y="199"/>
                </a:cubicBezTo>
                <a:cubicBezTo>
                  <a:pt x="201" y="198"/>
                  <a:pt x="199" y="198"/>
                  <a:pt x="204" y="199"/>
                </a:cubicBezTo>
                <a:cubicBezTo>
                  <a:pt x="205" y="191"/>
                  <a:pt x="208" y="184"/>
                  <a:pt x="217" y="184"/>
                </a:cubicBezTo>
                <a:cubicBezTo>
                  <a:pt x="214" y="191"/>
                  <a:pt x="219" y="198"/>
                  <a:pt x="214" y="205"/>
                </a:cubicBezTo>
                <a:cubicBezTo>
                  <a:pt x="219" y="205"/>
                  <a:pt x="222" y="203"/>
                  <a:pt x="222" y="199"/>
                </a:cubicBezTo>
                <a:cubicBezTo>
                  <a:pt x="215" y="197"/>
                  <a:pt x="226" y="188"/>
                  <a:pt x="220" y="182"/>
                </a:cubicBezTo>
                <a:cubicBezTo>
                  <a:pt x="225" y="181"/>
                  <a:pt x="226" y="176"/>
                  <a:pt x="231" y="176"/>
                </a:cubicBezTo>
                <a:cubicBezTo>
                  <a:pt x="232" y="180"/>
                  <a:pt x="228" y="179"/>
                  <a:pt x="229" y="184"/>
                </a:cubicBezTo>
                <a:cubicBezTo>
                  <a:pt x="239" y="184"/>
                  <a:pt x="228" y="172"/>
                  <a:pt x="239" y="175"/>
                </a:cubicBezTo>
                <a:cubicBezTo>
                  <a:pt x="239" y="177"/>
                  <a:pt x="237" y="178"/>
                  <a:pt x="237" y="181"/>
                </a:cubicBezTo>
                <a:close/>
                <a:moveTo>
                  <a:pt x="170" y="15"/>
                </a:moveTo>
                <a:cubicBezTo>
                  <a:pt x="170" y="15"/>
                  <a:pt x="170" y="15"/>
                  <a:pt x="170" y="15"/>
                </a:cubicBezTo>
                <a:cubicBezTo>
                  <a:pt x="121" y="39"/>
                  <a:pt x="65" y="56"/>
                  <a:pt x="22" y="85"/>
                </a:cubicBezTo>
                <a:cubicBezTo>
                  <a:pt x="53" y="111"/>
                  <a:pt x="89" y="134"/>
                  <a:pt x="120" y="158"/>
                </a:cubicBezTo>
                <a:cubicBezTo>
                  <a:pt x="131" y="166"/>
                  <a:pt x="145" y="171"/>
                  <a:pt x="154" y="182"/>
                </a:cubicBezTo>
                <a:cubicBezTo>
                  <a:pt x="188" y="162"/>
                  <a:pt x="228" y="143"/>
                  <a:pt x="264" y="128"/>
                </a:cubicBezTo>
                <a:cubicBezTo>
                  <a:pt x="277" y="122"/>
                  <a:pt x="293" y="120"/>
                  <a:pt x="302" y="109"/>
                </a:cubicBezTo>
                <a:cubicBezTo>
                  <a:pt x="294" y="102"/>
                  <a:pt x="283" y="95"/>
                  <a:pt x="272" y="87"/>
                </a:cubicBezTo>
                <a:cubicBezTo>
                  <a:pt x="263" y="80"/>
                  <a:pt x="249" y="66"/>
                  <a:pt x="240" y="65"/>
                </a:cubicBezTo>
                <a:cubicBezTo>
                  <a:pt x="221" y="63"/>
                  <a:pt x="211" y="85"/>
                  <a:pt x="192" y="90"/>
                </a:cubicBezTo>
                <a:cubicBezTo>
                  <a:pt x="190" y="97"/>
                  <a:pt x="197" y="97"/>
                  <a:pt x="193" y="103"/>
                </a:cubicBezTo>
                <a:cubicBezTo>
                  <a:pt x="180" y="116"/>
                  <a:pt x="144" y="98"/>
                  <a:pt x="167" y="84"/>
                </a:cubicBezTo>
                <a:cubicBezTo>
                  <a:pt x="172" y="83"/>
                  <a:pt x="173" y="88"/>
                  <a:pt x="176" y="85"/>
                </a:cubicBezTo>
                <a:cubicBezTo>
                  <a:pt x="191" y="74"/>
                  <a:pt x="209" y="65"/>
                  <a:pt x="228" y="58"/>
                </a:cubicBezTo>
                <a:cubicBezTo>
                  <a:pt x="212" y="41"/>
                  <a:pt x="191" y="28"/>
                  <a:pt x="170" y="15"/>
                </a:cubicBezTo>
                <a:close/>
                <a:moveTo>
                  <a:pt x="337" y="47"/>
                </a:moveTo>
                <a:cubicBezTo>
                  <a:pt x="337" y="47"/>
                  <a:pt x="337" y="47"/>
                  <a:pt x="337" y="47"/>
                </a:cubicBezTo>
                <a:cubicBezTo>
                  <a:pt x="346" y="47"/>
                  <a:pt x="354" y="47"/>
                  <a:pt x="360" y="44"/>
                </a:cubicBezTo>
                <a:cubicBezTo>
                  <a:pt x="352" y="41"/>
                  <a:pt x="345" y="43"/>
                  <a:pt x="337" y="47"/>
                </a:cubicBezTo>
                <a:close/>
                <a:moveTo>
                  <a:pt x="260" y="58"/>
                </a:moveTo>
                <a:cubicBezTo>
                  <a:pt x="260" y="58"/>
                  <a:pt x="260" y="58"/>
                  <a:pt x="260" y="58"/>
                </a:cubicBezTo>
                <a:cubicBezTo>
                  <a:pt x="264" y="58"/>
                  <a:pt x="266" y="57"/>
                  <a:pt x="267" y="55"/>
                </a:cubicBezTo>
                <a:cubicBezTo>
                  <a:pt x="265" y="55"/>
                  <a:pt x="258" y="53"/>
                  <a:pt x="260" y="58"/>
                </a:cubicBezTo>
                <a:close/>
                <a:moveTo>
                  <a:pt x="340" y="59"/>
                </a:moveTo>
                <a:cubicBezTo>
                  <a:pt x="340" y="59"/>
                  <a:pt x="340" y="59"/>
                  <a:pt x="340" y="59"/>
                </a:cubicBezTo>
                <a:cubicBezTo>
                  <a:pt x="351" y="60"/>
                  <a:pt x="365" y="62"/>
                  <a:pt x="372" y="56"/>
                </a:cubicBezTo>
                <a:cubicBezTo>
                  <a:pt x="364" y="54"/>
                  <a:pt x="345" y="52"/>
                  <a:pt x="340" y="59"/>
                </a:cubicBezTo>
                <a:close/>
                <a:moveTo>
                  <a:pt x="307" y="59"/>
                </a:moveTo>
                <a:cubicBezTo>
                  <a:pt x="307" y="59"/>
                  <a:pt x="307" y="59"/>
                  <a:pt x="307" y="59"/>
                </a:cubicBezTo>
                <a:cubicBezTo>
                  <a:pt x="305" y="58"/>
                  <a:pt x="303" y="57"/>
                  <a:pt x="299" y="58"/>
                </a:cubicBezTo>
                <a:cubicBezTo>
                  <a:pt x="297" y="62"/>
                  <a:pt x="307" y="62"/>
                  <a:pt x="307" y="59"/>
                </a:cubicBezTo>
                <a:close/>
                <a:moveTo>
                  <a:pt x="369" y="71"/>
                </a:moveTo>
                <a:cubicBezTo>
                  <a:pt x="369" y="71"/>
                  <a:pt x="369" y="71"/>
                  <a:pt x="369" y="71"/>
                </a:cubicBezTo>
                <a:cubicBezTo>
                  <a:pt x="359" y="69"/>
                  <a:pt x="352" y="63"/>
                  <a:pt x="337" y="64"/>
                </a:cubicBezTo>
                <a:cubicBezTo>
                  <a:pt x="343" y="70"/>
                  <a:pt x="360" y="73"/>
                  <a:pt x="369" y="71"/>
                </a:cubicBezTo>
                <a:close/>
                <a:moveTo>
                  <a:pt x="178" y="102"/>
                </a:moveTo>
                <a:cubicBezTo>
                  <a:pt x="178" y="102"/>
                  <a:pt x="178" y="102"/>
                  <a:pt x="178" y="102"/>
                </a:cubicBezTo>
                <a:cubicBezTo>
                  <a:pt x="182" y="102"/>
                  <a:pt x="187" y="103"/>
                  <a:pt x="187" y="99"/>
                </a:cubicBezTo>
                <a:cubicBezTo>
                  <a:pt x="186" y="98"/>
                  <a:pt x="185" y="97"/>
                  <a:pt x="185" y="96"/>
                </a:cubicBezTo>
                <a:cubicBezTo>
                  <a:pt x="181" y="96"/>
                  <a:pt x="177" y="96"/>
                  <a:pt x="178" y="102"/>
                </a:cubicBezTo>
                <a:close/>
                <a:moveTo>
                  <a:pt x="281" y="132"/>
                </a:moveTo>
                <a:cubicBezTo>
                  <a:pt x="281" y="132"/>
                  <a:pt x="281" y="132"/>
                  <a:pt x="281" y="132"/>
                </a:cubicBezTo>
                <a:cubicBezTo>
                  <a:pt x="284" y="132"/>
                  <a:pt x="286" y="131"/>
                  <a:pt x="287" y="129"/>
                </a:cubicBezTo>
                <a:cubicBezTo>
                  <a:pt x="284" y="129"/>
                  <a:pt x="281" y="129"/>
                  <a:pt x="281" y="132"/>
                </a:cubicBezTo>
                <a:close/>
                <a:moveTo>
                  <a:pt x="52" y="165"/>
                </a:moveTo>
                <a:cubicBezTo>
                  <a:pt x="52" y="165"/>
                  <a:pt x="52" y="165"/>
                  <a:pt x="52" y="165"/>
                </a:cubicBezTo>
                <a:cubicBezTo>
                  <a:pt x="68" y="181"/>
                  <a:pt x="83" y="198"/>
                  <a:pt x="99" y="211"/>
                </a:cubicBezTo>
                <a:cubicBezTo>
                  <a:pt x="114" y="224"/>
                  <a:pt x="132" y="231"/>
                  <a:pt x="149" y="243"/>
                </a:cubicBezTo>
                <a:cubicBezTo>
                  <a:pt x="154" y="231"/>
                  <a:pt x="150" y="216"/>
                  <a:pt x="151" y="200"/>
                </a:cubicBezTo>
                <a:cubicBezTo>
                  <a:pt x="115" y="181"/>
                  <a:pt x="88" y="154"/>
                  <a:pt x="55" y="132"/>
                </a:cubicBezTo>
                <a:cubicBezTo>
                  <a:pt x="51" y="140"/>
                  <a:pt x="52" y="154"/>
                  <a:pt x="52" y="165"/>
                </a:cubicBezTo>
                <a:close/>
                <a:moveTo>
                  <a:pt x="254" y="144"/>
                </a:moveTo>
                <a:cubicBezTo>
                  <a:pt x="254" y="144"/>
                  <a:pt x="254" y="144"/>
                  <a:pt x="254" y="144"/>
                </a:cubicBezTo>
                <a:cubicBezTo>
                  <a:pt x="264" y="142"/>
                  <a:pt x="272" y="137"/>
                  <a:pt x="280" y="132"/>
                </a:cubicBezTo>
                <a:cubicBezTo>
                  <a:pt x="269" y="135"/>
                  <a:pt x="258" y="136"/>
                  <a:pt x="254" y="144"/>
                </a:cubicBezTo>
                <a:close/>
                <a:moveTo>
                  <a:pt x="226" y="156"/>
                </a:moveTo>
                <a:cubicBezTo>
                  <a:pt x="226" y="156"/>
                  <a:pt x="226" y="156"/>
                  <a:pt x="226" y="156"/>
                </a:cubicBezTo>
                <a:cubicBezTo>
                  <a:pt x="231" y="154"/>
                  <a:pt x="232" y="158"/>
                  <a:pt x="236" y="155"/>
                </a:cubicBezTo>
                <a:cubicBezTo>
                  <a:pt x="236" y="153"/>
                  <a:pt x="236" y="152"/>
                  <a:pt x="236" y="150"/>
                </a:cubicBezTo>
                <a:cubicBezTo>
                  <a:pt x="231" y="151"/>
                  <a:pt x="228" y="153"/>
                  <a:pt x="226" y="156"/>
                </a:cubicBezTo>
                <a:close/>
                <a:moveTo>
                  <a:pt x="254" y="170"/>
                </a:moveTo>
                <a:cubicBezTo>
                  <a:pt x="254" y="170"/>
                  <a:pt x="254" y="170"/>
                  <a:pt x="254" y="170"/>
                </a:cubicBezTo>
                <a:cubicBezTo>
                  <a:pt x="254" y="167"/>
                  <a:pt x="258" y="161"/>
                  <a:pt x="254" y="159"/>
                </a:cubicBezTo>
                <a:cubicBezTo>
                  <a:pt x="252" y="161"/>
                  <a:pt x="251" y="169"/>
                  <a:pt x="254" y="170"/>
                </a:cubicBezTo>
                <a:close/>
                <a:moveTo>
                  <a:pt x="246" y="167"/>
                </a:moveTo>
                <a:cubicBezTo>
                  <a:pt x="246" y="167"/>
                  <a:pt x="246" y="167"/>
                  <a:pt x="246" y="167"/>
                </a:cubicBezTo>
                <a:cubicBezTo>
                  <a:pt x="246" y="167"/>
                  <a:pt x="246" y="168"/>
                  <a:pt x="246" y="169"/>
                </a:cubicBezTo>
                <a:cubicBezTo>
                  <a:pt x="238" y="173"/>
                  <a:pt x="251" y="168"/>
                  <a:pt x="246" y="167"/>
                </a:cubicBezTo>
                <a:close/>
                <a:moveTo>
                  <a:pt x="223" y="182"/>
                </a:moveTo>
                <a:cubicBezTo>
                  <a:pt x="223" y="182"/>
                  <a:pt x="223" y="182"/>
                  <a:pt x="223" y="182"/>
                </a:cubicBezTo>
                <a:cubicBezTo>
                  <a:pt x="224" y="184"/>
                  <a:pt x="223" y="186"/>
                  <a:pt x="225" y="187"/>
                </a:cubicBezTo>
                <a:cubicBezTo>
                  <a:pt x="225" y="185"/>
                  <a:pt x="230" y="181"/>
                  <a:pt x="226" y="181"/>
                </a:cubicBezTo>
                <a:cubicBezTo>
                  <a:pt x="226" y="182"/>
                  <a:pt x="225" y="182"/>
                  <a:pt x="223" y="182"/>
                </a:cubicBezTo>
                <a:close/>
                <a:moveTo>
                  <a:pt x="179" y="190"/>
                </a:moveTo>
                <a:cubicBezTo>
                  <a:pt x="179" y="190"/>
                  <a:pt x="179" y="190"/>
                  <a:pt x="179" y="190"/>
                </a:cubicBezTo>
                <a:cubicBezTo>
                  <a:pt x="182" y="188"/>
                  <a:pt x="180" y="182"/>
                  <a:pt x="178" y="187"/>
                </a:cubicBezTo>
                <a:cubicBezTo>
                  <a:pt x="179" y="187"/>
                  <a:pt x="180" y="187"/>
                  <a:pt x="179" y="188"/>
                </a:cubicBezTo>
                <a:cubicBezTo>
                  <a:pt x="179" y="188"/>
                  <a:pt x="178" y="189"/>
                  <a:pt x="179" y="190"/>
                </a:cubicBezTo>
                <a:close/>
                <a:moveTo>
                  <a:pt x="236" y="190"/>
                </a:moveTo>
                <a:cubicBezTo>
                  <a:pt x="236" y="190"/>
                  <a:pt x="236" y="190"/>
                  <a:pt x="236" y="190"/>
                </a:cubicBezTo>
                <a:cubicBezTo>
                  <a:pt x="235" y="193"/>
                  <a:pt x="236" y="195"/>
                  <a:pt x="239" y="196"/>
                </a:cubicBezTo>
                <a:cubicBezTo>
                  <a:pt x="240" y="193"/>
                  <a:pt x="244" y="193"/>
                  <a:pt x="243" y="188"/>
                </a:cubicBezTo>
                <a:cubicBezTo>
                  <a:pt x="240" y="188"/>
                  <a:pt x="237" y="188"/>
                  <a:pt x="236" y="190"/>
                </a:cubicBezTo>
                <a:close/>
                <a:moveTo>
                  <a:pt x="163" y="210"/>
                </a:moveTo>
                <a:cubicBezTo>
                  <a:pt x="163" y="210"/>
                  <a:pt x="163" y="210"/>
                  <a:pt x="163" y="210"/>
                </a:cubicBezTo>
                <a:cubicBezTo>
                  <a:pt x="168" y="207"/>
                  <a:pt x="162" y="201"/>
                  <a:pt x="166" y="197"/>
                </a:cubicBezTo>
                <a:cubicBezTo>
                  <a:pt x="168" y="197"/>
                  <a:pt x="167" y="202"/>
                  <a:pt x="169" y="202"/>
                </a:cubicBezTo>
                <a:cubicBezTo>
                  <a:pt x="169" y="198"/>
                  <a:pt x="169" y="195"/>
                  <a:pt x="169" y="191"/>
                </a:cubicBezTo>
                <a:cubicBezTo>
                  <a:pt x="159" y="189"/>
                  <a:pt x="160" y="204"/>
                  <a:pt x="163" y="210"/>
                </a:cubicBezTo>
                <a:close/>
                <a:moveTo>
                  <a:pt x="229" y="197"/>
                </a:moveTo>
                <a:cubicBezTo>
                  <a:pt x="229" y="197"/>
                  <a:pt x="229" y="197"/>
                  <a:pt x="229" y="197"/>
                </a:cubicBezTo>
                <a:cubicBezTo>
                  <a:pt x="235" y="199"/>
                  <a:pt x="235" y="192"/>
                  <a:pt x="231" y="191"/>
                </a:cubicBezTo>
                <a:cubicBezTo>
                  <a:pt x="231" y="193"/>
                  <a:pt x="229" y="194"/>
                  <a:pt x="229" y="197"/>
                </a:cubicBezTo>
                <a:close/>
                <a:moveTo>
                  <a:pt x="223" y="197"/>
                </a:moveTo>
                <a:cubicBezTo>
                  <a:pt x="223" y="197"/>
                  <a:pt x="223" y="197"/>
                  <a:pt x="223" y="197"/>
                </a:cubicBezTo>
                <a:cubicBezTo>
                  <a:pt x="225" y="197"/>
                  <a:pt x="226" y="197"/>
                  <a:pt x="228" y="197"/>
                </a:cubicBezTo>
                <a:cubicBezTo>
                  <a:pt x="228" y="196"/>
                  <a:pt x="228" y="195"/>
                  <a:pt x="228" y="194"/>
                </a:cubicBezTo>
                <a:cubicBezTo>
                  <a:pt x="226" y="194"/>
                  <a:pt x="225" y="194"/>
                  <a:pt x="223" y="194"/>
                </a:cubicBezTo>
                <a:cubicBezTo>
                  <a:pt x="223" y="195"/>
                  <a:pt x="223" y="196"/>
                  <a:pt x="223" y="197"/>
                </a:cubicBezTo>
                <a:close/>
                <a:moveTo>
                  <a:pt x="201" y="203"/>
                </a:moveTo>
                <a:cubicBezTo>
                  <a:pt x="201" y="203"/>
                  <a:pt x="201" y="203"/>
                  <a:pt x="201" y="203"/>
                </a:cubicBezTo>
                <a:cubicBezTo>
                  <a:pt x="203" y="204"/>
                  <a:pt x="205" y="202"/>
                  <a:pt x="205" y="200"/>
                </a:cubicBezTo>
                <a:cubicBezTo>
                  <a:pt x="203" y="201"/>
                  <a:pt x="200" y="200"/>
                  <a:pt x="201" y="203"/>
                </a:cubicBezTo>
                <a:close/>
                <a:moveTo>
                  <a:pt x="201" y="211"/>
                </a:moveTo>
                <a:cubicBezTo>
                  <a:pt x="201" y="211"/>
                  <a:pt x="201" y="211"/>
                  <a:pt x="201" y="211"/>
                </a:cubicBezTo>
                <a:cubicBezTo>
                  <a:pt x="209" y="213"/>
                  <a:pt x="205" y="206"/>
                  <a:pt x="207" y="205"/>
                </a:cubicBezTo>
                <a:cubicBezTo>
                  <a:pt x="209" y="205"/>
                  <a:pt x="208" y="209"/>
                  <a:pt x="210" y="206"/>
                </a:cubicBezTo>
                <a:cubicBezTo>
                  <a:pt x="209" y="201"/>
                  <a:pt x="199" y="205"/>
                  <a:pt x="201" y="211"/>
                </a:cubicBezTo>
                <a:close/>
                <a:moveTo>
                  <a:pt x="192" y="217"/>
                </a:moveTo>
                <a:cubicBezTo>
                  <a:pt x="192" y="217"/>
                  <a:pt x="192" y="217"/>
                  <a:pt x="192" y="217"/>
                </a:cubicBezTo>
                <a:cubicBezTo>
                  <a:pt x="191" y="212"/>
                  <a:pt x="199" y="216"/>
                  <a:pt x="199" y="211"/>
                </a:cubicBezTo>
                <a:cubicBezTo>
                  <a:pt x="197" y="211"/>
                  <a:pt x="198" y="208"/>
                  <a:pt x="196" y="208"/>
                </a:cubicBezTo>
                <a:cubicBezTo>
                  <a:pt x="197" y="213"/>
                  <a:pt x="186" y="213"/>
                  <a:pt x="192" y="217"/>
                </a:cubicBezTo>
                <a:close/>
                <a:moveTo>
                  <a:pt x="220" y="217"/>
                </a:moveTo>
                <a:cubicBezTo>
                  <a:pt x="220" y="217"/>
                  <a:pt x="220" y="217"/>
                  <a:pt x="220" y="217"/>
                </a:cubicBezTo>
                <a:cubicBezTo>
                  <a:pt x="226" y="216"/>
                  <a:pt x="230" y="213"/>
                  <a:pt x="233" y="210"/>
                </a:cubicBezTo>
                <a:cubicBezTo>
                  <a:pt x="226" y="210"/>
                  <a:pt x="223" y="213"/>
                  <a:pt x="220" y="217"/>
                </a:cubicBezTo>
                <a:close/>
                <a:moveTo>
                  <a:pt x="163" y="222"/>
                </a:moveTo>
                <a:cubicBezTo>
                  <a:pt x="163" y="222"/>
                  <a:pt x="163" y="222"/>
                  <a:pt x="163" y="222"/>
                </a:cubicBezTo>
                <a:cubicBezTo>
                  <a:pt x="164" y="221"/>
                  <a:pt x="167" y="211"/>
                  <a:pt x="161" y="213"/>
                </a:cubicBezTo>
                <a:cubicBezTo>
                  <a:pt x="163" y="218"/>
                  <a:pt x="157" y="220"/>
                  <a:pt x="163" y="222"/>
                </a:cubicBezTo>
                <a:close/>
              </a:path>
            </a:pathLst>
          </a:custGeom>
          <a:solidFill>
            <a:srgbClr val="205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/>
          </p:nvPr>
        </p:nvGraphicFramePr>
        <p:xfrm>
          <a:off x="1081859" y="911846"/>
          <a:ext cx="10028282" cy="32984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28282">
                  <a:extLst>
                    <a:ext uri="{9D8B030D-6E8A-4147-A177-3AD203B41FA5}">
                      <a16:colId xmlns="" xmlns:a16="http://schemas.microsoft.com/office/drawing/2014/main" val="2771934740"/>
                    </a:ext>
                  </a:extLst>
                </a:gridCol>
              </a:tblGrid>
              <a:tr h="549745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泰晤士高等教育世界大學排名</a:t>
                      </a:r>
                      <a:r>
                        <a:rPr lang="en-US" altLang="zh-TW" sz="2000" b="1" i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Times  Higher Education World University Rankings</a:t>
                      </a:r>
                      <a:endParaRPr lang="zh-TW" altLang="en-US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0998814"/>
                  </a:ext>
                </a:extLst>
              </a:tr>
              <a:tr h="549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QS</a:t>
                      </a:r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世界大學排名</a:t>
                      </a:r>
                      <a:r>
                        <a:rPr lang="en-US" altLang="zh-TW" sz="2000" b="1" i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QS World University Rankings</a:t>
                      </a:r>
                      <a:endParaRPr lang="zh-TW" alt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9736612"/>
                  </a:ext>
                </a:extLst>
              </a:tr>
              <a:tr h="549745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世界大學學術排名簡稱「上海排名」</a:t>
                      </a:r>
                      <a:r>
                        <a:rPr lang="en-US" altLang="zh-TW" sz="2000" b="1" i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Academic Ranking of World Universities</a:t>
                      </a:r>
                      <a:endParaRPr lang="zh-TW" altLang="en-US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0020337"/>
                  </a:ext>
                </a:extLst>
              </a:tr>
              <a:tr h="549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世界網路大學排名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Webometrics Rankings of World Universities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WRWU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7060862"/>
                  </a:ext>
                </a:extLst>
              </a:tr>
              <a:tr h="549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世界綠色大學排名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UI GreenMetric World University Rankings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7986503"/>
                  </a:ext>
                </a:extLst>
              </a:tr>
              <a:tr h="549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世界佛教大學排名</a:t>
                      </a:r>
                      <a:r>
                        <a:rPr lang="en-US" altLang="zh-TW" sz="2000" b="1" i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Top Buddhist Universities in the world</a:t>
                      </a:r>
                      <a:endParaRPr lang="zh-TW" altLang="en-US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2514358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/>
          </p:nvPr>
        </p:nvGraphicFramePr>
        <p:xfrm>
          <a:off x="1081859" y="4483535"/>
          <a:ext cx="10028282" cy="1828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028282">
                  <a:extLst>
                    <a:ext uri="{9D8B030D-6E8A-4147-A177-3AD203B41FA5}">
                      <a16:colId xmlns="" xmlns:a16="http://schemas.microsoft.com/office/drawing/2014/main" val="2771934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國家圖書館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099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遠見雜誌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973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1111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人力銀行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002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Cheers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7060862"/>
                  </a:ext>
                </a:extLst>
              </a:tr>
            </a:tbl>
          </a:graphicData>
        </a:graphic>
      </p:graphicFrame>
      <p:sp>
        <p:nvSpPr>
          <p:cNvPr id="35" name="椭圆 20">
            <a:extLst>
              <a:ext uri="{FF2B5EF4-FFF2-40B4-BE49-F238E27FC236}">
                <a16:creationId xmlns="" xmlns:a16="http://schemas.microsoft.com/office/drawing/2014/main" id="{92071E30-708E-4EB4-B0F1-BA5B8244ADA7}"/>
              </a:ext>
            </a:extLst>
          </p:cNvPr>
          <p:cNvSpPr/>
          <p:nvPr/>
        </p:nvSpPr>
        <p:spPr>
          <a:xfrm flipH="1">
            <a:off x="-3588169" y="2143803"/>
            <a:ext cx="858547" cy="8585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6" name="任意多边形: 形状 74">
            <a:extLst>
              <a:ext uri="{FF2B5EF4-FFF2-40B4-BE49-F238E27FC236}">
                <a16:creationId xmlns="" xmlns:a16="http://schemas.microsoft.com/office/drawing/2014/main" id="{CA45B0A1-8A6D-4CD1-B6C7-E92306577B03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-3366530" y="2383837"/>
            <a:ext cx="415269" cy="37847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06933" h="553162">
                <a:moveTo>
                  <a:pt x="443700" y="443503"/>
                </a:moveTo>
                <a:cubicBezTo>
                  <a:pt x="461035" y="453606"/>
                  <a:pt x="477310" y="465825"/>
                  <a:pt x="492334" y="479775"/>
                </a:cubicBezTo>
                <a:cubicBezTo>
                  <a:pt x="460939" y="509024"/>
                  <a:pt x="424150" y="530383"/>
                  <a:pt x="384087" y="542506"/>
                </a:cubicBezTo>
                <a:cubicBezTo>
                  <a:pt x="407971" y="518838"/>
                  <a:pt x="428580" y="484875"/>
                  <a:pt x="443700" y="443503"/>
                </a:cubicBezTo>
                <a:close/>
                <a:moveTo>
                  <a:pt x="163232" y="443503"/>
                </a:moveTo>
                <a:cubicBezTo>
                  <a:pt x="178352" y="484875"/>
                  <a:pt x="198865" y="518838"/>
                  <a:pt x="222845" y="542506"/>
                </a:cubicBezTo>
                <a:cubicBezTo>
                  <a:pt x="182686" y="530383"/>
                  <a:pt x="145897" y="509024"/>
                  <a:pt x="114598" y="479775"/>
                </a:cubicBezTo>
                <a:cubicBezTo>
                  <a:pt x="129622" y="465825"/>
                  <a:pt x="145897" y="453606"/>
                  <a:pt x="163232" y="443503"/>
                </a:cubicBezTo>
                <a:close/>
                <a:moveTo>
                  <a:pt x="316062" y="405892"/>
                </a:moveTo>
                <a:cubicBezTo>
                  <a:pt x="353060" y="407528"/>
                  <a:pt x="388613" y="416377"/>
                  <a:pt x="421275" y="431672"/>
                </a:cubicBezTo>
                <a:cubicBezTo>
                  <a:pt x="397573" y="499968"/>
                  <a:pt x="359034" y="545563"/>
                  <a:pt x="316062" y="553162"/>
                </a:cubicBezTo>
                <a:close/>
                <a:moveTo>
                  <a:pt x="290729" y="405892"/>
                </a:moveTo>
                <a:lnTo>
                  <a:pt x="290729" y="553162"/>
                </a:lnTo>
                <a:cubicBezTo>
                  <a:pt x="247883" y="545563"/>
                  <a:pt x="209369" y="499968"/>
                  <a:pt x="185587" y="431672"/>
                </a:cubicBezTo>
                <a:cubicBezTo>
                  <a:pt x="218227" y="416377"/>
                  <a:pt x="253852" y="407528"/>
                  <a:pt x="290729" y="405892"/>
                </a:cubicBezTo>
                <a:close/>
                <a:moveTo>
                  <a:pt x="463924" y="364965"/>
                </a:moveTo>
                <a:lnTo>
                  <a:pt x="567205" y="364965"/>
                </a:lnTo>
                <a:lnTo>
                  <a:pt x="543818" y="416184"/>
                </a:lnTo>
                <a:cubicBezTo>
                  <a:pt x="534304" y="432408"/>
                  <a:pt x="523128" y="447695"/>
                  <a:pt x="510459" y="461780"/>
                </a:cubicBezTo>
                <a:cubicBezTo>
                  <a:pt x="492442" y="444859"/>
                  <a:pt x="472692" y="430534"/>
                  <a:pt x="451689" y="418708"/>
                </a:cubicBezTo>
                <a:close/>
                <a:moveTo>
                  <a:pt x="316062" y="364965"/>
                </a:moveTo>
                <a:lnTo>
                  <a:pt x="438281" y="364965"/>
                </a:lnTo>
                <a:lnTo>
                  <a:pt x="428843" y="407092"/>
                </a:lnTo>
                <a:cubicBezTo>
                  <a:pt x="393689" y="391126"/>
                  <a:pt x="355646" y="381989"/>
                  <a:pt x="316062" y="380450"/>
                </a:cubicBezTo>
                <a:close/>
                <a:moveTo>
                  <a:pt x="168651" y="364965"/>
                </a:moveTo>
                <a:lnTo>
                  <a:pt x="290729" y="364965"/>
                </a:lnTo>
                <a:lnTo>
                  <a:pt x="290729" y="380450"/>
                </a:lnTo>
                <a:cubicBezTo>
                  <a:pt x="251256" y="381989"/>
                  <a:pt x="213131" y="391126"/>
                  <a:pt x="178086" y="407092"/>
                </a:cubicBezTo>
                <a:close/>
                <a:moveTo>
                  <a:pt x="39659" y="364965"/>
                </a:moveTo>
                <a:lnTo>
                  <a:pt x="143035" y="364965"/>
                </a:lnTo>
                <a:lnTo>
                  <a:pt x="155174" y="418708"/>
                </a:lnTo>
                <a:cubicBezTo>
                  <a:pt x="134171" y="430534"/>
                  <a:pt x="114421" y="444859"/>
                  <a:pt x="96501" y="461780"/>
                </a:cubicBezTo>
                <a:cubicBezTo>
                  <a:pt x="83832" y="447695"/>
                  <a:pt x="72632" y="432408"/>
                  <a:pt x="63094" y="416184"/>
                </a:cubicBezTo>
                <a:close/>
                <a:moveTo>
                  <a:pt x="417814" y="222493"/>
                </a:moveTo>
                <a:lnTo>
                  <a:pt x="435824" y="283675"/>
                </a:lnTo>
                <a:lnTo>
                  <a:pt x="445648" y="252507"/>
                </a:lnTo>
                <a:lnTo>
                  <a:pt x="469822" y="252507"/>
                </a:lnTo>
                <a:lnTo>
                  <a:pt x="479550" y="283675"/>
                </a:lnTo>
                <a:lnTo>
                  <a:pt x="497657" y="222493"/>
                </a:lnTo>
                <a:lnTo>
                  <a:pt x="521831" y="229612"/>
                </a:lnTo>
                <a:lnTo>
                  <a:pt x="492167" y="330619"/>
                </a:lnTo>
                <a:lnTo>
                  <a:pt x="467992" y="330811"/>
                </a:lnTo>
                <a:lnTo>
                  <a:pt x="457687" y="298393"/>
                </a:lnTo>
                <a:lnTo>
                  <a:pt x="447478" y="330811"/>
                </a:lnTo>
                <a:lnTo>
                  <a:pt x="423304" y="330619"/>
                </a:lnTo>
                <a:lnTo>
                  <a:pt x="393543" y="229612"/>
                </a:lnTo>
                <a:close/>
                <a:moveTo>
                  <a:pt x="263629" y="222493"/>
                </a:moveTo>
                <a:lnTo>
                  <a:pt x="281639" y="283675"/>
                </a:lnTo>
                <a:lnTo>
                  <a:pt x="291463" y="252507"/>
                </a:lnTo>
                <a:lnTo>
                  <a:pt x="315541" y="252507"/>
                </a:lnTo>
                <a:lnTo>
                  <a:pt x="325365" y="283675"/>
                </a:lnTo>
                <a:lnTo>
                  <a:pt x="343375" y="222493"/>
                </a:lnTo>
                <a:lnTo>
                  <a:pt x="367646" y="229612"/>
                </a:lnTo>
                <a:lnTo>
                  <a:pt x="337886" y="330619"/>
                </a:lnTo>
                <a:lnTo>
                  <a:pt x="313711" y="330811"/>
                </a:lnTo>
                <a:lnTo>
                  <a:pt x="303502" y="298393"/>
                </a:lnTo>
                <a:lnTo>
                  <a:pt x="293197" y="330811"/>
                </a:lnTo>
                <a:lnTo>
                  <a:pt x="269022" y="330619"/>
                </a:lnTo>
                <a:lnTo>
                  <a:pt x="239358" y="229612"/>
                </a:lnTo>
                <a:close/>
                <a:moveTo>
                  <a:pt x="109302" y="222493"/>
                </a:moveTo>
                <a:lnTo>
                  <a:pt x="127312" y="283675"/>
                </a:lnTo>
                <a:lnTo>
                  <a:pt x="137136" y="252507"/>
                </a:lnTo>
                <a:lnTo>
                  <a:pt x="161214" y="252507"/>
                </a:lnTo>
                <a:lnTo>
                  <a:pt x="171038" y="283675"/>
                </a:lnTo>
                <a:lnTo>
                  <a:pt x="189048" y="222493"/>
                </a:lnTo>
                <a:lnTo>
                  <a:pt x="213319" y="229612"/>
                </a:lnTo>
                <a:lnTo>
                  <a:pt x="183655" y="330619"/>
                </a:lnTo>
                <a:lnTo>
                  <a:pt x="159384" y="330811"/>
                </a:lnTo>
                <a:lnTo>
                  <a:pt x="149175" y="298393"/>
                </a:lnTo>
                <a:lnTo>
                  <a:pt x="138966" y="330811"/>
                </a:lnTo>
                <a:lnTo>
                  <a:pt x="114792" y="330619"/>
                </a:lnTo>
                <a:lnTo>
                  <a:pt x="85031" y="229612"/>
                </a:lnTo>
                <a:close/>
                <a:moveTo>
                  <a:pt x="25329" y="213374"/>
                </a:moveTo>
                <a:lnTo>
                  <a:pt x="25329" y="339668"/>
                </a:lnTo>
                <a:lnTo>
                  <a:pt x="581604" y="339668"/>
                </a:lnTo>
                <a:lnTo>
                  <a:pt x="581604" y="213374"/>
                </a:lnTo>
                <a:close/>
                <a:moveTo>
                  <a:pt x="96501" y="91312"/>
                </a:moveTo>
                <a:cubicBezTo>
                  <a:pt x="114414" y="108145"/>
                  <a:pt x="134157" y="122573"/>
                  <a:pt x="155152" y="134404"/>
                </a:cubicBezTo>
                <a:cubicBezTo>
                  <a:pt x="150241" y="151333"/>
                  <a:pt x="146196" y="169320"/>
                  <a:pt x="143017" y="188173"/>
                </a:cubicBezTo>
                <a:lnTo>
                  <a:pt x="168635" y="188173"/>
                </a:lnTo>
                <a:cubicBezTo>
                  <a:pt x="171236" y="173456"/>
                  <a:pt x="174318" y="159413"/>
                  <a:pt x="178074" y="145947"/>
                </a:cubicBezTo>
                <a:cubicBezTo>
                  <a:pt x="213130" y="161914"/>
                  <a:pt x="251268" y="171052"/>
                  <a:pt x="290754" y="172687"/>
                </a:cubicBezTo>
                <a:lnTo>
                  <a:pt x="290754" y="188173"/>
                </a:lnTo>
                <a:lnTo>
                  <a:pt x="316083" y="188173"/>
                </a:lnTo>
                <a:lnTo>
                  <a:pt x="316083" y="172687"/>
                </a:lnTo>
                <a:cubicBezTo>
                  <a:pt x="355665" y="171052"/>
                  <a:pt x="393707" y="161914"/>
                  <a:pt x="428860" y="145947"/>
                </a:cubicBezTo>
                <a:cubicBezTo>
                  <a:pt x="432519" y="159413"/>
                  <a:pt x="435697" y="173456"/>
                  <a:pt x="438298" y="188173"/>
                </a:cubicBezTo>
                <a:lnTo>
                  <a:pt x="463916" y="188173"/>
                </a:lnTo>
                <a:cubicBezTo>
                  <a:pt x="460737" y="169320"/>
                  <a:pt x="456693" y="151333"/>
                  <a:pt x="451685" y="134404"/>
                </a:cubicBezTo>
                <a:cubicBezTo>
                  <a:pt x="472776" y="122573"/>
                  <a:pt x="492423" y="108145"/>
                  <a:pt x="510432" y="91312"/>
                </a:cubicBezTo>
                <a:cubicBezTo>
                  <a:pt x="535761" y="119399"/>
                  <a:pt x="555119" y="152487"/>
                  <a:pt x="567158" y="188173"/>
                </a:cubicBezTo>
                <a:lnTo>
                  <a:pt x="606933" y="188173"/>
                </a:lnTo>
                <a:lnTo>
                  <a:pt x="606933" y="364965"/>
                </a:lnTo>
                <a:lnTo>
                  <a:pt x="567205" y="364965"/>
                </a:lnTo>
                <a:lnTo>
                  <a:pt x="567205" y="364964"/>
                </a:lnTo>
                <a:lnTo>
                  <a:pt x="463925" y="364964"/>
                </a:lnTo>
                <a:lnTo>
                  <a:pt x="463924" y="364965"/>
                </a:lnTo>
                <a:lnTo>
                  <a:pt x="438281" y="364965"/>
                </a:lnTo>
                <a:lnTo>
                  <a:pt x="438281" y="364964"/>
                </a:lnTo>
                <a:lnTo>
                  <a:pt x="316062" y="364964"/>
                </a:lnTo>
                <a:lnTo>
                  <a:pt x="316062" y="364965"/>
                </a:lnTo>
                <a:lnTo>
                  <a:pt x="290729" y="364965"/>
                </a:lnTo>
                <a:lnTo>
                  <a:pt x="290729" y="364964"/>
                </a:lnTo>
                <a:lnTo>
                  <a:pt x="168651" y="364964"/>
                </a:lnTo>
                <a:lnTo>
                  <a:pt x="168651" y="364965"/>
                </a:lnTo>
                <a:lnTo>
                  <a:pt x="143035" y="364965"/>
                </a:lnTo>
                <a:lnTo>
                  <a:pt x="143035" y="364964"/>
                </a:lnTo>
                <a:lnTo>
                  <a:pt x="39658" y="364964"/>
                </a:lnTo>
                <a:lnTo>
                  <a:pt x="39659" y="364965"/>
                </a:lnTo>
                <a:lnTo>
                  <a:pt x="0" y="364965"/>
                </a:lnTo>
                <a:lnTo>
                  <a:pt x="0" y="188173"/>
                </a:lnTo>
                <a:lnTo>
                  <a:pt x="39679" y="188173"/>
                </a:lnTo>
                <a:cubicBezTo>
                  <a:pt x="51717" y="152487"/>
                  <a:pt x="71075" y="119399"/>
                  <a:pt x="96501" y="91312"/>
                </a:cubicBezTo>
                <a:close/>
                <a:moveTo>
                  <a:pt x="384087" y="10655"/>
                </a:moveTo>
                <a:cubicBezTo>
                  <a:pt x="424150" y="22673"/>
                  <a:pt x="460939" y="44114"/>
                  <a:pt x="492334" y="73246"/>
                </a:cubicBezTo>
                <a:cubicBezTo>
                  <a:pt x="477310" y="87283"/>
                  <a:pt x="461035" y="99397"/>
                  <a:pt x="443700" y="109588"/>
                </a:cubicBezTo>
                <a:cubicBezTo>
                  <a:pt x="428580" y="68150"/>
                  <a:pt x="407971" y="34211"/>
                  <a:pt x="384087" y="10655"/>
                </a:cubicBezTo>
                <a:close/>
                <a:moveTo>
                  <a:pt x="222845" y="10655"/>
                </a:moveTo>
                <a:cubicBezTo>
                  <a:pt x="198865" y="34211"/>
                  <a:pt x="178352" y="68150"/>
                  <a:pt x="163232" y="109588"/>
                </a:cubicBezTo>
                <a:cubicBezTo>
                  <a:pt x="145897" y="99397"/>
                  <a:pt x="129622" y="87283"/>
                  <a:pt x="114598" y="73246"/>
                </a:cubicBezTo>
                <a:cubicBezTo>
                  <a:pt x="145897" y="44114"/>
                  <a:pt x="182686" y="22673"/>
                  <a:pt x="222845" y="10655"/>
                </a:cubicBezTo>
                <a:close/>
                <a:moveTo>
                  <a:pt x="316062" y="0"/>
                </a:moveTo>
                <a:cubicBezTo>
                  <a:pt x="358937" y="7501"/>
                  <a:pt x="397477" y="53178"/>
                  <a:pt x="421275" y="121358"/>
                </a:cubicBezTo>
                <a:cubicBezTo>
                  <a:pt x="388613" y="136744"/>
                  <a:pt x="353060" y="145494"/>
                  <a:pt x="316062" y="147129"/>
                </a:cubicBezTo>
                <a:close/>
                <a:moveTo>
                  <a:pt x="290729" y="0"/>
                </a:moveTo>
                <a:lnTo>
                  <a:pt x="290729" y="147129"/>
                </a:lnTo>
                <a:cubicBezTo>
                  <a:pt x="253852" y="145494"/>
                  <a:pt x="218227" y="136744"/>
                  <a:pt x="185587" y="121358"/>
                </a:cubicBezTo>
                <a:cubicBezTo>
                  <a:pt x="209369" y="53178"/>
                  <a:pt x="247883" y="7501"/>
                  <a:pt x="290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2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1104945" y="196159"/>
            <a:ext cx="998210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南華大學的品牌及辦學績效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4" name="群組 153">
            <a:extLst>
              <a:ext uri="{FF2B5EF4-FFF2-40B4-BE49-F238E27FC236}">
                <a16:creationId xmlns="" xmlns:a16="http://schemas.microsoft.com/office/drawing/2014/main" id="{E8E27F0B-2FFD-8F40-912A-582502BC0F44}"/>
              </a:ext>
            </a:extLst>
          </p:cNvPr>
          <p:cNvGrpSpPr/>
          <p:nvPr/>
        </p:nvGrpSpPr>
        <p:grpSpPr>
          <a:xfrm>
            <a:off x="7128007" y="1877380"/>
            <a:ext cx="1607928" cy="1297653"/>
            <a:chOff x="12324767" y="1429421"/>
            <a:chExt cx="1378151" cy="1366453"/>
          </a:xfrm>
        </p:grpSpPr>
        <p:sp>
          <p:nvSpPr>
            <p:cNvPr id="286" name="八邊形 285">
              <a:extLst>
                <a:ext uri="{FF2B5EF4-FFF2-40B4-BE49-F238E27FC236}">
                  <a16:creationId xmlns="" xmlns:a16="http://schemas.microsoft.com/office/drawing/2014/main" id="{57664D03-F41F-7D43-85E0-D16AC309FE7F}"/>
                </a:ext>
              </a:extLst>
            </p:cNvPr>
            <p:cNvSpPr/>
            <p:nvPr/>
          </p:nvSpPr>
          <p:spPr>
            <a:xfrm>
              <a:off x="12324767" y="1429421"/>
              <a:ext cx="1378151" cy="1366453"/>
            </a:xfrm>
            <a:prstGeom prst="oct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87" name="文本框 334">
              <a:extLst>
                <a:ext uri="{FF2B5EF4-FFF2-40B4-BE49-F238E27FC236}">
                  <a16:creationId xmlns="" xmlns:a16="http://schemas.microsoft.com/office/drawing/2014/main" id="{E649D94A-7308-5D4A-89B3-CB64955E1916}"/>
                </a:ext>
              </a:extLst>
            </p:cNvPr>
            <p:cNvSpPr txBox="1"/>
            <p:nvPr/>
          </p:nvSpPr>
          <p:spPr>
            <a:xfrm>
              <a:off x="12506203" y="2210495"/>
              <a:ext cx="1037592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學術表現</a:t>
              </a:r>
              <a:endParaRPr lang="zh-TW" alt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55" name="群組 154">
            <a:extLst>
              <a:ext uri="{FF2B5EF4-FFF2-40B4-BE49-F238E27FC236}">
                <a16:creationId xmlns="" xmlns:a16="http://schemas.microsoft.com/office/drawing/2014/main" id="{A2994AF9-A86F-4C47-AEFA-86D9CC36A46D}"/>
              </a:ext>
            </a:extLst>
          </p:cNvPr>
          <p:cNvGrpSpPr/>
          <p:nvPr/>
        </p:nvGrpSpPr>
        <p:grpSpPr>
          <a:xfrm>
            <a:off x="3096013" y="1811799"/>
            <a:ext cx="1607929" cy="1297652"/>
            <a:chOff x="12324766" y="1429421"/>
            <a:chExt cx="1378151" cy="1366453"/>
          </a:xfrm>
        </p:grpSpPr>
        <p:sp>
          <p:nvSpPr>
            <p:cNvPr id="282" name="八邊形 281">
              <a:extLst>
                <a:ext uri="{FF2B5EF4-FFF2-40B4-BE49-F238E27FC236}">
                  <a16:creationId xmlns="" xmlns:a16="http://schemas.microsoft.com/office/drawing/2014/main" id="{EA6EDD48-4430-3C4E-876E-99AF91A5B2CE}"/>
                </a:ext>
              </a:extLst>
            </p:cNvPr>
            <p:cNvSpPr/>
            <p:nvPr/>
          </p:nvSpPr>
          <p:spPr>
            <a:xfrm>
              <a:off x="12324766" y="1429421"/>
              <a:ext cx="1378151" cy="1366453"/>
            </a:xfrm>
            <a:prstGeom prst="octagon">
              <a:avLst/>
            </a:prstGeom>
            <a:solidFill>
              <a:srgbClr val="7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83" name="文本框 334">
              <a:extLst>
                <a:ext uri="{FF2B5EF4-FFF2-40B4-BE49-F238E27FC236}">
                  <a16:creationId xmlns="" xmlns:a16="http://schemas.microsoft.com/office/drawing/2014/main" id="{9C4A8BF3-6FAB-F347-9DFE-45319860B52D}"/>
                </a:ext>
              </a:extLst>
            </p:cNvPr>
            <p:cNvSpPr txBox="1"/>
            <p:nvPr/>
          </p:nvSpPr>
          <p:spPr>
            <a:xfrm>
              <a:off x="12510400" y="2200707"/>
              <a:ext cx="1037592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  <a:cs typeface="Tahoma" panose="020B0604030504040204" pitchFamily="34" charset="0"/>
                </a:rPr>
                <a:t>國家品質</a:t>
              </a:r>
            </a:p>
          </p:txBody>
        </p:sp>
      </p:grpSp>
      <p:grpSp>
        <p:nvGrpSpPr>
          <p:cNvPr id="156" name="群組 155">
            <a:extLst>
              <a:ext uri="{FF2B5EF4-FFF2-40B4-BE49-F238E27FC236}">
                <a16:creationId xmlns="" xmlns:a16="http://schemas.microsoft.com/office/drawing/2014/main" id="{5A38F082-5661-F04B-84C8-76FE5B2EF31A}"/>
              </a:ext>
            </a:extLst>
          </p:cNvPr>
          <p:cNvGrpSpPr/>
          <p:nvPr/>
        </p:nvGrpSpPr>
        <p:grpSpPr>
          <a:xfrm>
            <a:off x="9548019" y="1936840"/>
            <a:ext cx="1607928" cy="1297654"/>
            <a:chOff x="12755174" y="1601010"/>
            <a:chExt cx="1378151" cy="1366453"/>
          </a:xfrm>
        </p:grpSpPr>
        <p:sp>
          <p:nvSpPr>
            <p:cNvPr id="278" name="八邊形 277">
              <a:extLst>
                <a:ext uri="{FF2B5EF4-FFF2-40B4-BE49-F238E27FC236}">
                  <a16:creationId xmlns="" xmlns:a16="http://schemas.microsoft.com/office/drawing/2014/main" id="{6DB3BA1F-1AB9-6748-81BC-1FD014907862}"/>
                </a:ext>
              </a:extLst>
            </p:cNvPr>
            <p:cNvSpPr/>
            <p:nvPr/>
          </p:nvSpPr>
          <p:spPr>
            <a:xfrm>
              <a:off x="12755174" y="1601010"/>
              <a:ext cx="1378151" cy="1366453"/>
            </a:xfrm>
            <a:prstGeom prst="octagon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79" name="文本框 334">
              <a:extLst>
                <a:ext uri="{FF2B5EF4-FFF2-40B4-BE49-F238E27FC236}">
                  <a16:creationId xmlns="" xmlns:a16="http://schemas.microsoft.com/office/drawing/2014/main" id="{5339311F-97CD-8A44-9562-32A117AA6E81}"/>
                </a:ext>
              </a:extLst>
            </p:cNvPr>
            <p:cNvSpPr txBox="1"/>
            <p:nvPr/>
          </p:nvSpPr>
          <p:spPr>
            <a:xfrm>
              <a:off x="12902761" y="2412031"/>
              <a:ext cx="1037593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  <a:cs typeface="Tahoma" panose="020B0604030504040204" pitchFamily="34" charset="0"/>
                </a:rPr>
                <a:t>品德教育</a:t>
              </a:r>
            </a:p>
          </p:txBody>
        </p:sp>
      </p:grpSp>
      <p:grpSp>
        <p:nvGrpSpPr>
          <p:cNvPr id="253" name="群組 252">
            <a:extLst>
              <a:ext uri="{FF2B5EF4-FFF2-40B4-BE49-F238E27FC236}">
                <a16:creationId xmlns="" xmlns:a16="http://schemas.microsoft.com/office/drawing/2014/main" id="{82BECB86-A6D6-204D-8EE6-559C9B33D05E}"/>
              </a:ext>
            </a:extLst>
          </p:cNvPr>
          <p:cNvGrpSpPr/>
          <p:nvPr/>
        </p:nvGrpSpPr>
        <p:grpSpPr>
          <a:xfrm>
            <a:off x="919444" y="1772753"/>
            <a:ext cx="1607928" cy="1297653"/>
            <a:chOff x="12324767" y="1429421"/>
            <a:chExt cx="1378151" cy="1366453"/>
          </a:xfrm>
        </p:grpSpPr>
        <p:sp>
          <p:nvSpPr>
            <p:cNvPr id="274" name="八邊形 273">
              <a:extLst>
                <a:ext uri="{FF2B5EF4-FFF2-40B4-BE49-F238E27FC236}">
                  <a16:creationId xmlns="" xmlns:a16="http://schemas.microsoft.com/office/drawing/2014/main" id="{420E837A-BBBF-2A4C-A3E7-94B2302BBC3F}"/>
                </a:ext>
              </a:extLst>
            </p:cNvPr>
            <p:cNvSpPr/>
            <p:nvPr/>
          </p:nvSpPr>
          <p:spPr>
            <a:xfrm>
              <a:off x="12324767" y="1429421"/>
              <a:ext cx="1378151" cy="1366453"/>
            </a:xfrm>
            <a:prstGeom prst="oct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75" name="文本框 334">
              <a:extLst>
                <a:ext uri="{FF2B5EF4-FFF2-40B4-BE49-F238E27FC236}">
                  <a16:creationId xmlns="" xmlns:a16="http://schemas.microsoft.com/office/drawing/2014/main" id="{16897828-0E21-1E46-97B6-AB3C403E7A59}"/>
                </a:ext>
              </a:extLst>
            </p:cNvPr>
            <p:cNvSpPr txBox="1"/>
            <p:nvPr/>
          </p:nvSpPr>
          <p:spPr>
            <a:xfrm>
              <a:off x="12505245" y="2253792"/>
              <a:ext cx="1037593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  <a:cs typeface="Tahoma" panose="020B0604030504040204" pitchFamily="34" charset="0"/>
                </a:rPr>
                <a:t>國際評比</a:t>
              </a:r>
            </a:p>
          </p:txBody>
        </p:sp>
      </p:grpSp>
      <p:grpSp>
        <p:nvGrpSpPr>
          <p:cNvPr id="254" name="群組 253">
            <a:extLst>
              <a:ext uri="{FF2B5EF4-FFF2-40B4-BE49-F238E27FC236}">
                <a16:creationId xmlns="" xmlns:a16="http://schemas.microsoft.com/office/drawing/2014/main" id="{C7FCFA93-3D93-5344-BEA7-A96637466110}"/>
              </a:ext>
            </a:extLst>
          </p:cNvPr>
          <p:cNvGrpSpPr/>
          <p:nvPr/>
        </p:nvGrpSpPr>
        <p:grpSpPr>
          <a:xfrm>
            <a:off x="9601271" y="4282002"/>
            <a:ext cx="1607928" cy="1297653"/>
            <a:chOff x="12084074" y="1230408"/>
            <a:chExt cx="1378151" cy="1366453"/>
          </a:xfrm>
        </p:grpSpPr>
        <p:sp>
          <p:nvSpPr>
            <p:cNvPr id="270" name="八邊形 269">
              <a:extLst>
                <a:ext uri="{FF2B5EF4-FFF2-40B4-BE49-F238E27FC236}">
                  <a16:creationId xmlns="" xmlns:a16="http://schemas.microsoft.com/office/drawing/2014/main" id="{ADABE657-879F-6441-9AEE-5194E9BE4002}"/>
                </a:ext>
              </a:extLst>
            </p:cNvPr>
            <p:cNvSpPr/>
            <p:nvPr/>
          </p:nvSpPr>
          <p:spPr>
            <a:xfrm>
              <a:off x="12084074" y="1230408"/>
              <a:ext cx="1378151" cy="1366453"/>
            </a:xfrm>
            <a:prstGeom prst="octagon">
              <a:avLst/>
            </a:prstGeom>
            <a:solidFill>
              <a:srgbClr val="185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71" name="文本框 334">
              <a:extLst>
                <a:ext uri="{FF2B5EF4-FFF2-40B4-BE49-F238E27FC236}">
                  <a16:creationId xmlns="" xmlns:a16="http://schemas.microsoft.com/office/drawing/2014/main" id="{F4972724-0DE0-9847-9FEA-7C7023D2EAF9}"/>
                </a:ext>
              </a:extLst>
            </p:cNvPr>
            <p:cNvSpPr txBox="1"/>
            <p:nvPr/>
          </p:nvSpPr>
          <p:spPr>
            <a:xfrm>
              <a:off x="12437436" y="2192124"/>
              <a:ext cx="553969" cy="388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  <a:cs typeface="Tahoma" panose="020B0604030504040204" pitchFamily="34" charset="0"/>
                </a:rPr>
                <a:t>其他</a:t>
              </a:r>
              <a:endParaRPr lang="zh-CN" altLang="en-US" b="1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273" name="文本框 334">
              <a:extLst>
                <a:ext uri="{FF2B5EF4-FFF2-40B4-BE49-F238E27FC236}">
                  <a16:creationId xmlns="" xmlns:a16="http://schemas.microsoft.com/office/drawing/2014/main" id="{9D9690D5-E5A8-9B4D-A8F2-08A2D981FF6A}"/>
                </a:ext>
              </a:extLst>
            </p:cNvPr>
            <p:cNvSpPr txBox="1"/>
            <p:nvPr/>
          </p:nvSpPr>
          <p:spPr>
            <a:xfrm>
              <a:off x="12773150" y="1400217"/>
              <a:ext cx="158332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b="1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255" name="群組 254">
            <a:extLst>
              <a:ext uri="{FF2B5EF4-FFF2-40B4-BE49-F238E27FC236}">
                <a16:creationId xmlns="" xmlns:a16="http://schemas.microsoft.com/office/drawing/2014/main" id="{D8EA99B1-AB59-D544-941F-3CA0EF1C46E6}"/>
              </a:ext>
            </a:extLst>
          </p:cNvPr>
          <p:cNvGrpSpPr/>
          <p:nvPr/>
        </p:nvGrpSpPr>
        <p:grpSpPr>
          <a:xfrm>
            <a:off x="2956286" y="4327487"/>
            <a:ext cx="1607933" cy="1297653"/>
            <a:chOff x="12030870" y="1589901"/>
            <a:chExt cx="1378151" cy="1366453"/>
          </a:xfrm>
        </p:grpSpPr>
        <p:sp>
          <p:nvSpPr>
            <p:cNvPr id="266" name="八邊形 265">
              <a:extLst>
                <a:ext uri="{FF2B5EF4-FFF2-40B4-BE49-F238E27FC236}">
                  <a16:creationId xmlns="" xmlns:a16="http://schemas.microsoft.com/office/drawing/2014/main" id="{A2D29B05-8D34-C147-87D4-3D020F0BEE5E}"/>
                </a:ext>
              </a:extLst>
            </p:cNvPr>
            <p:cNvSpPr/>
            <p:nvPr/>
          </p:nvSpPr>
          <p:spPr>
            <a:xfrm>
              <a:off x="12030870" y="1589901"/>
              <a:ext cx="1378151" cy="1366453"/>
            </a:xfrm>
            <a:prstGeom prst="octagon">
              <a:avLst/>
            </a:prstGeom>
            <a:solidFill>
              <a:srgbClr val="2E8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67" name="文本框 334">
              <a:extLst>
                <a:ext uri="{FF2B5EF4-FFF2-40B4-BE49-F238E27FC236}">
                  <a16:creationId xmlns="" xmlns:a16="http://schemas.microsoft.com/office/drawing/2014/main" id="{3FDCB272-467C-914F-8C3B-CC1463C213AF}"/>
                </a:ext>
              </a:extLst>
            </p:cNvPr>
            <p:cNvSpPr txBox="1"/>
            <p:nvPr/>
          </p:nvSpPr>
          <p:spPr>
            <a:xfrm>
              <a:off x="12211126" y="2141686"/>
              <a:ext cx="1037589" cy="615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  <a:cs typeface="Tahoma" panose="020B0604030504040204" pitchFamily="34" charset="0"/>
                </a:rPr>
                <a:t>校園綠美化</a:t>
              </a:r>
            </a:p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  <a:cs typeface="Tahoma" panose="020B0604030504040204" pitchFamily="34" charset="0"/>
                </a:rPr>
                <a:t>環境永續</a:t>
              </a:r>
            </a:p>
          </p:txBody>
        </p:sp>
      </p:grpSp>
      <p:grpSp>
        <p:nvGrpSpPr>
          <p:cNvPr id="256" name="群組 255">
            <a:extLst>
              <a:ext uri="{FF2B5EF4-FFF2-40B4-BE49-F238E27FC236}">
                <a16:creationId xmlns="" xmlns:a16="http://schemas.microsoft.com/office/drawing/2014/main" id="{30791894-D752-C043-9C9E-B48269606029}"/>
              </a:ext>
            </a:extLst>
          </p:cNvPr>
          <p:cNvGrpSpPr/>
          <p:nvPr/>
        </p:nvGrpSpPr>
        <p:grpSpPr>
          <a:xfrm>
            <a:off x="802777" y="4298086"/>
            <a:ext cx="1607928" cy="1297654"/>
            <a:chOff x="12535249" y="1849689"/>
            <a:chExt cx="1378151" cy="1366452"/>
          </a:xfrm>
        </p:grpSpPr>
        <p:sp>
          <p:nvSpPr>
            <p:cNvPr id="262" name="八邊形 261">
              <a:extLst>
                <a:ext uri="{FF2B5EF4-FFF2-40B4-BE49-F238E27FC236}">
                  <a16:creationId xmlns="" xmlns:a16="http://schemas.microsoft.com/office/drawing/2014/main" id="{CFC03547-FD90-AD4D-9DC4-1F04716B05B0}"/>
                </a:ext>
              </a:extLst>
            </p:cNvPr>
            <p:cNvSpPr/>
            <p:nvPr/>
          </p:nvSpPr>
          <p:spPr>
            <a:xfrm>
              <a:off x="12535249" y="1849689"/>
              <a:ext cx="1378151" cy="1366452"/>
            </a:xfrm>
            <a:prstGeom prst="oct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63" name="文本框 334">
              <a:extLst>
                <a:ext uri="{FF2B5EF4-FFF2-40B4-BE49-F238E27FC236}">
                  <a16:creationId xmlns="" xmlns:a16="http://schemas.microsoft.com/office/drawing/2014/main" id="{0BFFACE9-F83A-C049-B483-A43D0E60053D}"/>
                </a:ext>
              </a:extLst>
            </p:cNvPr>
            <p:cNvSpPr txBox="1"/>
            <p:nvPr/>
          </p:nvSpPr>
          <p:spPr>
            <a:xfrm>
              <a:off x="12696387" y="2641933"/>
              <a:ext cx="1092549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生命教育 </a:t>
              </a:r>
              <a:endParaRPr lang="zh-TW" alt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57" name="群組 256">
            <a:extLst>
              <a:ext uri="{FF2B5EF4-FFF2-40B4-BE49-F238E27FC236}">
                <a16:creationId xmlns="" xmlns:a16="http://schemas.microsoft.com/office/drawing/2014/main" id="{E341220D-2C5C-9548-8815-04D1455C1E4E}"/>
              </a:ext>
            </a:extLst>
          </p:cNvPr>
          <p:cNvGrpSpPr/>
          <p:nvPr/>
        </p:nvGrpSpPr>
        <p:grpSpPr>
          <a:xfrm>
            <a:off x="7146649" y="4400977"/>
            <a:ext cx="1607928" cy="1298345"/>
            <a:chOff x="12324767" y="1428693"/>
            <a:chExt cx="1378151" cy="1367181"/>
          </a:xfrm>
        </p:grpSpPr>
        <p:sp>
          <p:nvSpPr>
            <p:cNvPr id="258" name="八邊形 257">
              <a:extLst>
                <a:ext uri="{FF2B5EF4-FFF2-40B4-BE49-F238E27FC236}">
                  <a16:creationId xmlns="" xmlns:a16="http://schemas.microsoft.com/office/drawing/2014/main" id="{08F4050E-DB5A-E844-B9CF-EF8CDADA53B5}"/>
                </a:ext>
              </a:extLst>
            </p:cNvPr>
            <p:cNvSpPr/>
            <p:nvPr/>
          </p:nvSpPr>
          <p:spPr>
            <a:xfrm>
              <a:off x="12324767" y="1429421"/>
              <a:ext cx="1378151" cy="1366453"/>
            </a:xfrm>
            <a:prstGeom prst="octagon">
              <a:avLst/>
            </a:prstGeom>
            <a:solidFill>
              <a:srgbClr val="853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59" name="文本框 334">
              <a:extLst>
                <a:ext uri="{FF2B5EF4-FFF2-40B4-BE49-F238E27FC236}">
                  <a16:creationId xmlns="" xmlns:a16="http://schemas.microsoft.com/office/drawing/2014/main" id="{941E5296-89D0-0B40-815E-315FBDF9FAF1}"/>
                </a:ext>
              </a:extLst>
            </p:cNvPr>
            <p:cNvSpPr txBox="1"/>
            <p:nvPr/>
          </p:nvSpPr>
          <p:spPr>
            <a:xfrm>
              <a:off x="12495046" y="2227966"/>
              <a:ext cx="1037593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Tahoma" panose="020B0604030504040204" pitchFamily="34" charset="0"/>
                </a:rPr>
                <a:t>投入經費</a:t>
              </a:r>
              <a:endParaRPr lang="zh-CN" altLang="en-US" sz="2000" b="1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261" name="文本框 334">
              <a:extLst>
                <a:ext uri="{FF2B5EF4-FFF2-40B4-BE49-F238E27FC236}">
                  <a16:creationId xmlns="" xmlns:a16="http://schemas.microsoft.com/office/drawing/2014/main" id="{AEB87441-7A09-9A46-AE43-D89750613265}"/>
                </a:ext>
              </a:extLst>
            </p:cNvPr>
            <p:cNvSpPr txBox="1"/>
            <p:nvPr/>
          </p:nvSpPr>
          <p:spPr>
            <a:xfrm>
              <a:off x="12783704" y="1428693"/>
              <a:ext cx="158332" cy="4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b="1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  <a:cs typeface="Tahoma" panose="020B0604030504040204" pitchFamily="34" charset="0"/>
              </a:endParaRPr>
            </a:p>
          </p:txBody>
        </p:sp>
      </p:grpSp>
      <p:pic>
        <p:nvPicPr>
          <p:cNvPr id="73" name="Picture 2" descr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975" y="1688665"/>
            <a:ext cx="1306343" cy="130634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矩形 7"/>
          <p:cNvSpPr/>
          <p:nvPr/>
        </p:nvSpPr>
        <p:spPr>
          <a:xfrm>
            <a:off x="5309247" y="2147346"/>
            <a:ext cx="1107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/>
              <a:t>註冊</a:t>
            </a:r>
            <a:r>
              <a:rPr lang="zh-TW" altLang="zh-TW" sz="2400" b="1" dirty="0" smtClean="0"/>
              <a:t>率</a:t>
            </a:r>
            <a:endParaRPr lang="zh-TW" altLang="en-US" sz="4400" b="1" dirty="0"/>
          </a:p>
        </p:txBody>
      </p:sp>
      <p:sp>
        <p:nvSpPr>
          <p:cNvPr id="95" name="矩形 94"/>
          <p:cNvSpPr/>
          <p:nvPr/>
        </p:nvSpPr>
        <p:spPr>
          <a:xfrm>
            <a:off x="5247598" y="52975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國際校園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CCCBC9"/>
              </a:clrFrom>
              <a:clrTo>
                <a:srgbClr val="CCCB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8" y="1036961"/>
            <a:ext cx="2112891" cy="14943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357"/>
              </a:clrFrom>
              <a:clrTo>
                <a:srgbClr val="FFF3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207" y="970848"/>
            <a:ext cx="2257132" cy="159633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98BE35"/>
              </a:clrFrom>
              <a:clrTo>
                <a:srgbClr val="98BE3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936" y="1194837"/>
            <a:ext cx="2058786" cy="14560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3E4D50"/>
              </a:clrFrom>
              <a:clrTo>
                <a:srgbClr val="3E4D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530" y="1374912"/>
            <a:ext cx="1759253" cy="12442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4B4CC"/>
              </a:clrFrom>
              <a:clrTo>
                <a:srgbClr val="F4B4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66" y="3709323"/>
            <a:ext cx="1835135" cy="1297882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C7DB9E"/>
              </a:clrFrom>
              <a:clrTo>
                <a:srgbClr val="C7DB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767" y="3579447"/>
            <a:ext cx="2079908" cy="1470995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9ED5E9"/>
              </a:clrFrom>
              <a:clrTo>
                <a:srgbClr val="9ED5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7300">
            <a:off x="6856621" y="3580972"/>
            <a:ext cx="2096101" cy="1482448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174" y="3991918"/>
            <a:ext cx="852122" cy="60265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934" y="3956594"/>
            <a:ext cx="2010257" cy="14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招生成績亮眼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大學日間部學士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090370" y="1619993"/>
            <a:ext cx="9577630" cy="4442425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6141296" y="4200287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108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7555669" y="331866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109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865510" y="2273594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110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4617296" y="4821975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107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2933859" y="5248860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106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1329833" y="5480376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105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50907" y="5080281"/>
            <a:ext cx="1056117" cy="400095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80.67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79047" y="4817297"/>
            <a:ext cx="1056117" cy="400095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82.79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317658" y="4330493"/>
            <a:ext cx="1056117" cy="400095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92.48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662370" y="3800192"/>
            <a:ext cx="1056117" cy="400095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94.77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674942" y="3043914"/>
            <a:ext cx="1392155" cy="492428"/>
          </a:xfrm>
          <a:prstGeom prst="rect">
            <a:avLst/>
          </a:prstGeom>
          <a:noFill/>
          <a:ln>
            <a:noFill/>
          </a:ln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97.10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651214" y="2039800"/>
            <a:ext cx="1392155" cy="538595"/>
          </a:xfrm>
          <a:prstGeom prst="rect">
            <a:avLst/>
          </a:prstGeom>
          <a:noFill/>
          <a:ln>
            <a:noFill/>
          </a:ln>
        </p:spPr>
        <p:txBody>
          <a:bodyPr wrap="square" lIns="121906" tIns="60953" rIns="121906" bIns="60953" rtlCol="0">
            <a:spAutoFit/>
          </a:bodyPr>
          <a:lstStyle/>
          <a:p>
            <a:pPr algn="ctr" defTabSz="1219050" latinLnBrk="0">
              <a:defRPr/>
            </a:pPr>
            <a:r>
              <a:rPr lang="en-US" altLang="zh-TW" sz="2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98.64</a:t>
            </a:r>
            <a:endParaRPr lang="zh-TW" altLang="en-US" sz="2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" name="直線接點 40"/>
          <p:cNvCxnSpPr/>
          <p:nvPr/>
        </p:nvCxnSpPr>
        <p:spPr>
          <a:xfrm>
            <a:off x="2541720" y="4032671"/>
            <a:ext cx="0" cy="20297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20"/>
          <p:cNvSpPr/>
          <p:nvPr/>
        </p:nvSpPr>
        <p:spPr>
          <a:xfrm>
            <a:off x="471896" y="643773"/>
            <a:ext cx="8747640" cy="2029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111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學年度繁星推薦滿招、分發率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100%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110</a:t>
            </a:r>
            <a:r>
              <a:rPr lang="zh-TW" altLang="en-US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學年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度大學部新生註冊率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98.64%(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不含外加名額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)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全國</a:t>
            </a:r>
            <a:r>
              <a:rPr lang="zh-TW" altLang="en-US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第</a:t>
            </a:r>
            <a:r>
              <a:rPr lang="en-US" altLang="zh-TW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5</a:t>
            </a:r>
            <a:r>
              <a:rPr lang="zh-TW" altLang="en-US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名</a:t>
            </a:r>
            <a:endParaRPr lang="en-US" altLang="zh-TW" sz="20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107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、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108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、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109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連續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3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學年整體註冊率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，全國私立大學排名第一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110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學年度全國申請入學分發率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97.23%</a:t>
            </a: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，全國第</a:t>
            </a:r>
            <a:r>
              <a:rPr lang="en-US" altLang="zh-TW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5</a:t>
            </a:r>
            <a:r>
              <a:rPr lang="zh-TW" altLang="en-US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名</a:t>
            </a:r>
            <a:endParaRPr lang="en-US" altLang="zh-TW" sz="2000" b="1" dirty="0" smtClean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308806" y="4316483"/>
            <a:ext cx="2243217" cy="492428"/>
          </a:xfrm>
          <a:prstGeom prst="rect">
            <a:avLst/>
          </a:prstGeom>
          <a:noFill/>
          <a:ln>
            <a:noFill/>
          </a:ln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全國第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515153" y="3302380"/>
            <a:ext cx="2243217" cy="492428"/>
          </a:xfrm>
          <a:prstGeom prst="rect">
            <a:avLst/>
          </a:prstGeom>
          <a:noFill/>
          <a:ln>
            <a:noFill/>
          </a:ln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全國第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037405" y="3772223"/>
            <a:ext cx="1557708" cy="400095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defTabSz="1219050" latinLnBrk="0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少子女化</a:t>
            </a:r>
          </a:p>
        </p:txBody>
      </p:sp>
    </p:spTree>
    <p:extLst>
      <p:ext uri="{BB962C8B-B14F-4D97-AF65-F5344CB8AC3E}">
        <p14:creationId xmlns:p14="http://schemas.microsoft.com/office/powerpoint/2010/main" val="42060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全方位發展優勢與特色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國家品質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57698" y="1122158"/>
            <a:ext cx="8841633" cy="4299253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4228528" y="4475299"/>
            <a:ext cx="957294" cy="95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2018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8" name="椭圆 19">
            <a:extLst>
              <a:ext uri="{FF2B5EF4-FFF2-40B4-BE49-F238E27FC236}">
                <a16:creationId xmlns="" xmlns:a16="http://schemas.microsoft.com/office/drawing/2014/main" id="{D6F4F7AE-032B-458E-9857-F7D37A949D35}"/>
              </a:ext>
            </a:extLst>
          </p:cNvPr>
          <p:cNvSpPr/>
          <p:nvPr/>
        </p:nvSpPr>
        <p:spPr>
          <a:xfrm>
            <a:off x="6950998" y="3742349"/>
            <a:ext cx="309489" cy="309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FCC54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FCC54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9" name="椭圆 20">
            <a:extLst>
              <a:ext uri="{FF2B5EF4-FFF2-40B4-BE49-F238E27FC236}">
                <a16:creationId xmlns="" xmlns:a16="http://schemas.microsoft.com/office/drawing/2014/main" id="{A0F48EC1-AD9A-40E6-979B-945B620D31D8}"/>
              </a:ext>
            </a:extLst>
          </p:cNvPr>
          <p:cNvSpPr/>
          <p:nvPr/>
        </p:nvSpPr>
        <p:spPr>
          <a:xfrm>
            <a:off x="8773702" y="2270961"/>
            <a:ext cx="393895" cy="393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554C5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554C5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6583205" y="3320454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448112" y="194865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62090" y="5426022"/>
            <a:ext cx="2543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國家品質獎典範類─永續發展典範獎</a:t>
            </a:r>
          </a:p>
        </p:txBody>
      </p:sp>
      <p:sp>
        <p:nvSpPr>
          <p:cNvPr id="84" name="矩形 83"/>
          <p:cNvSpPr/>
          <p:nvPr/>
        </p:nvSpPr>
        <p:spPr>
          <a:xfrm>
            <a:off x="9000583" y="3036768"/>
            <a:ext cx="3013707" cy="4554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亞洲品質實務典範獎</a:t>
            </a:r>
          </a:p>
        </p:txBody>
      </p:sp>
      <p:sp>
        <p:nvSpPr>
          <p:cNvPr id="34" name="矩形 33"/>
          <p:cNvSpPr/>
          <p:nvPr/>
        </p:nvSpPr>
        <p:spPr>
          <a:xfrm>
            <a:off x="7338308" y="4250723"/>
            <a:ext cx="3277233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lvl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卓越經營品質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（教學類）三星獎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30" y="1073805"/>
            <a:ext cx="4139666" cy="2788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762000" y="3963261"/>
            <a:ext cx="4390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南華大學榮獲</a:t>
            </a:r>
            <a:r>
              <a:rPr lang="en-US" altLang="zh-TW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亞洲品質網絡卓越品質實務典範獎，林聰明校長</a:t>
            </a:r>
            <a:r>
              <a:rPr lang="en-US" altLang="zh-TW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</a:t>
            </a:r>
            <a:r>
              <a:rPr lang="en-US" altLang="zh-TW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出席頒獎典禮接受表揚。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2441912" y="4823012"/>
            <a:ext cx="942388" cy="9423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2017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83353" y="5750071"/>
            <a:ext cx="2445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國家品質獎典範類─永續發展典範獎</a:t>
            </a:r>
          </a:p>
        </p:txBody>
      </p:sp>
    </p:spTree>
    <p:extLst>
      <p:ext uri="{BB962C8B-B14F-4D97-AF65-F5344CB8AC3E}">
        <p14:creationId xmlns:p14="http://schemas.microsoft.com/office/powerpoint/2010/main" val="21733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998210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評比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57698" y="693004"/>
            <a:ext cx="9266246" cy="4728407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4593204" y="4469573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0" name="文本框 21">
            <a:extLst>
              <a:ext uri="{FF2B5EF4-FFF2-40B4-BE49-F238E27FC236}">
                <a16:creationId xmlns="" xmlns:a16="http://schemas.microsoft.com/office/drawing/2014/main" id="{E2A013BC-AF73-42D0-98ED-9285725BDF29}"/>
              </a:ext>
            </a:extLst>
          </p:cNvPr>
          <p:cNvSpPr txBox="1"/>
          <p:nvPr/>
        </p:nvSpPr>
        <p:spPr>
          <a:xfrm>
            <a:off x="4030752" y="5906552"/>
            <a:ext cx="277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排名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「全球排名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3623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、台灣排名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1" name="文本框 22">
            <a:extLst>
              <a:ext uri="{FF2B5EF4-FFF2-40B4-BE49-F238E27FC236}">
                <a16:creationId xmlns="" xmlns:a16="http://schemas.microsoft.com/office/drawing/2014/main" id="{8983965A-8CFC-4AB6-8E69-491A57164480}"/>
              </a:ext>
            </a:extLst>
          </p:cNvPr>
          <p:cNvSpPr txBox="1"/>
          <p:nvPr/>
        </p:nvSpPr>
        <p:spPr>
          <a:xfrm>
            <a:off x="4030752" y="5485189"/>
            <a:ext cx="277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世界網路大學</a:t>
            </a:r>
            <a:endParaRPr lang="zh-CN" altLang="en-US" sz="24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72" name="文本框 23">
            <a:extLst>
              <a:ext uri="{FF2B5EF4-FFF2-40B4-BE49-F238E27FC236}">
                <a16:creationId xmlns="" xmlns:a16="http://schemas.microsoft.com/office/drawing/2014/main" id="{EEA3D782-DF40-4929-A6D1-B444FC68D052}"/>
              </a:ext>
            </a:extLst>
          </p:cNvPr>
          <p:cNvSpPr txBox="1"/>
          <p:nvPr/>
        </p:nvSpPr>
        <p:spPr>
          <a:xfrm>
            <a:off x="6747060" y="4976291"/>
            <a:ext cx="340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排名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「全球排名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4239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3" name="文本框 24">
            <a:extLst>
              <a:ext uri="{FF2B5EF4-FFF2-40B4-BE49-F238E27FC236}">
                <a16:creationId xmlns="" xmlns:a16="http://schemas.microsoft.com/office/drawing/2014/main" id="{11E30C67-5A26-46C0-BE92-F86A47D1509C}"/>
              </a:ext>
            </a:extLst>
          </p:cNvPr>
          <p:cNvSpPr txBox="1"/>
          <p:nvPr/>
        </p:nvSpPr>
        <p:spPr>
          <a:xfrm>
            <a:off x="6747059" y="4564191"/>
            <a:ext cx="25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世界網路大學</a:t>
            </a:r>
            <a:endParaRPr lang="zh-CN" altLang="en-US" sz="24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6331238" y="3556513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7961982" y="2358450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8" name="文本框 23">
            <a:extLst>
              <a:ext uri="{FF2B5EF4-FFF2-40B4-BE49-F238E27FC236}">
                <a16:creationId xmlns="" xmlns:a16="http://schemas.microsoft.com/office/drawing/2014/main" id="{EEA3D782-DF40-4929-A6D1-B444FC68D052}"/>
              </a:ext>
            </a:extLst>
          </p:cNvPr>
          <p:cNvSpPr txBox="1"/>
          <p:nvPr/>
        </p:nvSpPr>
        <p:spPr>
          <a:xfrm>
            <a:off x="9009445" y="3569874"/>
            <a:ext cx="290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排名「全球排名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4350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、台灣排名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71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9" name="文本框 24">
            <a:extLst>
              <a:ext uri="{FF2B5EF4-FFF2-40B4-BE49-F238E27FC236}">
                <a16:creationId xmlns="" xmlns:a16="http://schemas.microsoft.com/office/drawing/2014/main" id="{11E30C67-5A26-46C0-BE92-F86A47D1509C}"/>
              </a:ext>
            </a:extLst>
          </p:cNvPr>
          <p:cNvSpPr txBox="1"/>
          <p:nvPr/>
        </p:nvSpPr>
        <p:spPr>
          <a:xfrm>
            <a:off x="9007056" y="3125369"/>
            <a:ext cx="25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世界網路大學</a:t>
            </a:r>
            <a:endParaRPr lang="zh-CN" altLang="en-US" sz="24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321" y="4384413"/>
            <a:ext cx="5660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英國標準協會主辦「</a:t>
            </a:r>
            <a:r>
              <a:rPr lang="en-US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BSI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永續傑出獎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香港鏡報「學校社會責任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6100" y="3344344"/>
            <a:ext cx="5768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英國泰晤士高等教育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(THE)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世界大學影響力排名，全國排名第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，全球排名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401-600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07198" y="1903620"/>
            <a:ext cx="6420585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佛教機構所設立的大學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全球排名第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名，全國第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3" name="矩形 82"/>
          <p:cNvSpPr/>
          <p:nvPr/>
        </p:nvSpPr>
        <p:spPr>
          <a:xfrm>
            <a:off x="928563" y="2254812"/>
            <a:ext cx="6027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英國泰晤士高等教育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(THE)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世界大學影響力排名，全國排名第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，全球排名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401-600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08974" y="2966408"/>
            <a:ext cx="5965434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佛教機構所設立的大學，全球排名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  <a:endParaRPr lang="zh-TW" altLang="en-US" sz="2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-439649" y="2966408"/>
            <a:ext cx="80596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-263205" y="4030721"/>
            <a:ext cx="630088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9246682" y="123243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022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17194" y="1164356"/>
            <a:ext cx="6027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英國泰晤士高等教育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(THE)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世界大學影響力排名，全國排名第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全球排名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401-600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接點 36"/>
          <p:cNvCxnSpPr/>
          <p:nvPr/>
        </p:nvCxnSpPr>
        <p:spPr>
          <a:xfrm>
            <a:off x="426785" y="1872242"/>
            <a:ext cx="80596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17194" y="795478"/>
            <a:ext cx="6420585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佛教機構所設立的大學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全球排名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，全國第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739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998210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學術表現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57698" y="1122158"/>
            <a:ext cx="8841633" cy="4299253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4541929" y="4243149"/>
            <a:ext cx="965720" cy="9657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2018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9" name="椭圆 20">
            <a:extLst>
              <a:ext uri="{FF2B5EF4-FFF2-40B4-BE49-F238E27FC236}">
                <a16:creationId xmlns="" xmlns:a16="http://schemas.microsoft.com/office/drawing/2014/main" id="{A0F48EC1-AD9A-40E6-979B-945B620D31D8}"/>
              </a:ext>
            </a:extLst>
          </p:cNvPr>
          <p:cNvSpPr/>
          <p:nvPr/>
        </p:nvSpPr>
        <p:spPr>
          <a:xfrm>
            <a:off x="8773702" y="2270961"/>
            <a:ext cx="393895" cy="393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554C5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554C5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2" name="文本框 23">
            <a:extLst>
              <a:ext uri="{FF2B5EF4-FFF2-40B4-BE49-F238E27FC236}">
                <a16:creationId xmlns="" xmlns:a16="http://schemas.microsoft.com/office/drawing/2014/main" id="{EEA3D782-DF40-4929-A6D1-B444FC68D052}"/>
              </a:ext>
            </a:extLst>
          </p:cNvPr>
          <p:cNvSpPr txBox="1"/>
          <p:nvPr/>
        </p:nvSpPr>
        <p:spPr>
          <a:xfrm>
            <a:off x="8177557" y="4321956"/>
            <a:ext cx="3406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50"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大學文法商類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</p:txBody>
      </p:sp>
      <p:sp>
        <p:nvSpPr>
          <p:cNvPr id="73" name="文本框 24">
            <a:extLst>
              <a:ext uri="{FF2B5EF4-FFF2-40B4-BE49-F238E27FC236}">
                <a16:creationId xmlns="" xmlns:a16="http://schemas.microsoft.com/office/drawing/2014/main" id="{11E30C67-5A26-46C0-BE92-F86A47D1509C}"/>
              </a:ext>
            </a:extLst>
          </p:cNvPr>
          <p:cNvSpPr txBox="1"/>
          <p:nvPr/>
        </p:nvSpPr>
        <p:spPr>
          <a:xfrm>
            <a:off x="8125761" y="3893471"/>
            <a:ext cx="25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遠見雜誌</a:t>
            </a:r>
            <a:endParaRPr lang="zh-CN" altLang="en-US" sz="24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7335134" y="2855871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568873" y="1768319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8" name="文本框 23">
            <a:extLst>
              <a:ext uri="{FF2B5EF4-FFF2-40B4-BE49-F238E27FC236}">
                <a16:creationId xmlns="" xmlns:a16="http://schemas.microsoft.com/office/drawing/2014/main" id="{EEA3D782-DF40-4929-A6D1-B444FC68D052}"/>
              </a:ext>
            </a:extLst>
          </p:cNvPr>
          <p:cNvSpPr txBox="1"/>
          <p:nvPr/>
        </p:nvSpPr>
        <p:spPr>
          <a:xfrm>
            <a:off x="9207939" y="3216363"/>
            <a:ext cx="290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50"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最佳大學文法商類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</p:txBody>
      </p:sp>
      <p:sp>
        <p:nvSpPr>
          <p:cNvPr id="79" name="文本框 24">
            <a:extLst>
              <a:ext uri="{FF2B5EF4-FFF2-40B4-BE49-F238E27FC236}">
                <a16:creationId xmlns="" xmlns:a16="http://schemas.microsoft.com/office/drawing/2014/main" id="{11E30C67-5A26-46C0-BE92-F86A47D1509C}"/>
              </a:ext>
            </a:extLst>
          </p:cNvPr>
          <p:cNvSpPr txBox="1"/>
          <p:nvPr/>
        </p:nvSpPr>
        <p:spPr>
          <a:xfrm>
            <a:off x="9214599" y="2799829"/>
            <a:ext cx="25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遠見雜誌</a:t>
            </a:r>
            <a:endParaRPr lang="zh-CN" altLang="en-US" sz="24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0301" y="3572721"/>
            <a:ext cx="5660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國家圖書館評選「學位論文資源貢獻獎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全國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私校第</a:t>
            </a:r>
            <a:r>
              <a:rPr lang="en-US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dirty="0"/>
          </a:p>
        </p:txBody>
      </p:sp>
      <p:sp>
        <p:nvSpPr>
          <p:cNvPr id="84" name="矩形 83"/>
          <p:cNvSpPr/>
          <p:nvPr/>
        </p:nvSpPr>
        <p:spPr>
          <a:xfrm>
            <a:off x="1524000" y="5836875"/>
            <a:ext cx="11399256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lvl="0"/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連續六年獲國家圖書館綜合評比「學位論文資源貢獻獎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」，全國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私立大學第一</a:t>
            </a:r>
            <a:endParaRPr lang="zh-TW" altLang="en-US" sz="2000" dirty="0">
              <a:solidFill>
                <a:schemeClr val="accent6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6112" y="2368322"/>
            <a:ext cx="80596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615376" y="3424913"/>
            <a:ext cx="630088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942310" y="2686902"/>
            <a:ext cx="7259380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國家圖書館評選「學位論文資源貢獻獎」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私校第</a:t>
            </a:r>
            <a:r>
              <a:rPr lang="en-US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1987194" y="1753978"/>
            <a:ext cx="7259380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國家圖書館評選「學位論文資源貢獻獎」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私校第</a:t>
            </a:r>
            <a:r>
              <a:rPr lang="en-US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dirty="0"/>
          </a:p>
        </p:txBody>
      </p:sp>
      <p:sp>
        <p:nvSpPr>
          <p:cNvPr id="31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5896455" y="3680511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3011174" y="4596311"/>
            <a:ext cx="915367" cy="915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2017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1524000" y="4821242"/>
            <a:ext cx="837667" cy="837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2016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全方位發展優勢與特色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外籍生來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57698" y="1122158"/>
            <a:ext cx="8841633" cy="4299253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3931976" y="454184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8" name="椭圆 19">
            <a:extLst>
              <a:ext uri="{FF2B5EF4-FFF2-40B4-BE49-F238E27FC236}">
                <a16:creationId xmlns="" xmlns:a16="http://schemas.microsoft.com/office/drawing/2014/main" id="{D6F4F7AE-032B-458E-9857-F7D37A949D35}"/>
              </a:ext>
            </a:extLst>
          </p:cNvPr>
          <p:cNvSpPr/>
          <p:nvPr/>
        </p:nvSpPr>
        <p:spPr>
          <a:xfrm>
            <a:off x="6950998" y="3742349"/>
            <a:ext cx="309489" cy="309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FCC54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FCC54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9" name="椭圆 20">
            <a:extLst>
              <a:ext uri="{FF2B5EF4-FFF2-40B4-BE49-F238E27FC236}">
                <a16:creationId xmlns="" xmlns:a16="http://schemas.microsoft.com/office/drawing/2014/main" id="{A0F48EC1-AD9A-40E6-979B-945B620D31D8}"/>
              </a:ext>
            </a:extLst>
          </p:cNvPr>
          <p:cNvSpPr/>
          <p:nvPr/>
        </p:nvSpPr>
        <p:spPr>
          <a:xfrm>
            <a:off x="8773702" y="2270961"/>
            <a:ext cx="393895" cy="393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554C5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554C5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6583205" y="3320454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448112" y="194865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0" y="5543533"/>
            <a:ext cx="2443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21905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650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多位國際生。</a:t>
            </a:r>
          </a:p>
        </p:txBody>
      </p:sp>
      <p:sp>
        <p:nvSpPr>
          <p:cNvPr id="84" name="矩形 83"/>
          <p:cNvSpPr/>
          <p:nvPr/>
        </p:nvSpPr>
        <p:spPr>
          <a:xfrm>
            <a:off x="9178293" y="2850665"/>
            <a:ext cx="2330841" cy="104642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342900" indent="-342900" defTabSz="121905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多位國際生。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受疫情影響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6112" y="2368322"/>
            <a:ext cx="80596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66112" y="3742349"/>
            <a:ext cx="630088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338308" y="4250723"/>
            <a:ext cx="2474431" cy="73865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342900" indent="-342900" defTabSz="121905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611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多位國際生。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720657" y="4606497"/>
            <a:ext cx="2449963" cy="386252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defTabSz="711148" latinLnBrk="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海外學習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endParaRPr lang="en-US" altLang="zh-TW" sz="1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5886" y="2868036"/>
            <a:ext cx="6102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年教育部學海系列獲補助人數與款項大幅提升， </a:t>
            </a:r>
            <a:endParaRPr lang="en-US" altLang="zh-TW" sz="2000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21905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 </a:t>
            </a: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年已躍居全國第</a:t>
            </a:r>
            <a:r>
              <a:rPr lang="en-US" altLang="zh-TW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 </a:t>
            </a: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</p:txBody>
      </p:sp>
      <p:sp>
        <p:nvSpPr>
          <p:cNvPr id="4" name="矩形 3"/>
          <p:cNvSpPr/>
          <p:nvPr/>
        </p:nvSpPr>
        <p:spPr>
          <a:xfrm>
            <a:off x="1282315" y="1554874"/>
            <a:ext cx="7222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>
              <a:defRPr/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海外學習多樣化： </a:t>
            </a:r>
            <a:r>
              <a:rPr lang="en-US" altLang="zh-TW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2+2</a:t>
            </a:r>
            <a:r>
              <a:rPr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雙學位、交換生、移地學習、海外實習、國際志工、海外學術發表</a:t>
            </a:r>
          </a:p>
        </p:txBody>
      </p:sp>
      <p:sp>
        <p:nvSpPr>
          <p:cNvPr id="5" name="矩形 4"/>
          <p:cNvSpPr/>
          <p:nvPr/>
        </p:nvSpPr>
        <p:spPr>
          <a:xfrm>
            <a:off x="6950998" y="61016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050"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校生海外學習</a:t>
            </a:r>
          </a:p>
        </p:txBody>
      </p:sp>
      <p:sp>
        <p:nvSpPr>
          <p:cNvPr id="31" name="矩形 30"/>
          <p:cNvSpPr/>
          <p:nvPr/>
        </p:nvSpPr>
        <p:spPr>
          <a:xfrm>
            <a:off x="195025" y="1016621"/>
            <a:ext cx="2449963" cy="386252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defTabSz="711148" latinLnBrk="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全方位發展優勢與特色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海外學習資源．遍佈全球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190624" y="5088497"/>
            <a:ext cx="752475" cy="38471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09742" y="5617574"/>
            <a:ext cx="10764859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2419230" indent="-2419230"/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佛光山海內外五校一體：南華大學、佛光大學、美國西來大學、澳洲南天大學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419230" indent="-2419230"/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菲律賓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光明大學，學習資源共享。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419230" indent="-2419230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佛光山海外有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306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個講堂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道場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，可支援南華大學的海外學習。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120536" y="1176590"/>
            <a:ext cx="2790298" cy="2550160"/>
            <a:chOff x="1127803" y="3446857"/>
            <a:chExt cx="8421506" cy="7165530"/>
          </a:xfrm>
        </p:grpSpPr>
        <p:grpSp>
          <p:nvGrpSpPr>
            <p:cNvPr id="33" name="群組"/>
            <p:cNvGrpSpPr/>
            <p:nvPr/>
          </p:nvGrpSpPr>
          <p:grpSpPr>
            <a:xfrm>
              <a:off x="1127803" y="6057568"/>
              <a:ext cx="8345494" cy="2190832"/>
              <a:chOff x="0" y="-287460"/>
              <a:chExt cx="8345493" cy="2190831"/>
            </a:xfrm>
          </p:grpSpPr>
          <p:grpSp>
            <p:nvGrpSpPr>
              <p:cNvPr id="44" name="群組"/>
              <p:cNvGrpSpPr/>
              <p:nvPr/>
            </p:nvGrpSpPr>
            <p:grpSpPr>
              <a:xfrm>
                <a:off x="0" y="0"/>
                <a:ext cx="8345493" cy="1709219"/>
                <a:chOff x="0" y="0"/>
                <a:chExt cx="8345493" cy="1709218"/>
              </a:xfrm>
            </p:grpSpPr>
            <p:pic>
              <p:nvPicPr>
                <p:cNvPr id="47" name="影像" descr="影像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3492" y="0"/>
                  <a:ext cx="7112001" cy="1709218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8" name="影像" descr="影像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56039"/>
                  <a:ext cx="1264836" cy="11910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45" name="所 姊妹學校"/>
              <p:cNvSpPr txBox="1"/>
              <p:nvPr/>
            </p:nvSpPr>
            <p:spPr>
              <a:xfrm>
                <a:off x="5279430" y="710517"/>
                <a:ext cx="2606733" cy="1046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3400">
                    <a:solidFill>
                      <a:srgbClr val="FFFFFF"/>
                    </a:solidFill>
                  </a:defRPr>
                </a:lvl1pPr>
              </a:lstStyle>
              <a:p>
                <a:pPr defTabSz="342858"/>
                <a:r>
                  <a:rPr sz="1200" dirty="0" err="1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所姊妹學校</a:t>
                </a:r>
                <a:endParaRPr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202"/>
              <p:cNvSpPr txBox="1"/>
              <p:nvPr/>
            </p:nvSpPr>
            <p:spPr>
              <a:xfrm>
                <a:off x="2428629" y="-287460"/>
                <a:ext cx="3154431" cy="21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200" b="0">
                    <a:solidFill>
                      <a:srgbClr val="FFFFFF"/>
                    </a:solidFill>
                    <a:latin typeface="Hannotate TC Bold"/>
                    <a:ea typeface="Hannotate TC Bold"/>
                    <a:cs typeface="Hannotate TC Bold"/>
                    <a:sym typeface="Hannotate TC Bold"/>
                  </a:defRPr>
                </a:lvl1pPr>
              </a:lstStyle>
              <a:p>
                <a:pPr defTabSz="342858">
                  <a:defRPr sz="3400"/>
                </a:pPr>
                <a:r>
                  <a:rPr sz="4400" dirty="0" smtClean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</a:t>
                </a:r>
                <a:r>
                  <a:rPr lang="en-US" altLang="zh-TW" sz="4400" dirty="0" smtClean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</a:t>
                </a:r>
                <a:r>
                  <a:rPr sz="4400" dirty="0" smtClean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0</a:t>
                </a:r>
                <a:endParaRPr sz="44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群組"/>
            <p:cNvGrpSpPr/>
            <p:nvPr/>
          </p:nvGrpSpPr>
          <p:grpSpPr>
            <a:xfrm>
              <a:off x="1202043" y="3566975"/>
              <a:ext cx="8271254" cy="1795049"/>
              <a:chOff x="54574" y="-5357999"/>
              <a:chExt cx="8271252" cy="1795046"/>
            </a:xfrm>
          </p:grpSpPr>
          <p:pic>
            <p:nvPicPr>
              <p:cNvPr id="42" name="影像" descr="影像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7505" y="-5357999"/>
                <a:ext cx="7078321" cy="1795046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</p:pic>
          <p:pic>
            <p:nvPicPr>
              <p:cNvPr id="43" name="影像" descr="影像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74" y="-5023307"/>
                <a:ext cx="1274635" cy="11209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6" name="群組"/>
            <p:cNvGrpSpPr/>
            <p:nvPr/>
          </p:nvGrpSpPr>
          <p:grpSpPr>
            <a:xfrm>
              <a:off x="1238914" y="3446857"/>
              <a:ext cx="8310395" cy="7165530"/>
              <a:chOff x="135228" y="-318214"/>
              <a:chExt cx="8310394" cy="7165521"/>
            </a:xfrm>
          </p:grpSpPr>
          <p:grpSp>
            <p:nvGrpSpPr>
              <p:cNvPr id="37" name="群組"/>
              <p:cNvGrpSpPr/>
              <p:nvPr/>
            </p:nvGrpSpPr>
            <p:grpSpPr>
              <a:xfrm>
                <a:off x="135228" y="5138088"/>
                <a:ext cx="8310394" cy="1709219"/>
                <a:chOff x="135228" y="5138085"/>
                <a:chExt cx="8310394" cy="1709218"/>
              </a:xfrm>
            </p:grpSpPr>
            <p:pic>
              <p:nvPicPr>
                <p:cNvPr id="40" name="影像" descr="影像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622" y="5138085"/>
                  <a:ext cx="7112000" cy="17092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" name="影像" descr="影像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228" y="5387309"/>
                  <a:ext cx="1272849" cy="11985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8" name="5"/>
              <p:cNvSpPr txBox="1"/>
              <p:nvPr/>
            </p:nvSpPr>
            <p:spPr>
              <a:xfrm>
                <a:off x="2527993" y="-318214"/>
                <a:ext cx="1296607" cy="2190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5600" b="0">
                    <a:solidFill>
                      <a:srgbClr val="FFFFFF"/>
                    </a:solidFill>
                    <a:latin typeface="Hannotate TC Bold"/>
                    <a:ea typeface="Hannotate TC Bold"/>
                    <a:cs typeface="Hannotate TC Bold"/>
                    <a:sym typeface="Hannotate TC Bold"/>
                  </a:defRPr>
                </a:lvl1pPr>
              </a:lstStyle>
              <a:p>
                <a:pPr defTabSz="342858"/>
                <a:r>
                  <a:rPr sz="4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</a:p>
            </p:txBody>
          </p:sp>
          <p:sp>
            <p:nvSpPr>
              <p:cNvPr id="39" name="大 佛光山聯合系統"/>
              <p:cNvSpPr txBox="1"/>
              <p:nvPr/>
            </p:nvSpPr>
            <p:spPr>
              <a:xfrm>
                <a:off x="3623266" y="454187"/>
                <a:ext cx="4161584" cy="1046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3400">
                    <a:solidFill>
                      <a:srgbClr val="FFFFFF"/>
                    </a:solidFill>
                  </a:defRPr>
                </a:lvl1pPr>
              </a:lstStyle>
              <a:p>
                <a:pPr defTabSz="342858"/>
                <a:r>
                  <a:rPr lang="zh-TW" altLang="en-US"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所</a:t>
                </a:r>
                <a:r>
                  <a:rPr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</a:t>
                </a:r>
                <a:endParaRPr 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defTabSz="342858"/>
                <a:r>
                  <a:rPr sz="1200" dirty="0" err="1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佛光山聯合系統</a:t>
                </a:r>
                <a:endParaRPr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9" name="群組 48"/>
          <p:cNvGrpSpPr/>
          <p:nvPr/>
        </p:nvGrpSpPr>
        <p:grpSpPr>
          <a:xfrm>
            <a:off x="3144992" y="630935"/>
            <a:ext cx="8472053" cy="4617759"/>
            <a:chOff x="10160917" y="3602142"/>
            <a:chExt cx="13920168" cy="7360253"/>
          </a:xfrm>
        </p:grpSpPr>
        <p:pic>
          <p:nvPicPr>
            <p:cNvPr id="50" name="地圖-01.png" descr="地圖-01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9838" y="3602142"/>
              <a:ext cx="11624456" cy="70930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1" name="南華Logo-01.png" descr="南華Logo-01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63373" y="6826036"/>
              <a:ext cx="1271109" cy="127110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2" name="南華大學"/>
            <p:cNvSpPr txBox="1"/>
            <p:nvPr/>
          </p:nvSpPr>
          <p:spPr>
            <a:xfrm>
              <a:off x="16215681" y="7085491"/>
              <a:ext cx="2244035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800"/>
              </a:lvl1pPr>
            </a:lstStyle>
            <a:p>
              <a:pPr algn="ctr" defTabSz="825500" latinLnBrk="0" hangingPunct="0">
                <a:defRPr/>
              </a:pPr>
              <a:r>
                <a:rPr sz="2400" b="1" kern="0" dirty="0" err="1">
                  <a:solidFill>
                    <a:srgbClr val="105A72"/>
                  </a:solidFill>
                  <a:latin typeface="Helvetica Neue"/>
                  <a:sym typeface="Helvetica Neue"/>
                </a:rPr>
                <a:t>南華大學</a:t>
              </a:r>
              <a:endParaRPr sz="2400" b="1" kern="0" dirty="0">
                <a:solidFill>
                  <a:srgbClr val="105A72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53" name="佛光大學"/>
            <p:cNvSpPr txBox="1"/>
            <p:nvPr/>
          </p:nvSpPr>
          <p:spPr>
            <a:xfrm>
              <a:off x="17814109" y="4679181"/>
              <a:ext cx="2191360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200"/>
              </a:lvl1pPr>
            </a:lstStyle>
            <a:p>
              <a:pPr algn="ctr" defTabSz="825500" latinLnBrk="0" hangingPunct="0">
                <a:defRPr/>
              </a:pPr>
              <a:r>
                <a:rPr sz="2400" b="1" kern="0" dirty="0" err="1">
                  <a:solidFill>
                    <a:srgbClr val="105A7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佛光大學</a:t>
              </a:r>
              <a:endParaRPr sz="2400" b="1" kern="0" dirty="0">
                <a:solidFill>
                  <a:srgbClr val="105A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4" name="美…"/>
            <p:cNvSpPr txBox="1"/>
            <p:nvPr/>
          </p:nvSpPr>
          <p:spPr>
            <a:xfrm>
              <a:off x="19681428" y="6237948"/>
              <a:ext cx="607817" cy="124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defTabSz="825500" latinLnBrk="0" hangingPunct="0">
                <a:defRPr/>
              </a:pPr>
              <a:r>
                <a:rPr sz="2400" b="1" kern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美</a:t>
              </a:r>
            </a:p>
            <a:p>
              <a:pPr algn="ctr" defTabSz="825500" latinLnBrk="0" hangingPunct="0">
                <a:defRPr/>
              </a:pPr>
              <a:r>
                <a:rPr sz="2400" b="1" kern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洲</a:t>
              </a:r>
            </a:p>
          </p:txBody>
        </p:sp>
        <p:sp>
          <p:nvSpPr>
            <p:cNvPr id="55" name="美國 西來大學"/>
            <p:cNvSpPr txBox="1"/>
            <p:nvPr/>
          </p:nvSpPr>
          <p:spPr>
            <a:xfrm>
              <a:off x="20751905" y="5900135"/>
              <a:ext cx="3329180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200"/>
              </a:lvl1pPr>
            </a:lstStyle>
            <a:p>
              <a:pPr defTabSz="825500" latinLnBrk="0" hangingPunct="0">
                <a:defRPr/>
              </a:pPr>
              <a:r>
                <a:rPr sz="2400" b="1" kern="0" dirty="0" err="1">
                  <a:solidFill>
                    <a:srgbClr val="105A7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美國</a:t>
              </a:r>
              <a:r>
                <a:rPr sz="2400" b="1" kern="0" dirty="0">
                  <a:solidFill>
                    <a:srgbClr val="105A7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 </a:t>
              </a:r>
              <a:r>
                <a:rPr sz="2400" b="1" kern="0" dirty="0" err="1">
                  <a:solidFill>
                    <a:srgbClr val="105A7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西來大學</a:t>
              </a:r>
              <a:endParaRPr sz="2400" b="1" kern="0" dirty="0">
                <a:solidFill>
                  <a:srgbClr val="105A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6" name="53 個據點"/>
            <p:cNvSpPr txBox="1"/>
            <p:nvPr/>
          </p:nvSpPr>
          <p:spPr>
            <a:xfrm>
              <a:off x="20777210" y="7086396"/>
              <a:ext cx="2412602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200"/>
              </a:lvl1pPr>
            </a:lstStyle>
            <a:p>
              <a:pPr defTabSz="825500" latinLnBrk="0" hangingPunct="0">
                <a:defRPr/>
              </a:pPr>
              <a:r>
                <a:rPr lang="en-US" altLang="zh-TW"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42</a:t>
              </a:r>
              <a:r>
                <a:rPr sz="2400" b="1" kern="0" dirty="0">
                  <a:solidFill>
                    <a:srgbClr val="D74F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 </a:t>
              </a:r>
              <a:r>
                <a:rPr sz="2400" b="1" kern="0" dirty="0" err="1">
                  <a:solidFill>
                    <a:srgbClr val="D74F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個據點</a:t>
              </a:r>
              <a:endParaRPr sz="2400" b="1" kern="0" dirty="0">
                <a:solidFill>
                  <a:srgbClr val="D74F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7" name="澳…"/>
            <p:cNvSpPr txBox="1"/>
            <p:nvPr/>
          </p:nvSpPr>
          <p:spPr>
            <a:xfrm>
              <a:off x="18075650" y="9409725"/>
              <a:ext cx="607817" cy="124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defTabSz="825500" latinLnBrk="0" hangingPunct="0">
                <a:defRPr/>
              </a:pPr>
              <a:r>
                <a:rPr sz="2400" b="1" kern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澳</a:t>
              </a:r>
            </a:p>
            <a:p>
              <a:pPr algn="ctr" defTabSz="825500" latinLnBrk="0" hangingPunct="0">
                <a:defRPr/>
              </a:pPr>
              <a:r>
                <a:rPr sz="2400" b="1" kern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洲</a:t>
              </a:r>
            </a:p>
          </p:txBody>
        </p:sp>
        <p:sp>
          <p:nvSpPr>
            <p:cNvPr id="58" name="澳洲南天大學"/>
            <p:cNvSpPr txBox="1"/>
            <p:nvPr/>
          </p:nvSpPr>
          <p:spPr>
            <a:xfrm>
              <a:off x="19576661" y="9097157"/>
              <a:ext cx="3202757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200"/>
              </a:lvl1pPr>
            </a:lstStyle>
            <a:p>
              <a:pPr algn="ctr" defTabSz="825500" latinLnBrk="0" hangingPunct="0">
                <a:defRPr/>
              </a:pPr>
              <a:r>
                <a:rPr sz="2400" b="1" kern="0" dirty="0" err="1" smtClean="0">
                  <a:solidFill>
                    <a:srgbClr val="105A7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澳洲南天大學</a:t>
              </a:r>
              <a:endParaRPr sz="2400" b="1" kern="0" dirty="0">
                <a:solidFill>
                  <a:srgbClr val="105A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9" name="18 個據點"/>
            <p:cNvSpPr txBox="1"/>
            <p:nvPr/>
          </p:nvSpPr>
          <p:spPr>
            <a:xfrm>
              <a:off x="19555518" y="10210195"/>
              <a:ext cx="2412602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200"/>
              </a:lvl1pPr>
            </a:lstStyle>
            <a:p>
              <a:pPr defTabSz="825500" latinLnBrk="0" hangingPunct="0">
                <a:defRPr/>
              </a:pPr>
              <a:r>
                <a:rPr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1</a:t>
              </a:r>
              <a:r>
                <a:rPr lang="en-US" altLang="zh-TW"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2</a:t>
              </a:r>
              <a:r>
                <a:rPr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 </a:t>
              </a:r>
              <a:r>
                <a:rPr sz="2400" b="1" kern="0" dirty="0" err="1">
                  <a:solidFill>
                    <a:srgbClr val="D74F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個據點</a:t>
              </a:r>
              <a:endParaRPr sz="2400" b="1" kern="0" dirty="0">
                <a:solidFill>
                  <a:srgbClr val="D74F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0" name="亞…"/>
            <p:cNvSpPr txBox="1"/>
            <p:nvPr/>
          </p:nvSpPr>
          <p:spPr>
            <a:xfrm>
              <a:off x="11283145" y="9269166"/>
              <a:ext cx="596173" cy="124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defTabSz="825500" latinLnBrk="0" hangingPunct="0">
                <a:defRPr/>
              </a:pPr>
              <a:r>
                <a:rPr sz="24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亞</a:t>
              </a:r>
            </a:p>
            <a:p>
              <a:pPr algn="ctr" defTabSz="825500" latinLnBrk="0" hangingPunct="0">
                <a:defRPr/>
              </a:pPr>
              <a:r>
                <a:rPr sz="24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洲</a:t>
              </a:r>
            </a:p>
          </p:txBody>
        </p:sp>
        <p:sp>
          <p:nvSpPr>
            <p:cNvPr id="61" name="207 個據點"/>
            <p:cNvSpPr txBox="1"/>
            <p:nvPr/>
          </p:nvSpPr>
          <p:spPr>
            <a:xfrm>
              <a:off x="12739321" y="10116548"/>
              <a:ext cx="2712860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200"/>
              </a:lvl1pPr>
            </a:lstStyle>
            <a:p>
              <a:pPr defTabSz="825500" latinLnBrk="0" hangingPunct="0">
                <a:defRPr/>
              </a:pPr>
              <a:r>
                <a:rPr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2</a:t>
              </a:r>
              <a:r>
                <a:rPr lang="en-US" altLang="zh-TW"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30</a:t>
              </a:r>
              <a:r>
                <a:rPr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 </a:t>
              </a:r>
              <a:r>
                <a:rPr sz="2400" b="1" kern="0" dirty="0" err="1">
                  <a:solidFill>
                    <a:srgbClr val="D74F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個據點</a:t>
              </a:r>
              <a:endParaRPr sz="2400" b="1" kern="0" dirty="0">
                <a:solidFill>
                  <a:srgbClr val="D74F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2" name="歐…"/>
            <p:cNvSpPr txBox="1"/>
            <p:nvPr/>
          </p:nvSpPr>
          <p:spPr>
            <a:xfrm>
              <a:off x="10160917" y="4257108"/>
              <a:ext cx="596173" cy="124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defTabSz="825500" latinLnBrk="0" hangingPunct="0">
                <a:defRPr/>
              </a:pPr>
              <a:r>
                <a:rPr sz="24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歐</a:t>
              </a:r>
            </a:p>
            <a:p>
              <a:pPr algn="ctr" defTabSz="825500" latinLnBrk="0" hangingPunct="0">
                <a:defRPr/>
              </a:pPr>
              <a:r>
                <a:rPr sz="24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洲</a:t>
              </a:r>
            </a:p>
          </p:txBody>
        </p:sp>
        <p:sp>
          <p:nvSpPr>
            <p:cNvPr id="63" name="18 個據點"/>
            <p:cNvSpPr txBox="1"/>
            <p:nvPr/>
          </p:nvSpPr>
          <p:spPr>
            <a:xfrm>
              <a:off x="11480260" y="4771460"/>
              <a:ext cx="2412602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200"/>
              </a:lvl1pPr>
            </a:lstStyle>
            <a:p>
              <a:pPr defTabSz="825500" latinLnBrk="0" hangingPunct="0">
                <a:defRPr/>
              </a:pPr>
              <a:r>
                <a:rPr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1</a:t>
              </a:r>
              <a:r>
                <a:rPr lang="en-US" altLang="zh-TW"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4</a:t>
              </a:r>
              <a:r>
                <a:rPr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 </a:t>
              </a:r>
              <a:r>
                <a:rPr sz="2400" b="1" kern="0" dirty="0" err="1">
                  <a:solidFill>
                    <a:srgbClr val="D74F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個據點</a:t>
              </a:r>
              <a:endParaRPr sz="2400" b="1" kern="0" dirty="0">
                <a:solidFill>
                  <a:srgbClr val="D74F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4" name="非…"/>
            <p:cNvSpPr txBox="1"/>
            <p:nvPr/>
          </p:nvSpPr>
          <p:spPr>
            <a:xfrm>
              <a:off x="11046965" y="6351471"/>
              <a:ext cx="596173" cy="124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 algn="ctr" defTabSz="825500" latinLnBrk="0" hangingPunct="0">
                <a:defRPr/>
              </a:pPr>
              <a:r>
                <a:rPr sz="2400" b="1" kern="0" dirty="0">
                  <a:solidFill>
                    <a:srgbClr val="000000"/>
                  </a:solidFill>
                  <a:sym typeface="Helvetica Neue"/>
                </a:rPr>
                <a:t>非</a:t>
              </a:r>
            </a:p>
            <a:p>
              <a:pPr algn="ctr" defTabSz="825500" latinLnBrk="0" hangingPunct="0">
                <a:defRPr/>
              </a:pPr>
              <a:r>
                <a:rPr sz="2400" b="1" kern="0" dirty="0">
                  <a:solidFill>
                    <a:srgbClr val="000000"/>
                  </a:solidFill>
                  <a:sym typeface="Helvetica Neue"/>
                </a:rPr>
                <a:t>洲</a:t>
              </a:r>
            </a:p>
          </p:txBody>
        </p:sp>
        <p:sp>
          <p:nvSpPr>
            <p:cNvPr id="65" name="10 個據點"/>
            <p:cNvSpPr txBox="1"/>
            <p:nvPr/>
          </p:nvSpPr>
          <p:spPr>
            <a:xfrm>
              <a:off x="12025099" y="6595424"/>
              <a:ext cx="2112343" cy="752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200"/>
              </a:lvl1pPr>
            </a:lstStyle>
            <a:p>
              <a:pPr defTabSz="825500" latinLnBrk="0" hangingPunct="0">
                <a:defRPr/>
              </a:pPr>
              <a:r>
                <a:rPr lang="en-US" altLang="zh-TW" sz="2400" b="1" kern="0" dirty="0">
                  <a:solidFill>
                    <a:srgbClr val="D74F68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Helvetica Neue"/>
                </a:rPr>
                <a:t>8</a:t>
              </a:r>
              <a:r>
                <a:rPr sz="2400" b="1" kern="0" dirty="0">
                  <a:solidFill>
                    <a:srgbClr val="D74F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 </a:t>
              </a:r>
              <a:r>
                <a:rPr sz="2400" b="1" kern="0" dirty="0" err="1">
                  <a:solidFill>
                    <a:srgbClr val="D74F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個據點</a:t>
              </a:r>
              <a:endParaRPr sz="2400" b="1" kern="0" dirty="0">
                <a:solidFill>
                  <a:srgbClr val="D74F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0" name="圓形"/>
            <p:cNvSpPr/>
            <p:nvPr/>
          </p:nvSpPr>
          <p:spPr>
            <a:xfrm>
              <a:off x="11176001" y="4449890"/>
              <a:ext cx="338101" cy="338101"/>
            </a:xfrm>
            <a:prstGeom prst="ellipse">
              <a:avLst/>
            </a:prstGeom>
            <a:solidFill>
              <a:srgbClr val="FAE232">
                <a:hueOff val="-461056"/>
                <a:satOff val="4338"/>
                <a:lumOff val="-10225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latinLnBrk="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Franklin Gothic Book"/>
                <a:sym typeface="Helvetica Neue Medium"/>
              </a:endParaRPr>
            </a:p>
          </p:txBody>
        </p:sp>
        <p:sp>
          <p:nvSpPr>
            <p:cNvPr id="71" name="圓形"/>
            <p:cNvSpPr/>
            <p:nvPr/>
          </p:nvSpPr>
          <p:spPr>
            <a:xfrm>
              <a:off x="19214535" y="10469261"/>
              <a:ext cx="338101" cy="338102"/>
            </a:xfrm>
            <a:prstGeom prst="ellipse">
              <a:avLst/>
            </a:prstGeom>
            <a:solidFill>
              <a:srgbClr val="D74F6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latinLnBrk="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Franklin Gothic Book"/>
                <a:sym typeface="Helvetica Neue Medium"/>
              </a:endParaRPr>
            </a:p>
          </p:txBody>
        </p:sp>
        <p:sp>
          <p:nvSpPr>
            <p:cNvPr id="72" name="圓形"/>
            <p:cNvSpPr/>
            <p:nvPr/>
          </p:nvSpPr>
          <p:spPr>
            <a:xfrm>
              <a:off x="11634684" y="6801174"/>
              <a:ext cx="338101" cy="338102"/>
            </a:xfrm>
            <a:prstGeom prst="ellipse">
              <a:avLst/>
            </a:prstGeom>
            <a:solidFill>
              <a:srgbClr val="D74F6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latinLnBrk="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Franklin Gothic Book"/>
                <a:sym typeface="Helvetica Neue Medium"/>
              </a:endParaRPr>
            </a:p>
          </p:txBody>
        </p:sp>
        <p:sp>
          <p:nvSpPr>
            <p:cNvPr id="73" name="圓形"/>
            <p:cNvSpPr/>
            <p:nvPr/>
          </p:nvSpPr>
          <p:spPr>
            <a:xfrm>
              <a:off x="20335665" y="6762806"/>
              <a:ext cx="338101" cy="338101"/>
            </a:xfrm>
            <a:prstGeom prst="ellipse">
              <a:avLst/>
            </a:prstGeom>
            <a:solidFill>
              <a:srgbClr val="FAE232">
                <a:hueOff val="-461056"/>
                <a:satOff val="4338"/>
                <a:lumOff val="-10225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latinLnBrk="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Franklin Gothic Book"/>
                <a:sym typeface="Helvetica Neue Medium"/>
              </a:endParaRPr>
            </a:p>
          </p:txBody>
        </p:sp>
        <p:sp>
          <p:nvSpPr>
            <p:cNvPr id="74" name="圓形"/>
            <p:cNvSpPr/>
            <p:nvPr/>
          </p:nvSpPr>
          <p:spPr>
            <a:xfrm>
              <a:off x="11148747" y="4960683"/>
              <a:ext cx="338099" cy="338102"/>
            </a:xfrm>
            <a:prstGeom prst="ellipse">
              <a:avLst/>
            </a:prstGeom>
            <a:solidFill>
              <a:srgbClr val="D74F6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latinLnBrk="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Franklin Gothic Book"/>
                <a:sym typeface="Helvetica Neue Medium"/>
              </a:endParaRPr>
            </a:p>
          </p:txBody>
        </p:sp>
        <p:sp>
          <p:nvSpPr>
            <p:cNvPr id="75" name="圓形"/>
            <p:cNvSpPr/>
            <p:nvPr/>
          </p:nvSpPr>
          <p:spPr>
            <a:xfrm>
              <a:off x="19228409" y="9913468"/>
              <a:ext cx="338100" cy="338101"/>
            </a:xfrm>
            <a:prstGeom prst="ellipse">
              <a:avLst/>
            </a:prstGeom>
            <a:solidFill>
              <a:srgbClr val="FAE232">
                <a:hueOff val="-461056"/>
                <a:satOff val="4338"/>
                <a:lumOff val="-10225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latinLnBrk="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Franklin Gothic Book"/>
                <a:sym typeface="Helvetica Neue Medium"/>
              </a:endParaRPr>
            </a:p>
          </p:txBody>
        </p:sp>
        <p:grpSp>
          <p:nvGrpSpPr>
            <p:cNvPr id="78" name="群組"/>
            <p:cNvGrpSpPr/>
            <p:nvPr/>
          </p:nvGrpSpPr>
          <p:grpSpPr>
            <a:xfrm>
              <a:off x="12358781" y="8962427"/>
              <a:ext cx="4105337" cy="1722959"/>
              <a:chOff x="-29885" y="22234"/>
              <a:chExt cx="4105335" cy="1722956"/>
            </a:xfrm>
          </p:grpSpPr>
          <p:sp>
            <p:nvSpPr>
              <p:cNvPr id="87" name="菲律賓 光明大學"/>
              <p:cNvSpPr txBox="1"/>
              <p:nvPr/>
            </p:nvSpPr>
            <p:spPr>
              <a:xfrm>
                <a:off x="240575" y="22234"/>
                <a:ext cx="3834875" cy="7521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200"/>
                </a:lvl1pPr>
              </a:lstStyle>
              <a:p>
                <a:pPr algn="ctr" defTabSz="825500" latinLnBrk="0" hangingPunct="0">
                  <a:defRPr/>
                </a:pPr>
                <a:r>
                  <a:rPr sz="2400" b="1" kern="0" dirty="0" err="1">
                    <a:solidFill>
                      <a:srgbClr val="105A7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Helvetica Neue"/>
                  </a:rPr>
                  <a:t>菲律賓</a:t>
                </a:r>
                <a:r>
                  <a:rPr sz="2400" b="1" kern="0" dirty="0">
                    <a:solidFill>
                      <a:srgbClr val="105A7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Helvetica Neue"/>
                  </a:rPr>
                  <a:t> </a:t>
                </a:r>
                <a:r>
                  <a:rPr sz="2400" b="1" kern="0" dirty="0" err="1">
                    <a:solidFill>
                      <a:srgbClr val="105A7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Helvetica Neue"/>
                  </a:rPr>
                  <a:t>光明大學</a:t>
                </a:r>
                <a:endParaRPr sz="2400" b="1" kern="0" dirty="0">
                  <a:solidFill>
                    <a:srgbClr val="105A7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endParaRPr>
              </a:p>
            </p:txBody>
          </p:sp>
          <p:sp>
            <p:nvSpPr>
              <p:cNvPr id="88" name="圓形"/>
              <p:cNvSpPr/>
              <p:nvPr/>
            </p:nvSpPr>
            <p:spPr>
              <a:xfrm>
                <a:off x="-29885" y="1407090"/>
                <a:ext cx="338101" cy="338100"/>
              </a:xfrm>
              <a:prstGeom prst="ellipse">
                <a:avLst/>
              </a:prstGeom>
              <a:solidFill>
                <a:srgbClr val="D74F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 latinLnBrk="0" hangingPunct="0"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400" kern="0">
                  <a:solidFill>
                    <a:srgbClr val="FFFFFF"/>
                  </a:solidFill>
                  <a:latin typeface="Franklin Gothic Book"/>
                  <a:sym typeface="Helvetica Neue Medium"/>
                </a:endParaRPr>
              </a:p>
            </p:txBody>
          </p:sp>
        </p:grpSp>
        <p:sp>
          <p:nvSpPr>
            <p:cNvPr id="79" name="圓形"/>
            <p:cNvSpPr/>
            <p:nvPr/>
          </p:nvSpPr>
          <p:spPr>
            <a:xfrm>
              <a:off x="12353527" y="9741953"/>
              <a:ext cx="338099" cy="338100"/>
            </a:xfrm>
            <a:prstGeom prst="ellipse">
              <a:avLst/>
            </a:prstGeom>
            <a:solidFill>
              <a:srgbClr val="FAE232">
                <a:hueOff val="-461056"/>
                <a:satOff val="4338"/>
                <a:lumOff val="-10225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latinLnBrk="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kern="0">
                <a:solidFill>
                  <a:srgbClr val="FFFFFF"/>
                </a:solidFill>
                <a:latin typeface="Franklin Gothic Book"/>
                <a:sym typeface="Helvetica Neue Medium"/>
              </a:endParaRPr>
            </a:p>
          </p:txBody>
        </p:sp>
        <p:pic>
          <p:nvPicPr>
            <p:cNvPr id="80" name="連接線" descr="連接線"/>
            <p:cNvPicPr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24005">
              <a:off x="13169324" y="4290470"/>
              <a:ext cx="2198617" cy="2837045"/>
            </a:xfrm>
            <a:prstGeom prst="rect">
              <a:avLst/>
            </a:prstGeom>
          </p:spPr>
        </p:pic>
        <p:pic>
          <p:nvPicPr>
            <p:cNvPr id="81" name="連接線" descr="連接線"/>
            <p:cNvPicPr>
              <a:picLocks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1593" y="7810199"/>
              <a:ext cx="1014659" cy="1496439"/>
            </a:xfrm>
            <a:prstGeom prst="rect">
              <a:avLst/>
            </a:prstGeom>
          </p:spPr>
        </p:pic>
        <p:cxnSp>
          <p:nvCxnSpPr>
            <p:cNvPr id="82" name="連接線"/>
            <p:cNvCxnSpPr/>
            <p:nvPr/>
          </p:nvCxnSpPr>
          <p:spPr>
            <a:xfrm flipV="1">
              <a:off x="18379557" y="6826036"/>
              <a:ext cx="1350969" cy="427617"/>
            </a:xfrm>
            <a:prstGeom prst="straightConnector1">
              <a:avLst/>
            </a:prstGeom>
            <a:ln w="50800" cap="rnd">
              <a:solidFill>
                <a:srgbClr val="000000"/>
              </a:solidFill>
              <a:miter lim="400000"/>
            </a:ln>
          </p:spPr>
        </p:cxnSp>
        <p:pic>
          <p:nvPicPr>
            <p:cNvPr id="83" name="連接線" descr="連接線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91653" y="7746076"/>
              <a:ext cx="1891829" cy="1394116"/>
            </a:xfrm>
            <a:prstGeom prst="rect">
              <a:avLst/>
            </a:prstGeom>
          </p:spPr>
        </p:pic>
        <p:pic>
          <p:nvPicPr>
            <p:cNvPr id="86" name="連接線" descr="連接線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86250">
              <a:off x="12823385" y="6033408"/>
              <a:ext cx="2266938" cy="1252072"/>
            </a:xfrm>
            <a:prstGeom prst="rect">
              <a:avLst/>
            </a:prstGeom>
          </p:spPr>
        </p:pic>
      </p:grpSp>
      <p:sp>
        <p:nvSpPr>
          <p:cNvPr id="89" name="圓形"/>
          <p:cNvSpPr/>
          <p:nvPr/>
        </p:nvSpPr>
        <p:spPr>
          <a:xfrm>
            <a:off x="4479452" y="4134247"/>
            <a:ext cx="216000" cy="216000"/>
          </a:xfrm>
          <a:prstGeom prst="ellipse">
            <a:avLst/>
          </a:prstGeom>
          <a:solidFill>
            <a:srgbClr val="105A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90" name="圓形"/>
          <p:cNvSpPr/>
          <p:nvPr/>
        </p:nvSpPr>
        <p:spPr>
          <a:xfrm>
            <a:off x="7565632" y="1451482"/>
            <a:ext cx="216000" cy="216000"/>
          </a:xfrm>
          <a:prstGeom prst="ellipse">
            <a:avLst/>
          </a:prstGeom>
          <a:solidFill>
            <a:srgbClr val="105A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91" name="圓形"/>
          <p:cNvSpPr/>
          <p:nvPr/>
        </p:nvSpPr>
        <p:spPr>
          <a:xfrm>
            <a:off x="8658509" y="4208656"/>
            <a:ext cx="216000" cy="216000"/>
          </a:xfrm>
          <a:prstGeom prst="ellipse">
            <a:avLst/>
          </a:prstGeom>
          <a:solidFill>
            <a:srgbClr val="105A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92" name="圓形"/>
          <p:cNvSpPr/>
          <p:nvPr/>
        </p:nvSpPr>
        <p:spPr>
          <a:xfrm>
            <a:off x="9368352" y="2196826"/>
            <a:ext cx="216000" cy="216000"/>
          </a:xfrm>
          <a:prstGeom prst="ellipse">
            <a:avLst/>
          </a:prstGeom>
          <a:solidFill>
            <a:srgbClr val="105A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93" name="圓形"/>
          <p:cNvSpPr/>
          <p:nvPr/>
        </p:nvSpPr>
        <p:spPr>
          <a:xfrm>
            <a:off x="9324667" y="2935178"/>
            <a:ext cx="205773" cy="212122"/>
          </a:xfrm>
          <a:prstGeom prst="ellipse">
            <a:avLst/>
          </a:prstGeom>
          <a:solidFill>
            <a:srgbClr val="D74F6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5500" latinLnBrk="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kern="0">
              <a:solidFill>
                <a:srgbClr val="FFFFFF"/>
              </a:solidFill>
              <a:latin typeface="Franklin Gothic Book"/>
              <a:sym typeface="Helvetica Neue Medium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893338" y="3043120"/>
            <a:ext cx="142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</a:t>
            </a:r>
            <a:endParaRPr lang="zh-TW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1846937" y="3279061"/>
            <a:ext cx="98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個佛光山</a:t>
            </a:r>
            <a:endParaRPr lang="en-US" altLang="zh-TW" sz="11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五大洲講堂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6" name="文字方塊 1"/>
          <p:cNvSpPr txBox="1"/>
          <p:nvPr/>
        </p:nvSpPr>
        <p:spPr>
          <a:xfrm>
            <a:off x="3909710" y="1090953"/>
            <a:ext cx="903453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2400"/>
              </a:lnSpc>
            </a:pPr>
            <a:r>
              <a:rPr 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11 </a:t>
            </a:r>
            <a:r>
              <a:rPr lang="zh-TW" alt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</a:t>
            </a:r>
            <a:endParaRPr lang="zh-TW" altLang="en-US" sz="2400" dirty="0">
              <a:solidFill>
                <a:srgbClr val="F7BA01"/>
              </a:solidFill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97" name="文字方塊 1"/>
          <p:cNvSpPr txBox="1"/>
          <p:nvPr/>
        </p:nvSpPr>
        <p:spPr>
          <a:xfrm>
            <a:off x="4647257" y="4446681"/>
            <a:ext cx="1091967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2400"/>
              </a:lnSpc>
            </a:pPr>
            <a:r>
              <a:rPr 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190 </a:t>
            </a:r>
            <a:r>
              <a:rPr lang="zh-TW" alt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</a:t>
            </a:r>
            <a:endParaRPr lang="zh-TW" altLang="en-US" sz="2400" dirty="0">
              <a:solidFill>
                <a:srgbClr val="F7BA01"/>
              </a:solidFill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98" name="文字方塊 1"/>
          <p:cNvSpPr txBox="1"/>
          <p:nvPr/>
        </p:nvSpPr>
        <p:spPr>
          <a:xfrm>
            <a:off x="9593457" y="2532883"/>
            <a:ext cx="748923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2400"/>
              </a:lnSpc>
            </a:pPr>
            <a:r>
              <a:rPr 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8 </a:t>
            </a:r>
            <a:r>
              <a:rPr lang="zh-TW" alt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</a:t>
            </a:r>
            <a:endParaRPr lang="zh-TW" altLang="en-US" sz="2400" dirty="0">
              <a:solidFill>
                <a:srgbClr val="F7BA01"/>
              </a:solidFill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99" name="文字方塊 1"/>
          <p:cNvSpPr txBox="1"/>
          <p:nvPr/>
        </p:nvSpPr>
        <p:spPr>
          <a:xfrm>
            <a:off x="8957381" y="4516066"/>
            <a:ext cx="748923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2400"/>
              </a:lnSpc>
            </a:pPr>
            <a:r>
              <a:rPr 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1 </a:t>
            </a:r>
            <a:r>
              <a:rPr lang="zh-TW" altLang="en-US" sz="2400" b="1" dirty="0" smtClean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7BA0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</a:t>
            </a:r>
            <a:endParaRPr lang="zh-TW" altLang="en-US" sz="2400" dirty="0">
              <a:solidFill>
                <a:srgbClr val="F7BA01"/>
              </a:solidFill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71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43413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09474" y="147869"/>
            <a:ext cx="3200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目   錄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1524000" y="1189452"/>
            <a:ext cx="5745163" cy="49244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高中校友在南華大學的學習表現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694800" y="1085491"/>
            <a:ext cx="67326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1524000" y="2037128"/>
            <a:ext cx="2872581" cy="49244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南華大學的屬性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694800" y="1909854"/>
            <a:ext cx="67326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1524000" y="3788827"/>
            <a:ext cx="5923096" cy="49244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學生生活機能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交通、餐飲、住宿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11528" y="3714867"/>
            <a:ext cx="67326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1587358" y="4833661"/>
            <a:ext cx="5286704" cy="49244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新生入學獎助學金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</a:t>
            </a: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64402" y="4684095"/>
            <a:ext cx="67326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1524000" y="2859278"/>
            <a:ext cx="4924425" cy="49244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南華大學的品牌及辦學績效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94800" y="2745063"/>
            <a:ext cx="67326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Text Placeholder 3"/>
          <p:cNvSpPr txBox="1">
            <a:spLocks/>
          </p:cNvSpPr>
          <p:nvPr/>
        </p:nvSpPr>
        <p:spPr>
          <a:xfrm>
            <a:off x="1587358" y="5774867"/>
            <a:ext cx="5249835" cy="49244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華大學入學管道及名額</a:t>
            </a: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764402" y="5590202"/>
            <a:ext cx="67326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3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(105-110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外學習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438" y="833885"/>
            <a:ext cx="8172450" cy="5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全方位發展優勢與特色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校園綠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美化環境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30401" y="837866"/>
            <a:ext cx="8841633" cy="4299253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6182781" y="3300139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9" name="椭圆 20">
            <a:extLst>
              <a:ext uri="{FF2B5EF4-FFF2-40B4-BE49-F238E27FC236}">
                <a16:creationId xmlns="" xmlns:a16="http://schemas.microsoft.com/office/drawing/2014/main" id="{A0F48EC1-AD9A-40E6-979B-945B620D31D8}"/>
              </a:ext>
            </a:extLst>
          </p:cNvPr>
          <p:cNvSpPr/>
          <p:nvPr/>
        </p:nvSpPr>
        <p:spPr>
          <a:xfrm>
            <a:off x="8783227" y="2057092"/>
            <a:ext cx="393895" cy="393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554C5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554C5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7598178" y="241212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638624" y="1468341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19164" y="2290729"/>
            <a:ext cx="2017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世界綠色大學</a:t>
            </a:r>
            <a:endParaRPr lang="en-US" altLang="zh-TW" sz="20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lvl="0">
              <a:spcAft>
                <a:spcPts val="0"/>
              </a:spcAft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全球排名</a:t>
            </a:r>
            <a:r>
              <a:rPr lang="en-US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台灣排名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489754" y="3257747"/>
            <a:ext cx="1972876" cy="98487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世界綠色大學</a:t>
            </a:r>
            <a:endParaRPr lang="en-US" altLang="zh-TW" sz="2000" b="1" dirty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全球排名</a:t>
            </a:r>
            <a:r>
              <a:rPr lang="en-US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、台灣排名第</a:t>
            </a:r>
            <a:r>
              <a:rPr lang="en-US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343509" y="1863371"/>
            <a:ext cx="80596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419100" y="3057915"/>
            <a:ext cx="674963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788049" y="4372198"/>
            <a:ext cx="2001476" cy="98487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TW" altLang="en-US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世界綠色大學</a:t>
            </a:r>
            <a:endParaRPr lang="en-US" altLang="zh-TW" sz="2000" b="1" dirty="0" smtClean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lvl="0">
              <a:spcAft>
                <a:spcPts val="0"/>
              </a:spcAft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「全球排名</a:t>
            </a:r>
            <a:r>
              <a:rPr lang="en-US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、台灣排名第</a:t>
            </a:r>
            <a:r>
              <a:rPr lang="en-US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0963" y="3041213"/>
            <a:ext cx="5806881" cy="738656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屆國家企業環保獎金級獎</a:t>
            </a:r>
            <a:endParaRPr lang="en-US" altLang="zh-TW" sz="2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TCSA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企業永續報告獎金獎及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TOP50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6189" y="1863370"/>
            <a:ext cx="7098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屆國家企業環保獎金級獎、綠色行動</a:t>
            </a:r>
            <a:r>
              <a:rPr lang="zh-TW" altLang="en-US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endParaRPr lang="en-US" altLang="zh-TW" sz="20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TCSA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企業永續報告獎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USR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永續方案「銀獎」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「環境教育機構」及「環境教育設施場所」雙認證的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94848" y="1376534"/>
            <a:ext cx="4917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永續教學實踐與成果競賽「優勝」</a:t>
            </a:r>
          </a:p>
        </p:txBody>
      </p:sp>
      <p:sp>
        <p:nvSpPr>
          <p:cNvPr id="29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1528705" y="4691199"/>
            <a:ext cx="814135" cy="814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2016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6688" y="5577023"/>
            <a:ext cx="17512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世界綠色</a:t>
            </a:r>
            <a:r>
              <a:rPr lang="zh-TW" altLang="en-US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大學</a:t>
            </a:r>
            <a:endParaRPr lang="en-US" altLang="zh-TW" sz="2000" b="1" dirty="0" smtClean="0">
              <a:solidFill>
                <a:srgbClr val="1156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lvl="0">
              <a:spcAft>
                <a:spcPts val="0"/>
              </a:spcAft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全球排名</a:t>
            </a:r>
            <a:r>
              <a:rPr lang="en-US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83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、台灣排名第</a:t>
            </a:r>
            <a:r>
              <a:rPr lang="en-US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3102503" y="4470571"/>
            <a:ext cx="875689" cy="875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2017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4737855" y="4123636"/>
            <a:ext cx="937729" cy="9346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2018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35" name="直線接點 34"/>
          <p:cNvCxnSpPr/>
          <p:nvPr/>
        </p:nvCxnSpPr>
        <p:spPr>
          <a:xfrm flipV="1">
            <a:off x="395648" y="3900931"/>
            <a:ext cx="5414602" cy="4280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16879" y="5495449"/>
            <a:ext cx="1754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世界綠色</a:t>
            </a:r>
            <a:r>
              <a:rPr lang="zh-TW" altLang="en-US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大學</a:t>
            </a:r>
            <a:r>
              <a:rPr lang="en-US" altLang="zh-TW" sz="20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全球排名</a:t>
            </a:r>
            <a:r>
              <a:rPr lang="en-US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、台灣排名第</a:t>
            </a:r>
            <a:r>
              <a:rPr lang="en-US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38" name="矩形 37"/>
          <p:cNvSpPr/>
          <p:nvPr/>
        </p:nvSpPr>
        <p:spPr>
          <a:xfrm>
            <a:off x="5227658" y="2689050"/>
            <a:ext cx="1755733" cy="10521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矩形 39"/>
          <p:cNvSpPr/>
          <p:nvPr/>
        </p:nvSpPr>
        <p:spPr>
          <a:xfrm>
            <a:off x="4919933" y="5153821"/>
            <a:ext cx="17540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世界綠色大學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「全球排名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、台灣排名第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</a:p>
        </p:txBody>
      </p:sp>
    </p:spTree>
    <p:extLst>
      <p:ext uri="{BB962C8B-B14F-4D97-AF65-F5344CB8AC3E}">
        <p14:creationId xmlns:p14="http://schemas.microsoft.com/office/powerpoint/2010/main" val="2521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全方位發展優勢與特色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57698" y="1122158"/>
            <a:ext cx="8841633" cy="4299253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1557698" y="4869430"/>
            <a:ext cx="876135" cy="823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2015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9" name="椭圆 20">
            <a:extLst>
              <a:ext uri="{FF2B5EF4-FFF2-40B4-BE49-F238E27FC236}">
                <a16:creationId xmlns="" xmlns:a16="http://schemas.microsoft.com/office/drawing/2014/main" id="{A0F48EC1-AD9A-40E6-979B-945B620D31D8}"/>
              </a:ext>
            </a:extLst>
          </p:cNvPr>
          <p:cNvSpPr/>
          <p:nvPr/>
        </p:nvSpPr>
        <p:spPr>
          <a:xfrm>
            <a:off x="8773702" y="2270961"/>
            <a:ext cx="393895" cy="393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554C5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554C5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7080687" y="3013125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448112" y="194865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022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0" y="5708866"/>
            <a:ext cx="2190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國家級教育部生命教育</a:t>
            </a:r>
            <a:r>
              <a:rPr lang="zh-TW" altLang="en-US" sz="24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中心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6112" y="2368322"/>
            <a:ext cx="80596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580528" y="3535662"/>
            <a:ext cx="630088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769070" y="2786702"/>
            <a:ext cx="31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>
              <a:defRPr/>
            </a:pPr>
            <a:r>
              <a:rPr lang="zh-TW" altLang="en-US" sz="2800" b="1" dirty="0">
                <a:solidFill>
                  <a:srgbClr val="B74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生命教育特色</a:t>
            </a:r>
            <a:r>
              <a:rPr lang="zh-TW" altLang="en-US" sz="2800" b="1" dirty="0" smtClean="0">
                <a:solidFill>
                  <a:srgbClr val="B74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65439" y="2985364"/>
            <a:ext cx="2190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4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國家級教育部生命教育</a:t>
            </a:r>
            <a:r>
              <a:rPr lang="zh-TW" altLang="en-US" sz="2400" b="1" dirty="0" smtClean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中心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70430" y="5819996"/>
            <a:ext cx="7747970" cy="492434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marL="342900" indent="-342900" defTabSz="1219050" latinLnBrk="0"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連績九年獲教育部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設置國家級「生命教育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中心」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4224" y="1937153"/>
            <a:ext cx="72289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榮獲教育部</a:t>
            </a:r>
            <a:r>
              <a:rPr lang="en-US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110</a:t>
            </a:r>
            <a:r>
              <a:rPr lang="zh-TW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年生命教育特殊貢獻獎</a:t>
            </a:r>
            <a:r>
              <a:rPr lang="en-US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林聰明校長</a:t>
            </a: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全方位發展優勢與特色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57698" y="1122158"/>
            <a:ext cx="8841633" cy="4299253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9" name="椭圆 20">
            <a:extLst>
              <a:ext uri="{FF2B5EF4-FFF2-40B4-BE49-F238E27FC236}">
                <a16:creationId xmlns="" xmlns:a16="http://schemas.microsoft.com/office/drawing/2014/main" id="{A0F48EC1-AD9A-40E6-979B-945B620D31D8}"/>
              </a:ext>
            </a:extLst>
          </p:cNvPr>
          <p:cNvSpPr/>
          <p:nvPr/>
        </p:nvSpPr>
        <p:spPr>
          <a:xfrm>
            <a:off x="8773702" y="2270961"/>
            <a:ext cx="393895" cy="393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554C5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554C5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621463" y="1838295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57538" y="1546130"/>
            <a:ext cx="3063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品德教育推廣與深耕學校</a:t>
            </a:r>
          </a:p>
        </p:txBody>
      </p:sp>
      <p:sp>
        <p:nvSpPr>
          <p:cNvPr id="30" name="矩形 29"/>
          <p:cNvSpPr/>
          <p:nvPr/>
        </p:nvSpPr>
        <p:spPr>
          <a:xfrm>
            <a:off x="9493186" y="2729964"/>
            <a:ext cx="2190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「服務利他獎」實踐典範學校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100" y="1335885"/>
            <a:ext cx="1923204" cy="1236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3003453" y="4800168"/>
            <a:ext cx="845255" cy="882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2016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1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1172429" y="5024057"/>
            <a:ext cx="758812" cy="838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2014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85922" y="4327671"/>
            <a:ext cx="1775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品德教育推廣與深耕學校</a:t>
            </a:r>
          </a:p>
        </p:txBody>
      </p:sp>
      <p:sp>
        <p:nvSpPr>
          <p:cNvPr id="35" name="矩形 34"/>
          <p:cNvSpPr/>
          <p:nvPr/>
        </p:nvSpPr>
        <p:spPr>
          <a:xfrm>
            <a:off x="2967594" y="5737588"/>
            <a:ext cx="2190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dirty="0">
                <a:solidFill>
                  <a:srgbClr val="1156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「服務利他獎」實踐典範學校</a:t>
            </a:r>
          </a:p>
        </p:txBody>
      </p:sp>
      <p:sp>
        <p:nvSpPr>
          <p:cNvPr id="6" name="橢圓 5"/>
          <p:cNvSpPr/>
          <p:nvPr/>
        </p:nvSpPr>
        <p:spPr>
          <a:xfrm>
            <a:off x="799831" y="2869841"/>
            <a:ext cx="2626250" cy="142821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en-US" altLang="zh-TW" b="1" kern="100" dirty="0"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2014</a:t>
            </a:r>
            <a:r>
              <a:rPr lang="zh-TW" altLang="zh-TW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zh-TW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zh-TW" altLang="zh-TW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連續榮獲教育部「品德教育推廣與深耕學校計畫</a:t>
            </a:r>
            <a:r>
              <a:rPr lang="zh-TW" altLang="zh-TW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8296" y="5240787"/>
            <a:ext cx="2954703" cy="12983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連續榮獲「服務利他獎─典範學校」獎</a:t>
            </a:r>
          </a:p>
        </p:txBody>
      </p:sp>
      <p:sp>
        <p:nvSpPr>
          <p:cNvPr id="28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4317520" y="4467044"/>
            <a:ext cx="845255" cy="882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2018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5631587" y="3971884"/>
            <a:ext cx="845255" cy="882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2019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6718713" y="3416024"/>
            <a:ext cx="845255" cy="882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7766665" y="2701917"/>
            <a:ext cx="845255" cy="882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2035983" y="4966746"/>
            <a:ext cx="758812" cy="838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2015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全面改善教學設施及生活機能，投入經費超過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137603" y="750332"/>
            <a:ext cx="9786380" cy="4483714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5200413" y="3946285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7246950" y="2806102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925186" y="1547467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2541376" y="4640617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3" name="Picture 8" descr="004-自學區-f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49" y="1276105"/>
            <a:ext cx="2271131" cy="1587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矩形 7"/>
          <p:cNvSpPr>
            <a:spLocks noChangeArrowheads="1"/>
          </p:cNvSpPr>
          <p:nvPr/>
        </p:nvSpPr>
        <p:spPr bwMode="auto">
          <a:xfrm>
            <a:off x="2444119" y="2270069"/>
            <a:ext cx="3022600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defTabSz="457131" eaLnBrk="1" hangingPunct="1"/>
            <a:r>
              <a:rPr lang="en-US" altLang="zh-TW" b="1" dirty="0">
                <a:solidFill>
                  <a:prstClr val="black"/>
                </a:solidFill>
              </a:rPr>
              <a:t>0.5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kumimoji="0"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kumimoji="0"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苑</a:t>
            </a:r>
            <a:r>
              <a:rPr kumimoji="0"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化翻轉教學</a:t>
            </a:r>
            <a:r>
              <a:rPr kumimoji="0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870" y="3265755"/>
            <a:ext cx="2148085" cy="143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矩形 6"/>
          <p:cNvSpPr>
            <a:spLocks noChangeArrowheads="1"/>
          </p:cNvSpPr>
          <p:nvPr/>
        </p:nvSpPr>
        <p:spPr bwMode="auto">
          <a:xfrm>
            <a:off x="1961285" y="3925653"/>
            <a:ext cx="28364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8" rIns="0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defTabSz="457131" eaLnBrk="1" hangingPunct="1"/>
            <a:r>
              <a:rPr lang="en-US" altLang="zh-TW" b="1" dirty="0">
                <a:solidFill>
                  <a:prstClr val="black"/>
                </a:solidFill>
              </a:rPr>
              <a:t>1.25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kumimoji="0"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景觀工程</a:t>
            </a:r>
            <a:r>
              <a:rPr kumimoji="0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2640389" y="5925140"/>
            <a:ext cx="2887623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050"/>
            <a:r>
              <a:rPr lang="en-US" altLang="zh-TW" sz="1600" b="1" dirty="0" smtClean="0">
                <a:solidFill>
                  <a:prstClr val="black"/>
                </a:solidFill>
              </a:rPr>
              <a:t>8.2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緣起樓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優質安全住宿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1219050" latinLnBrk="0"/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546" y="5150183"/>
            <a:ext cx="2348735" cy="1404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51" name="群組 50"/>
          <p:cNvGrpSpPr/>
          <p:nvPr/>
        </p:nvGrpSpPr>
        <p:grpSpPr>
          <a:xfrm>
            <a:off x="5722951" y="4569579"/>
            <a:ext cx="3178808" cy="2055594"/>
            <a:chOff x="6525424" y="1369315"/>
            <a:chExt cx="2384106" cy="1541695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525424" y="1704621"/>
              <a:ext cx="1811352" cy="120638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53" name="文字方塊 52"/>
            <p:cNvSpPr txBox="1"/>
            <p:nvPr/>
          </p:nvSpPr>
          <p:spPr>
            <a:xfrm>
              <a:off x="6914683" y="1369315"/>
              <a:ext cx="1994847" cy="484745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defTabSz="1219050"/>
              <a:r>
                <a:rPr lang="en-US" altLang="zh-TW" b="1" dirty="0" smtClean="0">
                  <a:solidFill>
                    <a:prstClr val="black"/>
                  </a:solidFill>
                </a:rPr>
                <a:t>3.4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</a:t>
              </a:r>
              <a:r>
                <a:rPr lang="zh-TW" altLang="en-US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中道樓</a:t>
              </a:r>
              <a:r>
                <a:rPr lang="en-US" altLang="zh-TW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藝術學院</a:t>
              </a:r>
              <a:r>
                <a:rPr lang="en-US" altLang="zh-TW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1219050" latinLnBrk="0"/>
              <a:endPara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3320" y="1289884"/>
            <a:ext cx="1896167" cy="1346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6" name="矩形 7"/>
          <p:cNvSpPr>
            <a:spLocks noChangeArrowheads="1"/>
          </p:cNvSpPr>
          <p:nvPr/>
        </p:nvSpPr>
        <p:spPr bwMode="auto">
          <a:xfrm>
            <a:off x="5496798" y="869117"/>
            <a:ext cx="2546351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defTabSz="457131" eaLnBrk="1" hangingPunct="1"/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kumimoji="0"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興學紀念館</a:t>
            </a:r>
            <a:endParaRPr kumimoji="0" lang="zh-TW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87388" y="2636372"/>
            <a:ext cx="1702217" cy="143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" name="矩形 7"/>
          <p:cNvSpPr>
            <a:spLocks noChangeArrowheads="1"/>
          </p:cNvSpPr>
          <p:nvPr/>
        </p:nvSpPr>
        <p:spPr bwMode="auto">
          <a:xfrm>
            <a:off x="9412984" y="4141837"/>
            <a:ext cx="254635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defTabSz="457131" eaLnBrk="1" latinLnBrk="0" hangingPunct="1"/>
            <a:r>
              <a:rPr kumimoji="0"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妙音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樓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民音館</a:t>
            </a:r>
            <a:r>
              <a:rPr kumimoji="0"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31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219050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全方位發展優勢與特色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9">
            <a:extLst>
              <a:ext uri="{FF2B5EF4-FFF2-40B4-BE49-F238E27FC236}">
                <a16:creationId xmlns="" xmlns:a16="http://schemas.microsoft.com/office/drawing/2014/main" id="{1CABD302-0CDE-4AA4-8CBB-DFC35C82B43A}"/>
              </a:ext>
            </a:extLst>
          </p:cNvPr>
          <p:cNvSpPr>
            <a:spLocks/>
          </p:cNvSpPr>
          <p:nvPr/>
        </p:nvSpPr>
        <p:spPr bwMode="auto">
          <a:xfrm>
            <a:off x="1557698" y="1122158"/>
            <a:ext cx="8841633" cy="4299253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3931976" y="454184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8" name="椭圆 19">
            <a:extLst>
              <a:ext uri="{FF2B5EF4-FFF2-40B4-BE49-F238E27FC236}">
                <a16:creationId xmlns="" xmlns:a16="http://schemas.microsoft.com/office/drawing/2014/main" id="{D6F4F7AE-032B-458E-9857-F7D37A949D35}"/>
              </a:ext>
            </a:extLst>
          </p:cNvPr>
          <p:cNvSpPr/>
          <p:nvPr/>
        </p:nvSpPr>
        <p:spPr>
          <a:xfrm>
            <a:off x="6950998" y="3742349"/>
            <a:ext cx="309489" cy="309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FCC54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FCC54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9" name="椭圆 20">
            <a:extLst>
              <a:ext uri="{FF2B5EF4-FFF2-40B4-BE49-F238E27FC236}">
                <a16:creationId xmlns="" xmlns:a16="http://schemas.microsoft.com/office/drawing/2014/main" id="{A0F48EC1-AD9A-40E6-979B-945B620D31D8}"/>
              </a:ext>
            </a:extLst>
          </p:cNvPr>
          <p:cNvSpPr/>
          <p:nvPr/>
        </p:nvSpPr>
        <p:spPr>
          <a:xfrm>
            <a:off x="8773702" y="2270961"/>
            <a:ext cx="393895" cy="393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554C5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srgbClr val="554C5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6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6583205" y="3320454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椭圆 18">
            <a:extLst>
              <a:ext uri="{FF2B5EF4-FFF2-40B4-BE49-F238E27FC236}">
                <a16:creationId xmlns="" xmlns:a16="http://schemas.microsoft.com/office/drawing/2014/main" id="{B6A5D982-3C75-4658-A20A-D35383B051B5}"/>
              </a:ext>
            </a:extLst>
          </p:cNvPr>
          <p:cNvSpPr/>
          <p:nvPr/>
        </p:nvSpPr>
        <p:spPr>
          <a:xfrm>
            <a:off x="8448112" y="1948658"/>
            <a:ext cx="1045074" cy="1045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6112" y="2368322"/>
            <a:ext cx="80596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66112" y="3742349"/>
            <a:ext cx="630088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932287" y="4613496"/>
            <a:ext cx="479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4819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勞動部勞動力發展署</a:t>
            </a:r>
            <a:r>
              <a:rPr lang="en-US" altLang="zh-TW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TTQS</a:t>
            </a: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評鑑銀牌</a:t>
            </a:r>
            <a:r>
              <a:rPr lang="zh-TW" altLang="en-US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endParaRPr lang="en-US" altLang="zh-TW" sz="2000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94819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通過「</a:t>
            </a:r>
            <a:r>
              <a:rPr lang="en-US" altLang="zh-TW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TTQS</a:t>
            </a:r>
            <a:r>
              <a:rPr lang="zh-TW" alt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企業機構版」認證</a:t>
            </a:r>
          </a:p>
        </p:txBody>
      </p:sp>
      <p:sp>
        <p:nvSpPr>
          <p:cNvPr id="31" name="矩形 30"/>
          <p:cNvSpPr/>
          <p:nvPr/>
        </p:nvSpPr>
        <p:spPr>
          <a:xfrm>
            <a:off x="936100" y="2722092"/>
            <a:ext cx="6623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4819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全國大專校院國術錦標賽，榮獲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金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銀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銅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個第五名</a:t>
            </a:r>
            <a:endParaRPr lang="zh-TW" altLang="en-US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defTabSz="94819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旺宏金矽獎</a:t>
            </a:r>
            <a:r>
              <a:rPr lang="en-US" altLang="zh-TW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銀獎、新手獎</a:t>
            </a:r>
            <a:endParaRPr lang="en-US" altLang="zh-TW" sz="2000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73702" y="3239697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121905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教育部「教育藝術貢獻獎」</a:t>
            </a:r>
          </a:p>
        </p:txBody>
      </p:sp>
      <p:sp>
        <p:nvSpPr>
          <p:cNvPr id="7" name="矩形 6"/>
          <p:cNvSpPr/>
          <p:nvPr/>
        </p:nvSpPr>
        <p:spPr>
          <a:xfrm>
            <a:off x="2286000" y="1306680"/>
            <a:ext cx="5485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榮獲「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2021ASIE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美國科學暨發明展」金牌</a:t>
            </a:r>
            <a:r>
              <a:rPr lang="zh-TW" altLang="zh-TW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奬</a:t>
            </a:r>
            <a:endParaRPr lang="en-US" altLang="zh-TW" sz="2000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榮獲「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國際華沙發明展」金牌</a:t>
            </a:r>
            <a:r>
              <a:rPr lang="zh-TW" altLang="en-US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奬</a:t>
            </a:r>
            <a:endParaRPr lang="en-US" altLang="zh-TW" sz="2000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榮獲「羅馬尼雅特別獎」</a:t>
            </a:r>
            <a:endParaRPr lang="zh-TW" altLang="zh-TW" sz="20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002384" y="5629148"/>
            <a:ext cx="5280587" cy="95409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defTabSz="1219050" latinLnBrk="0">
              <a:defRPr/>
            </a:pP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本校畢業生平均就業率</a:t>
            </a:r>
            <a:r>
              <a:rPr lang="zh-TW" altLang="en-US" sz="27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sz="2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95.42%</a:t>
            </a:r>
            <a:endParaRPr lang="en-US" altLang="zh-TW" sz="2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219050" latinLnBrk="0">
              <a:defRPr/>
            </a:pP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雇主滿意度</a:t>
            </a:r>
            <a:r>
              <a:rPr lang="zh-TW" altLang="en-US" sz="27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sz="2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89.32%</a:t>
            </a:r>
            <a:endParaRPr lang="zh-TW" altLang="en-US" sz="2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3735" y="4131630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屆國際澳門發明展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6100" y="735906"/>
            <a:ext cx="2449963" cy="386252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defTabSz="711148" latinLnBrk="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9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2698061" y="2733517"/>
            <a:ext cx="9255739" cy="76944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學生生活機能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交通、餐飲、住宿</a:t>
            </a:r>
            <a:endParaRPr lang="en-US" altLang="zh-TW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340196" y="2387759"/>
            <a:ext cx="1221489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2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021160" y="-13566"/>
            <a:ext cx="712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華大學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的地理位置</a:t>
            </a:r>
            <a:endParaRPr lang="zh-TW" altLang="en-US" sz="4000" b="1" dirty="0">
              <a:latin typeface="Adobe 繁黑體 Std B" pitchFamily="34" charset="-120"/>
              <a:ea typeface="Adobe 繁黑體 Std B" pitchFamily="34" charset="-120"/>
              <a:cs typeface="Aharoni" panose="02010803020104030203" pitchFamily="2" charset="-79"/>
            </a:endParaRPr>
          </a:p>
        </p:txBody>
      </p:sp>
      <p:grpSp>
        <p:nvGrpSpPr>
          <p:cNvPr id="7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-2" y="6628093"/>
            <a:ext cx="12192000" cy="228600"/>
            <a:chOff x="0" y="6629400"/>
            <a:chExt cx="12192000" cy="228600"/>
          </a:xfrm>
        </p:grpSpPr>
        <p:grpSp>
          <p:nvGrpSpPr>
            <p:cNvPr id="8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9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18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110" y="694320"/>
            <a:ext cx="8105775" cy="57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2788" y="182455"/>
            <a:ext cx="1007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南華大學周遭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大學城</a:t>
            </a:r>
          </a:p>
        </p:txBody>
      </p:sp>
      <p:grpSp>
        <p:nvGrpSpPr>
          <p:cNvPr id="28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-2" y="6628093"/>
            <a:ext cx="12192000" cy="228600"/>
            <a:chOff x="0" y="6629400"/>
            <a:chExt cx="12192000" cy="228600"/>
          </a:xfrm>
        </p:grpSpPr>
        <p:grpSp>
          <p:nvGrpSpPr>
            <p:cNvPr id="29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0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8" y="955343"/>
            <a:ext cx="8556063" cy="54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3810000" y="2853627"/>
            <a:ext cx="4847481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南華大學的交通</a:t>
            </a:r>
            <a:endParaRPr lang="en-US" altLang="zh-CN" sz="5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6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2281450" y="2867275"/>
            <a:ext cx="9694962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高中校友在南華大學的學習表現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94148" y="2667221"/>
            <a:ext cx="1221489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82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762000" y="879251"/>
            <a:ext cx="11029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本校聯外交通相當便捷，</a:t>
            </a:r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10 </a:t>
            </a:r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 </a:t>
            </a:r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15 </a:t>
            </a:r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分鐘即可銜接國道，距離大林和民雄火車站僅需 </a:t>
            </a:r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5 </a:t>
            </a:r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 </a:t>
            </a:r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10 </a:t>
            </a:r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分鐘，距嘉義高鐵約 </a:t>
            </a:r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30 </a:t>
            </a:r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分鐘。</a:t>
            </a:r>
            <a:endParaRPr lang="en-US" altLang="zh-TW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21160" y="-13566"/>
            <a:ext cx="712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華大學交通資訊</a:t>
            </a:r>
            <a:endParaRPr lang="zh-TW" altLang="en-US" sz="4000" b="1" dirty="0">
              <a:latin typeface="Adobe 繁黑體 Std B" pitchFamily="34" charset="-120"/>
              <a:ea typeface="Adobe 繁黑體 Std B" pitchFamily="34" charset="-120"/>
              <a:cs typeface="Aharoni" panose="02010803020104030203" pitchFamily="2" charset="-79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79" y="1833359"/>
            <a:ext cx="9696842" cy="45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25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701" y="598232"/>
            <a:ext cx="1584325" cy="11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801" y="867586"/>
            <a:ext cx="3619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10"/>
          <p:cNvSpPr txBox="1">
            <a:spLocks noChangeArrowheads="1"/>
          </p:cNvSpPr>
          <p:nvPr/>
        </p:nvSpPr>
        <p:spPr bwMode="auto">
          <a:xfrm>
            <a:off x="3430025" y="935335"/>
            <a:ext cx="4450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搭乘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台鐵至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南華大學</a:t>
            </a:r>
          </a:p>
        </p:txBody>
      </p:sp>
      <p:sp>
        <p:nvSpPr>
          <p:cNvPr id="31" name="文字方塊 30"/>
          <p:cNvSpPr txBox="1">
            <a:spLocks noChangeArrowheads="1"/>
          </p:cNvSpPr>
          <p:nvPr/>
        </p:nvSpPr>
        <p:spPr bwMode="auto">
          <a:xfrm>
            <a:off x="2918902" y="1772170"/>
            <a:ext cx="3311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大林</a:t>
            </a:r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火車站</a:t>
            </a:r>
            <a:endParaRPr lang="en-US" altLang="zh-TW" sz="3600" b="1" dirty="0"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15</a:t>
            </a:r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分鐘</a:t>
            </a:r>
            <a:endParaRPr lang="en-US" altLang="zh-TW" sz="3600" b="1" dirty="0"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2882390" y="3069649"/>
            <a:ext cx="33480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民雄</a:t>
            </a:r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火車站</a:t>
            </a:r>
            <a:endParaRPr lang="en-US" altLang="zh-TW" sz="3600" b="1" dirty="0"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15</a:t>
            </a:r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分鐘</a:t>
            </a:r>
            <a:endParaRPr lang="en-US" altLang="zh-TW" sz="3600" b="1" dirty="0"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  <a:p>
            <a:pPr eaLnBrk="1" hangingPunct="1"/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2923428" y="4195220"/>
            <a:ext cx="334803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1000" dirty="0">
              <a:latin typeface="華康超明體" pitchFamily="49" charset="-120"/>
              <a:ea typeface="華康超明體" pitchFamily="49" charset="-120"/>
            </a:endParaRPr>
          </a:p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嘉義</a:t>
            </a:r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火車站</a:t>
            </a:r>
            <a:endParaRPr lang="en-US" altLang="zh-TW" sz="3600" b="1" dirty="0"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25</a:t>
            </a:r>
            <a:r>
              <a:rPr lang="zh-TW" altLang="en-US" sz="3600" b="1" dirty="0"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分鐘</a:t>
            </a:r>
            <a:endParaRPr lang="en-US" altLang="zh-TW" sz="3600" b="1" dirty="0"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7656" y="705395"/>
            <a:ext cx="971551" cy="5143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台鐵交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況</a:t>
            </a:r>
          </a:p>
        </p:txBody>
      </p:sp>
      <p:grpSp>
        <p:nvGrpSpPr>
          <p:cNvPr id="35" name="群組 2"/>
          <p:cNvGrpSpPr>
            <a:grpSpLocks/>
          </p:cNvGrpSpPr>
          <p:nvPr/>
        </p:nvGrpSpPr>
        <p:grpSpPr bwMode="auto">
          <a:xfrm>
            <a:off x="8338209" y="2907814"/>
            <a:ext cx="1385888" cy="369332"/>
            <a:chOff x="1385784" y="3284984"/>
            <a:chExt cx="1386016" cy="491704"/>
          </a:xfrm>
        </p:grpSpPr>
        <p:sp>
          <p:nvSpPr>
            <p:cNvPr id="36" name="橢圓 35"/>
            <p:cNvSpPr/>
            <p:nvPr/>
          </p:nvSpPr>
          <p:spPr>
            <a:xfrm>
              <a:off x="1385784" y="3433985"/>
              <a:ext cx="144476" cy="133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文字方塊 4"/>
            <p:cNvSpPr txBox="1">
              <a:spLocks noChangeArrowheads="1"/>
            </p:cNvSpPr>
            <p:nvPr/>
          </p:nvSpPr>
          <p:spPr bwMode="auto">
            <a:xfrm>
              <a:off x="1475656" y="3284984"/>
              <a:ext cx="1296144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>
                  <a:latin typeface="華康特粗楷體" pitchFamily="65" charset="-120"/>
                  <a:ea typeface="華康特粗楷體" pitchFamily="65" charset="-120"/>
                </a:rPr>
                <a:t>南華大學</a:t>
              </a:r>
            </a:p>
          </p:txBody>
        </p:sp>
      </p:grpSp>
      <p:sp>
        <p:nvSpPr>
          <p:cNvPr id="38" name="向右箭號 37"/>
          <p:cNvSpPr/>
          <p:nvPr/>
        </p:nvSpPr>
        <p:spPr>
          <a:xfrm rot="2078761">
            <a:off x="7495093" y="2741349"/>
            <a:ext cx="365123" cy="18528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向右箭號 38"/>
          <p:cNvSpPr/>
          <p:nvPr/>
        </p:nvSpPr>
        <p:spPr>
          <a:xfrm rot="20559386">
            <a:off x="6995061" y="3234655"/>
            <a:ext cx="809883" cy="255315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1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47" name="圖片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629" y="-535722"/>
            <a:ext cx="7260292" cy="7686180"/>
          </a:xfrm>
          <a:prstGeom prst="rect">
            <a:avLst/>
          </a:prstGeom>
        </p:spPr>
      </p:pic>
      <p:grpSp>
        <p:nvGrpSpPr>
          <p:cNvPr id="48" name="群組 47"/>
          <p:cNvGrpSpPr/>
          <p:nvPr/>
        </p:nvGrpSpPr>
        <p:grpSpPr>
          <a:xfrm>
            <a:off x="6239566" y="3215623"/>
            <a:ext cx="1899397" cy="369332"/>
            <a:chOff x="1353809" y="3193239"/>
            <a:chExt cx="1424548" cy="369332"/>
          </a:xfrm>
        </p:grpSpPr>
        <p:sp>
          <p:nvSpPr>
            <p:cNvPr id="49" name="橢圓 48"/>
            <p:cNvSpPr/>
            <p:nvPr/>
          </p:nvSpPr>
          <p:spPr>
            <a:xfrm>
              <a:off x="1353809" y="3341603"/>
              <a:ext cx="144016" cy="13382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1482213" y="319323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南華大學</a:t>
              </a:r>
              <a:endPara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1915656" y="4038356"/>
            <a:ext cx="364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嘉義高鐵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35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向右箭號 51"/>
          <p:cNvSpPr/>
          <p:nvPr/>
        </p:nvSpPr>
        <p:spPr>
          <a:xfrm rot="19282151">
            <a:off x="4560119" y="3933176"/>
            <a:ext cx="1079843" cy="340420"/>
          </a:xfrm>
          <a:prstGeom prst="rightArrow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3" name="向右箭號 52"/>
          <p:cNvSpPr/>
          <p:nvPr/>
        </p:nvSpPr>
        <p:spPr>
          <a:xfrm rot="787633">
            <a:off x="4596548" y="2757027"/>
            <a:ext cx="1079843" cy="340420"/>
          </a:xfrm>
          <a:prstGeom prst="rightArrow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3270891" y="377047"/>
            <a:ext cx="4116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搭乘臺灣高鐵至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087" y="469936"/>
            <a:ext cx="1536804" cy="970980"/>
          </a:xfrm>
          <a:prstGeom prst="rect">
            <a:avLst/>
          </a:prstGeom>
        </p:spPr>
      </p:pic>
      <p:sp>
        <p:nvSpPr>
          <p:cNvPr id="56" name="文字方塊 55"/>
          <p:cNvSpPr txBox="1"/>
          <p:nvPr/>
        </p:nvSpPr>
        <p:spPr>
          <a:xfrm>
            <a:off x="1915656" y="2284998"/>
            <a:ext cx="353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雲林高鐵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35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17952" y="188712"/>
            <a:ext cx="1295467" cy="6237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高鐵交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況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1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05" y="139642"/>
            <a:ext cx="4542566" cy="645713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148" y="270684"/>
            <a:ext cx="1333794" cy="1004811"/>
          </a:xfrm>
          <a:prstGeom prst="rect">
            <a:avLst/>
          </a:prstGeom>
        </p:spPr>
      </p:pic>
      <p:sp>
        <p:nvSpPr>
          <p:cNvPr id="30" name="向右箭號 29"/>
          <p:cNvSpPr/>
          <p:nvPr/>
        </p:nvSpPr>
        <p:spPr>
          <a:xfrm rot="19008711">
            <a:off x="4753567" y="3439742"/>
            <a:ext cx="756471" cy="32215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153683" y="4138329"/>
            <a:ext cx="269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交流道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158954" y="2480267"/>
            <a:ext cx="259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大林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交流道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向右箭號 32"/>
          <p:cNvSpPr/>
          <p:nvPr/>
        </p:nvSpPr>
        <p:spPr>
          <a:xfrm rot="2078761">
            <a:off x="5045008" y="2753066"/>
            <a:ext cx="624061" cy="340420"/>
          </a:xfrm>
          <a:prstGeom prst="rightArrow">
            <a:avLst>
              <a:gd name="adj1" fmla="val 3520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2183457" y="1327215"/>
            <a:ext cx="2481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走國道</a:t>
            </a:r>
            <a:r>
              <a:rPr lang="en-US" altLang="zh-TW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endParaRPr lang="en-US" altLang="zh-TW" sz="32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至南華大學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5010" y="139642"/>
            <a:ext cx="1094875" cy="6641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況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64" y="270684"/>
            <a:ext cx="1303663" cy="1032098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9297325" y="2809015"/>
            <a:ext cx="265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梅山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交流道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9144438" y="4393487"/>
            <a:ext cx="281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竹崎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交流道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613041" y="1347654"/>
            <a:ext cx="2711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走國道</a:t>
            </a:r>
            <a:r>
              <a:rPr lang="en-US" altLang="zh-TW" sz="3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至南華大學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567" y="1719356"/>
            <a:ext cx="602028" cy="453537"/>
          </a:xfrm>
          <a:prstGeom prst="rect">
            <a:avLst/>
          </a:prstGeom>
        </p:spPr>
      </p:pic>
      <p:sp>
        <p:nvSpPr>
          <p:cNvPr id="28" name="橢圓 27"/>
          <p:cNvSpPr/>
          <p:nvPr/>
        </p:nvSpPr>
        <p:spPr>
          <a:xfrm>
            <a:off x="5703455" y="3044055"/>
            <a:ext cx="261756" cy="1966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5807789" y="723900"/>
            <a:ext cx="2117011" cy="4505325"/>
          </a:xfrm>
          <a:custGeom>
            <a:avLst/>
            <a:gdLst>
              <a:gd name="connsiteX0" fmla="*/ 2295525 w 2295525"/>
              <a:gd name="connsiteY0" fmla="*/ 0 h 4267200"/>
              <a:gd name="connsiteX1" fmla="*/ 0 w 2295525"/>
              <a:gd name="connsiteY1" fmla="*/ 4267200 h 4267200"/>
              <a:gd name="connsiteX0" fmla="*/ 2057400 w 2057400"/>
              <a:gd name="connsiteY0" fmla="*/ 0 h 4448175"/>
              <a:gd name="connsiteX1" fmla="*/ 0 w 2057400"/>
              <a:gd name="connsiteY1" fmla="*/ 4448175 h 4448175"/>
              <a:gd name="connsiteX0" fmla="*/ 2095571 w 2095571"/>
              <a:gd name="connsiteY0" fmla="*/ 0 h 4448175"/>
              <a:gd name="connsiteX1" fmla="*/ 38171 w 2095571"/>
              <a:gd name="connsiteY1" fmla="*/ 4448175 h 4448175"/>
              <a:gd name="connsiteX0" fmla="*/ 2117451 w 2117451"/>
              <a:gd name="connsiteY0" fmla="*/ 0 h 4448175"/>
              <a:gd name="connsiteX1" fmla="*/ 241026 w 2117451"/>
              <a:gd name="connsiteY1" fmla="*/ 1895475 h 4448175"/>
              <a:gd name="connsiteX2" fmla="*/ 60051 w 2117451"/>
              <a:gd name="connsiteY2" fmla="*/ 4448175 h 4448175"/>
              <a:gd name="connsiteX0" fmla="*/ 2104141 w 2104141"/>
              <a:gd name="connsiteY0" fmla="*/ 0 h 4448175"/>
              <a:gd name="connsiteX1" fmla="*/ 513466 w 2104141"/>
              <a:gd name="connsiteY1" fmla="*/ 1962150 h 4448175"/>
              <a:gd name="connsiteX2" fmla="*/ 46741 w 2104141"/>
              <a:gd name="connsiteY2" fmla="*/ 4448175 h 4448175"/>
              <a:gd name="connsiteX0" fmla="*/ 2112709 w 2112709"/>
              <a:gd name="connsiteY0" fmla="*/ 0 h 4448175"/>
              <a:gd name="connsiteX1" fmla="*/ 322009 w 2112709"/>
              <a:gd name="connsiteY1" fmla="*/ 2276475 h 4448175"/>
              <a:gd name="connsiteX2" fmla="*/ 55309 w 2112709"/>
              <a:gd name="connsiteY2" fmla="*/ 4448175 h 4448175"/>
              <a:gd name="connsiteX0" fmla="*/ 2057400 w 2057400"/>
              <a:gd name="connsiteY0" fmla="*/ 0 h 4448175"/>
              <a:gd name="connsiteX1" fmla="*/ 266700 w 2057400"/>
              <a:gd name="connsiteY1" fmla="*/ 2276475 h 4448175"/>
              <a:gd name="connsiteX2" fmla="*/ 95250 w 2057400"/>
              <a:gd name="connsiteY2" fmla="*/ 2990850 h 4448175"/>
              <a:gd name="connsiteX3" fmla="*/ 0 w 2057400"/>
              <a:gd name="connsiteY3" fmla="*/ 4448175 h 4448175"/>
              <a:gd name="connsiteX0" fmla="*/ 2090780 w 2090780"/>
              <a:gd name="connsiteY0" fmla="*/ 0 h 4448175"/>
              <a:gd name="connsiteX1" fmla="*/ 300080 w 2090780"/>
              <a:gd name="connsiteY1" fmla="*/ 2276475 h 4448175"/>
              <a:gd name="connsiteX2" fmla="*/ 128630 w 2090780"/>
              <a:gd name="connsiteY2" fmla="*/ 2990850 h 4448175"/>
              <a:gd name="connsiteX3" fmla="*/ 33380 w 2090780"/>
              <a:gd name="connsiteY3" fmla="*/ 4448175 h 4448175"/>
              <a:gd name="connsiteX0" fmla="*/ 2182515 w 2182515"/>
              <a:gd name="connsiteY0" fmla="*/ 0 h 4448175"/>
              <a:gd name="connsiteX1" fmla="*/ 391815 w 2182515"/>
              <a:gd name="connsiteY1" fmla="*/ 2276475 h 4448175"/>
              <a:gd name="connsiteX2" fmla="*/ 96540 w 2182515"/>
              <a:gd name="connsiteY2" fmla="*/ 2990850 h 4448175"/>
              <a:gd name="connsiteX3" fmla="*/ 125115 w 2182515"/>
              <a:gd name="connsiteY3" fmla="*/ 4448175 h 4448175"/>
              <a:gd name="connsiteX0" fmla="*/ 2087265 w 2087265"/>
              <a:gd name="connsiteY0" fmla="*/ 0 h 4505325"/>
              <a:gd name="connsiteX1" fmla="*/ 391815 w 2087265"/>
              <a:gd name="connsiteY1" fmla="*/ 2333625 h 4505325"/>
              <a:gd name="connsiteX2" fmla="*/ 96540 w 2087265"/>
              <a:gd name="connsiteY2" fmla="*/ 3048000 h 4505325"/>
              <a:gd name="connsiteX3" fmla="*/ 125115 w 2087265"/>
              <a:gd name="connsiteY3" fmla="*/ 4505325 h 4505325"/>
              <a:gd name="connsiteX0" fmla="*/ 2087265 w 2087265"/>
              <a:gd name="connsiteY0" fmla="*/ 0 h 4505325"/>
              <a:gd name="connsiteX1" fmla="*/ 391815 w 2087265"/>
              <a:gd name="connsiteY1" fmla="*/ 2333625 h 4505325"/>
              <a:gd name="connsiteX2" fmla="*/ 96540 w 2087265"/>
              <a:gd name="connsiteY2" fmla="*/ 3048000 h 4505325"/>
              <a:gd name="connsiteX3" fmla="*/ 125115 w 2087265"/>
              <a:gd name="connsiteY3" fmla="*/ 4505325 h 4505325"/>
              <a:gd name="connsiteX0" fmla="*/ 2134493 w 2134493"/>
              <a:gd name="connsiteY0" fmla="*/ 0 h 4505325"/>
              <a:gd name="connsiteX1" fmla="*/ 439043 w 2134493"/>
              <a:gd name="connsiteY1" fmla="*/ 2333625 h 4505325"/>
              <a:gd name="connsiteX2" fmla="*/ 86618 w 2134493"/>
              <a:gd name="connsiteY2" fmla="*/ 3028950 h 4505325"/>
              <a:gd name="connsiteX3" fmla="*/ 172343 w 2134493"/>
              <a:gd name="connsiteY3" fmla="*/ 4505325 h 4505325"/>
              <a:gd name="connsiteX0" fmla="*/ 2091486 w 2091486"/>
              <a:gd name="connsiteY0" fmla="*/ 0 h 4505325"/>
              <a:gd name="connsiteX1" fmla="*/ 396036 w 2091486"/>
              <a:gd name="connsiteY1" fmla="*/ 2333625 h 4505325"/>
              <a:gd name="connsiteX2" fmla="*/ 43611 w 2091486"/>
              <a:gd name="connsiteY2" fmla="*/ 3028950 h 4505325"/>
              <a:gd name="connsiteX3" fmla="*/ 129336 w 2091486"/>
              <a:gd name="connsiteY3" fmla="*/ 4505325 h 4505325"/>
              <a:gd name="connsiteX0" fmla="*/ 2117011 w 2117011"/>
              <a:gd name="connsiteY0" fmla="*/ 0 h 4505325"/>
              <a:gd name="connsiteX1" fmla="*/ 421561 w 2117011"/>
              <a:gd name="connsiteY1" fmla="*/ 2333625 h 4505325"/>
              <a:gd name="connsiteX2" fmla="*/ 40561 w 2117011"/>
              <a:gd name="connsiteY2" fmla="*/ 3028950 h 4505325"/>
              <a:gd name="connsiteX3" fmla="*/ 154861 w 2117011"/>
              <a:gd name="connsiteY3" fmla="*/ 4505325 h 4505325"/>
              <a:gd name="connsiteX0" fmla="*/ 2117011 w 2117011"/>
              <a:gd name="connsiteY0" fmla="*/ 0 h 4505325"/>
              <a:gd name="connsiteX1" fmla="*/ 335836 w 2117011"/>
              <a:gd name="connsiteY1" fmla="*/ 2276475 h 4505325"/>
              <a:gd name="connsiteX2" fmla="*/ 40561 w 2117011"/>
              <a:gd name="connsiteY2" fmla="*/ 3028950 h 4505325"/>
              <a:gd name="connsiteX3" fmla="*/ 154861 w 2117011"/>
              <a:gd name="connsiteY3" fmla="*/ 4505325 h 45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11" h="4505325">
                <a:moveTo>
                  <a:pt x="2117011" y="0"/>
                </a:moveTo>
                <a:cubicBezTo>
                  <a:pt x="1807449" y="347662"/>
                  <a:pt x="615633" y="1794272"/>
                  <a:pt x="335836" y="2276475"/>
                </a:cubicBezTo>
                <a:cubicBezTo>
                  <a:pt x="43736" y="2695575"/>
                  <a:pt x="85011" y="2667000"/>
                  <a:pt x="40561" y="3028950"/>
                </a:cubicBezTo>
                <a:cubicBezTo>
                  <a:pt x="-108664" y="3609975"/>
                  <a:pt x="205661" y="4183062"/>
                  <a:pt x="154861" y="450532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069053" y="3039847"/>
            <a:ext cx="1263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南華大學</a:t>
            </a:r>
            <a:endParaRPr lang="zh-TW" altLang="en-US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40" name="向右箭號 39"/>
          <p:cNvSpPr/>
          <p:nvPr/>
        </p:nvSpPr>
        <p:spPr>
          <a:xfrm rot="10185184">
            <a:off x="5970072" y="2659728"/>
            <a:ext cx="749075" cy="298573"/>
          </a:xfrm>
          <a:prstGeom prst="rightArrow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 rot="12589310">
            <a:off x="5742577" y="3463313"/>
            <a:ext cx="652953" cy="313468"/>
          </a:xfrm>
          <a:prstGeom prst="rightArrow">
            <a:avLst>
              <a:gd name="adj1" fmla="val 47158"/>
              <a:gd name="adj2" fmla="val 50000"/>
            </a:avLst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123" y="1845171"/>
            <a:ext cx="596737" cy="4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免費校車交通停泊路線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-50129" y="6249851"/>
            <a:ext cx="1096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本校校車往返校區週邊宿舍、大林、民雄、火車站與客運站等地點</a:t>
            </a:r>
            <a:endParaRPr lang="en-US" altLang="zh-TW" sz="2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-136332" y="678048"/>
            <a:ext cx="11824234" cy="5555248"/>
            <a:chOff x="-118632" y="1121160"/>
            <a:chExt cx="11824234" cy="5555248"/>
          </a:xfrm>
        </p:grpSpPr>
        <p:cxnSp>
          <p:nvCxnSpPr>
            <p:cNvPr id="49" name="直接连接符 52"/>
            <p:cNvCxnSpPr>
              <a:cxnSpLocks noChangeShapeType="1"/>
            </p:cNvCxnSpPr>
            <p:nvPr/>
          </p:nvCxnSpPr>
          <p:spPr bwMode="auto">
            <a:xfrm>
              <a:off x="3963045" y="1449718"/>
              <a:ext cx="797021" cy="4178"/>
            </a:xfrm>
            <a:prstGeom prst="line">
              <a:avLst/>
            </a:prstGeom>
            <a:noFill/>
            <a:ln w="25400" algn="ctr">
              <a:solidFill>
                <a:srgbClr val="1C9494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直接连接符 58"/>
            <p:cNvCxnSpPr>
              <a:cxnSpLocks noChangeShapeType="1"/>
            </p:cNvCxnSpPr>
            <p:nvPr/>
          </p:nvCxnSpPr>
          <p:spPr bwMode="auto">
            <a:xfrm>
              <a:off x="5219555" y="4753501"/>
              <a:ext cx="744580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直接连接符 62"/>
            <p:cNvCxnSpPr>
              <a:cxnSpLocks noChangeShapeType="1"/>
            </p:cNvCxnSpPr>
            <p:nvPr/>
          </p:nvCxnSpPr>
          <p:spPr bwMode="auto">
            <a:xfrm flipV="1">
              <a:off x="5116075" y="2386255"/>
              <a:ext cx="336039" cy="1487"/>
            </a:xfrm>
            <a:prstGeom prst="line">
              <a:avLst/>
            </a:prstGeom>
            <a:noFill/>
            <a:ln w="25400" algn="ctr">
              <a:solidFill>
                <a:srgbClr val="78AF51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连接符 66"/>
            <p:cNvCxnSpPr>
              <a:cxnSpLocks noChangeShapeType="1"/>
              <a:endCxn id="66" idx="1"/>
            </p:cNvCxnSpPr>
            <p:nvPr/>
          </p:nvCxnSpPr>
          <p:spPr bwMode="auto">
            <a:xfrm>
              <a:off x="5438570" y="3610418"/>
              <a:ext cx="273206" cy="6038"/>
            </a:xfrm>
            <a:prstGeom prst="line">
              <a:avLst/>
            </a:prstGeom>
            <a:noFill/>
            <a:ln w="25400" algn="ctr">
              <a:solidFill>
                <a:srgbClr val="FAC14D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" name="群組 52"/>
            <p:cNvGrpSpPr/>
            <p:nvPr/>
          </p:nvGrpSpPr>
          <p:grpSpPr>
            <a:xfrm>
              <a:off x="-118632" y="1548016"/>
              <a:ext cx="5446098" cy="5095459"/>
              <a:chOff x="499237" y="2567213"/>
              <a:chExt cx="3000375" cy="3000375"/>
            </a:xfrm>
          </p:grpSpPr>
          <p:pic>
            <p:nvPicPr>
              <p:cNvPr id="78" name="椭圆 4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37" y="2567213"/>
                <a:ext cx="3000375" cy="3000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圖片 7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353" y="2754489"/>
                <a:ext cx="2581830" cy="243283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5" name="群組 54"/>
            <p:cNvGrpSpPr/>
            <p:nvPr/>
          </p:nvGrpSpPr>
          <p:grpSpPr>
            <a:xfrm>
              <a:off x="1033270" y="1193501"/>
              <a:ext cx="4418843" cy="5334423"/>
              <a:chOff x="2966044" y="1087110"/>
              <a:chExt cx="4157718" cy="4049121"/>
            </a:xfrm>
          </p:grpSpPr>
          <p:sp>
            <p:nvSpPr>
              <p:cNvPr id="72" name="空心弧 40"/>
              <p:cNvSpPr/>
              <p:nvPr/>
            </p:nvSpPr>
            <p:spPr bwMode="auto">
              <a:xfrm rot="5400000">
                <a:off x="3001717" y="1142148"/>
                <a:ext cx="3958410" cy="4029755"/>
              </a:xfrm>
              <a:custGeom>
                <a:avLst/>
                <a:gdLst>
                  <a:gd name="T0" fmla="*/ 25488 w 4091171"/>
                  <a:gd name="T1" fmla="*/ 2045583 h 4091173"/>
                  <a:gd name="T2" fmla="*/ 4065677 w 4091171"/>
                  <a:gd name="T3" fmla="*/ 2049671 h 4091173"/>
                  <a:gd name="T4" fmla="*/ 2045586 w 4091171"/>
                  <a:gd name="T5" fmla="*/ 2045587 h 4091173"/>
                  <a:gd name="T6" fmla="*/ 5898240 60000 65536"/>
                  <a:gd name="T7" fmla="*/ 5898240 60000 65536"/>
                  <a:gd name="T8" fmla="*/ 5898240 60000 65536"/>
                  <a:gd name="T9" fmla="*/ 0 w 4091171"/>
                  <a:gd name="T10" fmla="*/ 0 h 4091173"/>
                  <a:gd name="T11" fmla="*/ 4091171 w 4091171"/>
                  <a:gd name="T12" fmla="*/ 2049724 h 4091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1171" h="4091173">
                    <a:moveTo>
                      <a:pt x="0" y="2045584"/>
                    </a:moveTo>
                    <a:lnTo>
                      <a:pt x="0" y="2045584"/>
                    </a:lnTo>
                    <a:cubicBezTo>
                      <a:pt x="1" y="915838"/>
                      <a:pt x="915840" y="-2"/>
                      <a:pt x="2045586" y="-1"/>
                    </a:cubicBezTo>
                    <a:cubicBezTo>
                      <a:pt x="3175331" y="-1"/>
                      <a:pt x="4091172" y="915839"/>
                      <a:pt x="4091172" y="2045586"/>
                    </a:cubicBezTo>
                    <a:cubicBezTo>
                      <a:pt x="4091172" y="2046966"/>
                      <a:pt x="4091170" y="2048347"/>
                      <a:pt x="4091167" y="2049727"/>
                    </a:cubicBezTo>
                    <a:lnTo>
                      <a:pt x="4040191" y="2049621"/>
                    </a:lnTo>
                    <a:lnTo>
                      <a:pt x="4040190" y="2049620"/>
                    </a:lnTo>
                    <a:cubicBezTo>
                      <a:pt x="4040193" y="2048276"/>
                      <a:pt x="4040195" y="2046931"/>
                      <a:pt x="4040195" y="2045587"/>
                    </a:cubicBezTo>
                    <a:cubicBezTo>
                      <a:pt x="4040195" y="943993"/>
                      <a:pt x="3147177" y="50976"/>
                      <a:pt x="2045585" y="50976"/>
                    </a:cubicBezTo>
                    <a:cubicBezTo>
                      <a:pt x="943992" y="50976"/>
                      <a:pt x="50975" y="943993"/>
                      <a:pt x="50975" y="2045587"/>
                    </a:cubicBezTo>
                    <a:cubicBezTo>
                      <a:pt x="50974" y="2045587"/>
                      <a:pt x="50975" y="2045588"/>
                      <a:pt x="50975" y="20455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72002" tIns="36001" rIns="72002" bIns="36001" anchor="ctr"/>
              <a:lstStyle/>
              <a:p>
                <a:pPr defTabSz="960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9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椭圆 41"/>
              <p:cNvSpPr>
                <a:spLocks noChangeArrowheads="1"/>
              </p:cNvSpPr>
              <p:nvPr/>
            </p:nvSpPr>
            <p:spPr bwMode="auto">
              <a:xfrm>
                <a:off x="5318886" y="1087110"/>
                <a:ext cx="403801" cy="388966"/>
              </a:xfrm>
              <a:prstGeom prst="ellipse">
                <a:avLst/>
              </a:prstGeom>
              <a:solidFill>
                <a:srgbClr val="1C9494"/>
              </a:solidFill>
              <a:ln>
                <a:noFill/>
              </a:ln>
            </p:spPr>
            <p:txBody>
              <a:bodyPr lIns="72002" tIns="36001" rIns="72002" bIns="36001" anchor="ctr"/>
              <a:lstStyle/>
              <a:p>
                <a:pPr algn="ctr" defTabSz="718590"/>
                <a:r>
                  <a:rPr lang="en-US" altLang="zh-CN" sz="189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18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椭圆 42"/>
              <p:cNvSpPr>
                <a:spLocks noChangeArrowheads="1"/>
              </p:cNvSpPr>
              <p:nvPr/>
            </p:nvSpPr>
            <p:spPr bwMode="auto">
              <a:xfrm>
                <a:off x="6403779" y="1820089"/>
                <a:ext cx="403801" cy="429445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</p:spPr>
            <p:txBody>
              <a:bodyPr lIns="72002" tIns="36001" rIns="72002" bIns="36001" anchor="ctr"/>
              <a:lstStyle/>
              <a:p>
                <a:pPr algn="ctr" defTabSz="718590"/>
                <a:r>
                  <a:rPr lang="en-US" altLang="zh-CN" sz="189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18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椭圆 43"/>
              <p:cNvSpPr>
                <a:spLocks noChangeArrowheads="1"/>
              </p:cNvSpPr>
              <p:nvPr/>
            </p:nvSpPr>
            <p:spPr bwMode="auto">
              <a:xfrm>
                <a:off x="6719961" y="2704466"/>
                <a:ext cx="403801" cy="414593"/>
              </a:xfrm>
              <a:prstGeom prst="ellipse">
                <a:avLst/>
              </a:prstGeom>
              <a:solidFill>
                <a:srgbClr val="FAC14D"/>
              </a:solidFill>
              <a:ln>
                <a:noFill/>
              </a:ln>
            </p:spPr>
            <p:txBody>
              <a:bodyPr lIns="72002" tIns="36001" rIns="72002" bIns="36001" anchor="ctr"/>
              <a:lstStyle/>
              <a:p>
                <a:pPr algn="ctr" defTabSz="718590"/>
                <a:r>
                  <a:rPr lang="en-US" altLang="zh-CN" sz="1890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18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44"/>
              <p:cNvSpPr>
                <a:spLocks noChangeArrowheads="1"/>
              </p:cNvSpPr>
              <p:nvPr/>
            </p:nvSpPr>
            <p:spPr bwMode="auto">
              <a:xfrm>
                <a:off x="6619264" y="3592651"/>
                <a:ext cx="403801" cy="393391"/>
              </a:xfrm>
              <a:prstGeom prst="ellipse">
                <a:avLst/>
              </a:prstGeom>
              <a:solidFill>
                <a:srgbClr val="F95647"/>
              </a:solidFill>
              <a:ln>
                <a:noFill/>
              </a:ln>
            </p:spPr>
            <p:txBody>
              <a:bodyPr lIns="72002" tIns="36001" rIns="72002" bIns="36001" anchor="ctr"/>
              <a:lstStyle/>
              <a:p>
                <a:pPr algn="ctr" defTabSz="718590"/>
                <a:r>
                  <a:rPr lang="en-US" altLang="zh-CN" sz="1890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18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椭圆 44"/>
              <p:cNvSpPr>
                <a:spLocks noChangeArrowheads="1"/>
              </p:cNvSpPr>
              <p:nvPr/>
            </p:nvSpPr>
            <p:spPr bwMode="auto">
              <a:xfrm>
                <a:off x="5796675" y="4599083"/>
                <a:ext cx="403801" cy="3570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002" tIns="36001" rIns="72002" bIns="36001" anchor="ctr"/>
              <a:lstStyle/>
              <a:p>
                <a:pPr algn="ctr" defTabSz="718590"/>
                <a:r>
                  <a:rPr lang="en-US" altLang="zh-CN" sz="1890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zh-CN" altLang="en-US" sz="18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文字方塊 55"/>
            <p:cNvSpPr txBox="1"/>
            <p:nvPr/>
          </p:nvSpPr>
          <p:spPr>
            <a:xfrm>
              <a:off x="4760066" y="1121160"/>
              <a:ext cx="2303309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火車站</a:t>
              </a: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6013891" y="4260612"/>
              <a:ext cx="3540138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民雄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火車站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麥當勞</a:t>
              </a:r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全聯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下車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5507701" y="2093867"/>
              <a:ext cx="236348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大林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火車站</a:t>
              </a: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5711776" y="3324068"/>
              <a:ext cx="224601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高鐵站</a:t>
              </a:r>
            </a:p>
          </p:txBody>
        </p:sp>
        <p:cxnSp>
          <p:nvCxnSpPr>
            <p:cNvPr id="67" name="直接连接符 62"/>
            <p:cNvCxnSpPr>
              <a:cxnSpLocks noChangeShapeType="1"/>
            </p:cNvCxnSpPr>
            <p:nvPr/>
          </p:nvCxnSpPr>
          <p:spPr bwMode="auto">
            <a:xfrm>
              <a:off x="4307527" y="6091808"/>
              <a:ext cx="963296" cy="4679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1" name="文字方塊 70"/>
            <p:cNvSpPr txBox="1"/>
            <p:nvPr/>
          </p:nvSpPr>
          <p:spPr>
            <a:xfrm>
              <a:off x="5237531" y="5599190"/>
              <a:ext cx="6468071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嘉義商圈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耐斯、文化路、家樂福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景仁、吳鳳</a:t>
              </a:r>
              <a:r>
                <a:rPr lang="en-US" altLang="zh-TW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竹圍派出所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下車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0" name="圖片 7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189" y="586232"/>
            <a:ext cx="2230304" cy="181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圖片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275" y="2298986"/>
            <a:ext cx="2186976" cy="164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337" y="584417"/>
            <a:ext cx="2146800" cy="17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725" y="2278652"/>
            <a:ext cx="2087150" cy="150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Picture 2" descr="「嘉義文化路」的圖片搜尋結果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6575" y="3807185"/>
            <a:ext cx="2576300" cy="1452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椭圆 41"/>
          <p:cNvSpPr>
            <a:spLocks noChangeArrowheads="1"/>
          </p:cNvSpPr>
          <p:nvPr/>
        </p:nvSpPr>
        <p:spPr bwMode="auto">
          <a:xfrm>
            <a:off x="9520006" y="1744784"/>
            <a:ext cx="429162" cy="512434"/>
          </a:xfrm>
          <a:prstGeom prst="ellipse">
            <a:avLst/>
          </a:prstGeom>
          <a:solidFill>
            <a:srgbClr val="1C9494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r>
              <a:rPr lang="en-US" altLang="zh-CN" sz="189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89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椭圆 42"/>
          <p:cNvSpPr>
            <a:spLocks noChangeArrowheads="1"/>
          </p:cNvSpPr>
          <p:nvPr/>
        </p:nvSpPr>
        <p:spPr bwMode="auto">
          <a:xfrm>
            <a:off x="11687903" y="1733223"/>
            <a:ext cx="429162" cy="565763"/>
          </a:xfrm>
          <a:prstGeom prst="ellipse">
            <a:avLst/>
          </a:prstGeom>
          <a:solidFill>
            <a:srgbClr val="78AF51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r>
              <a:rPr lang="en-US" altLang="zh-CN" sz="189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89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椭圆 43"/>
          <p:cNvSpPr>
            <a:spLocks noChangeArrowheads="1"/>
          </p:cNvSpPr>
          <p:nvPr/>
        </p:nvSpPr>
        <p:spPr bwMode="auto">
          <a:xfrm>
            <a:off x="11731637" y="3179805"/>
            <a:ext cx="429162" cy="546196"/>
          </a:xfrm>
          <a:prstGeom prst="ellipse">
            <a:avLst/>
          </a:prstGeom>
          <a:solidFill>
            <a:srgbClr val="FAC14D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r>
              <a:rPr lang="en-US" altLang="zh-CN" sz="189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89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椭圆 44"/>
          <p:cNvSpPr>
            <a:spLocks noChangeArrowheads="1"/>
          </p:cNvSpPr>
          <p:nvPr/>
        </p:nvSpPr>
        <p:spPr bwMode="auto">
          <a:xfrm>
            <a:off x="9538485" y="3321621"/>
            <a:ext cx="429162" cy="518264"/>
          </a:xfrm>
          <a:prstGeom prst="ellipse">
            <a:avLst/>
          </a:prstGeom>
          <a:solidFill>
            <a:srgbClr val="F95647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r>
              <a:rPr lang="en-US" altLang="zh-CN" sz="189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89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9" name="椭圆 44"/>
          <p:cNvSpPr>
            <a:spLocks noChangeArrowheads="1"/>
          </p:cNvSpPr>
          <p:nvPr/>
        </p:nvSpPr>
        <p:spPr bwMode="auto">
          <a:xfrm>
            <a:off x="11774594" y="4814654"/>
            <a:ext cx="429162" cy="4703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2" tIns="36001" rIns="72002" bIns="36001" anchor="ctr"/>
          <a:lstStyle/>
          <a:p>
            <a:pPr algn="ctr" defTabSz="718590"/>
            <a:r>
              <a:rPr lang="en-US" altLang="zh-CN" sz="189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189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交通資訊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9867" y="854640"/>
            <a:ext cx="11656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交通接駁高達 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班次，每週三有嘉義商圈專車、每週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五、日有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嘉義高鐵專車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學生只要學生證皆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可免費搭乘校車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67" y="1638426"/>
            <a:ext cx="9678691" cy="50404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522" y="1653671"/>
            <a:ext cx="1885986" cy="1828272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10428407" y="3449977"/>
            <a:ext cx="1804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「上課」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期間交通車接駁時刻表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990" y="756076"/>
            <a:ext cx="9696842" cy="5624536"/>
          </a:xfrm>
          <a:prstGeom prst="rect">
            <a:avLst/>
          </a:prstGeom>
        </p:spPr>
      </p:pic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11899" y="68379"/>
            <a:ext cx="712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華大學的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餐飲</a:t>
            </a:r>
            <a:endParaRPr lang="zh-TW" altLang="en-US" sz="4000" b="1" dirty="0">
              <a:latin typeface="Adobe 繁黑體 Std B" pitchFamily="34" charset="-120"/>
              <a:ea typeface="Adobe 繁黑體 Std B" pitchFamily="34" charset="-120"/>
              <a:cs typeface="Aharoni" panose="02010803020104030203" pitchFamily="2" charset="-79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4120102" y="4607090"/>
            <a:ext cx="94551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Adobe 繁黑體 Std B"/>
                <a:cs typeface="Adobe 繁黑體 Std B"/>
              </a:rPr>
              <a:t>緣起樓</a:t>
            </a:r>
            <a:endParaRPr sz="2400" dirty="0">
              <a:latin typeface="Adobe 繁黑體 Std B"/>
              <a:cs typeface="Adobe 繁黑體 Std B"/>
            </a:endParaRPr>
          </a:p>
        </p:txBody>
      </p:sp>
      <p:pic>
        <p:nvPicPr>
          <p:cNvPr id="29" name="Picture 12" descr="ã7-11 logo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9006" y="3950015"/>
            <a:ext cx="626833" cy="5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15"/>
          <p:cNvSpPr txBox="1"/>
          <p:nvPr/>
        </p:nvSpPr>
        <p:spPr>
          <a:xfrm>
            <a:off x="8689050" y="4543183"/>
            <a:ext cx="1315351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繁黑體 Std B"/>
              </a:rPr>
              <a:t>雲水居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dobe 繁黑體 Std B"/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8733598" y="4974070"/>
            <a:ext cx="1277611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繁黑體 Std B"/>
              </a:rPr>
              <a:t>珍品餐館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obe 繁黑體 Std B"/>
            </a:endParaRPr>
          </a:p>
          <a:p>
            <a:pPr marL="12700">
              <a:lnSpc>
                <a:spcPct val="10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繁黑體 Std B"/>
              </a:rPr>
              <a:t>王朝滷味</a:t>
            </a:r>
            <a:endParaRPr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obe 繁黑體 Std B"/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6910314" y="4514726"/>
            <a:ext cx="127761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繁黑體 Std B"/>
              </a:rPr>
              <a:t>行動餐車</a:t>
            </a:r>
            <a:endParaRPr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obe 繁黑體 Std B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92389" y="2731522"/>
            <a:ext cx="1181733" cy="12940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圖片 36">
            <a:extLst>
              <a:ext uri="{FF2B5EF4-FFF2-40B4-BE49-F238E27FC236}">
                <a16:creationId xmlns="" xmlns:a16="http://schemas.microsoft.com/office/drawing/2014/main" id="{FFF1E252-8390-4A97-945C-3DFF5C0F3A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912515"/>
            <a:ext cx="1395370" cy="1043413"/>
          </a:xfrm>
          <a:prstGeom prst="rect">
            <a:avLst/>
          </a:prstGeom>
        </p:spPr>
      </p:pic>
      <p:pic>
        <p:nvPicPr>
          <p:cNvPr id="26" name="Picture 12" descr="ã7-11 logoãçåçæå°çµæ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6537" y="3220634"/>
            <a:ext cx="733209" cy="6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15"/>
          <p:cNvSpPr txBox="1"/>
          <p:nvPr/>
        </p:nvSpPr>
        <p:spPr>
          <a:xfrm>
            <a:off x="6720385" y="2828019"/>
            <a:ext cx="945515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繁黑體 Std B"/>
              </a:rPr>
              <a:t>學慧樓</a:t>
            </a:r>
            <a:endParaRPr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dobe 繁黑體 Std B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08965" y="4049309"/>
            <a:ext cx="1691663" cy="924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object 15"/>
          <p:cNvSpPr txBox="1"/>
          <p:nvPr/>
        </p:nvSpPr>
        <p:spPr>
          <a:xfrm>
            <a:off x="1975204" y="4090431"/>
            <a:ext cx="1580527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TW" altLang="en-US" sz="2400" b="1" spc="10" dirty="0" smtClean="0">
                <a:solidFill>
                  <a:srgbClr val="FF0000"/>
                </a:solidFill>
                <a:latin typeface="Adobe 繁黑體 Std B"/>
                <a:cs typeface="Adobe 繁黑體 Std B"/>
              </a:rPr>
              <a:t>滴水坊</a:t>
            </a:r>
            <a:endParaRPr sz="2400" b="1" spc="10" dirty="0">
              <a:solidFill>
                <a:srgbClr val="FF0000"/>
              </a:solidFill>
              <a:latin typeface="Adobe 繁黑體 Std B"/>
              <a:cs typeface="Adobe 繁黑體 Std B"/>
            </a:endParaRPr>
          </a:p>
        </p:txBody>
      </p:sp>
      <p:sp>
        <p:nvSpPr>
          <p:cNvPr id="36" name="object 15"/>
          <p:cNvSpPr txBox="1"/>
          <p:nvPr/>
        </p:nvSpPr>
        <p:spPr>
          <a:xfrm>
            <a:off x="2422338" y="4570051"/>
            <a:ext cx="127761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蔬食</a:t>
            </a:r>
          </a:p>
        </p:txBody>
      </p:sp>
      <p:sp>
        <p:nvSpPr>
          <p:cNvPr id="4" name="矩形 3"/>
          <p:cNvSpPr/>
          <p:nvPr/>
        </p:nvSpPr>
        <p:spPr>
          <a:xfrm>
            <a:off x="9944472" y="5586291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葷素</a:t>
            </a:r>
            <a:endParaRPr lang="zh-TW" altLang="en-US" sz="2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039778" y="4523885"/>
            <a:ext cx="492443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素</a:t>
            </a:r>
            <a:endParaRPr lang="zh-TW" altLang="en-US" sz="2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92389" y="3893206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南華商行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6174671" y="160766"/>
            <a:ext cx="558666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葷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蔬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食資訊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雲水居</a:t>
            </a:r>
            <a:endParaRPr lang="en-US" altLang="zh-TW" sz="3200" b="1" i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內容版面配置區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78" y="3926925"/>
            <a:ext cx="5040000" cy="2429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000" y="882402"/>
            <a:ext cx="5033176" cy="249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78445"/>
            <a:ext cx="5040000" cy="2501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1011899" y="68379"/>
            <a:ext cx="712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華大學的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餐飲</a:t>
            </a:r>
            <a:endParaRPr lang="zh-TW" altLang="en-US" sz="4000" b="1" dirty="0">
              <a:latin typeface="Adobe 繁黑體 Std B" pitchFamily="34" charset="-120"/>
              <a:ea typeface="Adobe 繁黑體 Std B" pitchFamily="34" charset="-120"/>
              <a:cs typeface="Aharoni" panose="02010803020104030203" pitchFamily="2" charset="-79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4B1B8A84-DE88-4C74-A232-0CFA0777B0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01" y="3860174"/>
            <a:ext cx="5196410" cy="2563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4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校內葷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蔬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食資訊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en-US" altLang="zh-TW" sz="32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7-11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超商</a:t>
            </a:r>
            <a:endParaRPr lang="en-US" altLang="zh-TW" sz="3200" b="1" i="1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838200" y="943996"/>
            <a:ext cx="10515600" cy="7851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供應飲料、輕食蔬果、便當、微波料理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內容版面配置區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634" y="1817928"/>
            <a:ext cx="3827913" cy="254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內容版面配置區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902" y="1817928"/>
            <a:ext cx="3910732" cy="254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5"/>
          <p:cNvSpPr txBox="1">
            <a:spLocks noChangeArrowheads="1"/>
          </p:cNvSpPr>
          <p:nvPr/>
        </p:nvSpPr>
        <p:spPr bwMode="auto">
          <a:xfrm>
            <a:off x="8799864" y="4537783"/>
            <a:ext cx="2212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緣起樓</a:t>
            </a:r>
            <a:r>
              <a:rPr lang="en-US" altLang="zh-TW" sz="3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7-11</a:t>
            </a:r>
            <a:endParaRPr lang="zh-TW" altLang="en-US" sz="32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字方塊 13"/>
          <p:cNvSpPr txBox="1">
            <a:spLocks noChangeArrowheads="1"/>
          </p:cNvSpPr>
          <p:nvPr/>
        </p:nvSpPr>
        <p:spPr bwMode="auto">
          <a:xfrm>
            <a:off x="4989864" y="4537784"/>
            <a:ext cx="2212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學慧樓</a:t>
            </a:r>
            <a:r>
              <a:rPr lang="en-US" altLang="zh-TW" sz="3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7-11</a:t>
            </a:r>
            <a:endParaRPr lang="zh-TW" altLang="en-US" sz="32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5293" y="4499342"/>
            <a:ext cx="4142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學慧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3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華商行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中西式早餐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53" y="1817929"/>
            <a:ext cx="3726894" cy="2465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校內葷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蔬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食資訊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滴水坊</a:t>
            </a:r>
            <a:endParaRPr lang="en-US" altLang="zh-TW" sz="3200" b="1" i="1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936100" y="779810"/>
            <a:ext cx="10515600" cy="730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滴水坊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蔬食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00" y="1611828"/>
            <a:ext cx="4219074" cy="2133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096000" y="724236"/>
            <a:ext cx="5594395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385" tIns="45695" rIns="91385" bIns="45695" rtlCol="0">
            <a:noAutofit/>
          </a:bodyPr>
          <a:lstStyle/>
          <a:p>
            <a:pPr marL="342695" indent="-342695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義大利麵、燉飯、焗烤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695" indent="-342695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各類輕食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695" indent="-342695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午間特餐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700715">
            <a:off x="8951807" y="4392806"/>
            <a:ext cx="1734000" cy="2479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7" y="4347999"/>
            <a:ext cx="3727021" cy="239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169" y="4636019"/>
            <a:ext cx="2369844" cy="2065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圖像裡可能有食物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183" y="4798185"/>
            <a:ext cx="2412440" cy="1838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6024779" y="2833896"/>
            <a:ext cx="580226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695" indent="-342695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每週一至週四及週六（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695" indent="-342695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每週日（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695" indent="-342695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每週五公休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4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E5132A5-357E-40B4-BD37-0F32D987421B}"/>
              </a:ext>
            </a:extLst>
          </p:cNvPr>
          <p:cNvGrpSpPr/>
          <p:nvPr/>
        </p:nvGrpSpPr>
        <p:grpSpPr>
          <a:xfrm>
            <a:off x="-1" y="6645349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40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021159" y="0"/>
            <a:ext cx="1117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高中校友在南華大學的學習表現</a:t>
            </a:r>
          </a:p>
        </p:txBody>
      </p:sp>
      <p:sp>
        <p:nvSpPr>
          <p:cNvPr id="33" name="직사각형 6"/>
          <p:cNvSpPr/>
          <p:nvPr/>
        </p:nvSpPr>
        <p:spPr>
          <a:xfrm>
            <a:off x="835981" y="812934"/>
            <a:ext cx="4909499" cy="676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lvl="0">
              <a:defRPr/>
            </a:pPr>
            <a:r>
              <a:rPr lang="zh-TW" altLang="en-US" sz="3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高雄市立鼓山高中</a:t>
            </a:r>
            <a:endParaRPr lang="zh-TW" altLang="en-US" sz="3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C2B1FB77-1405-48DC-BA75-87AACC34FDD9}"/>
              </a:ext>
            </a:extLst>
          </p:cNvPr>
          <p:cNvSpPr txBox="1"/>
          <p:nvPr/>
        </p:nvSpPr>
        <p:spPr>
          <a:xfrm>
            <a:off x="1433207" y="1402919"/>
            <a:ext cx="10125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111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學年就讀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南華大學的新生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人數</a:t>
            </a:r>
            <a:r>
              <a:rPr lang="en-US" altLang="zh-TW" sz="32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6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位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近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年就讀南華大學的人數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共</a:t>
            </a:r>
            <a:r>
              <a:rPr lang="en-US" altLang="zh-TW" sz="3200" b="1" noProof="0" dirty="0">
                <a:latin typeface="Arial Black" panose="020B0A04020102020204" pitchFamily="34" charset="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8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rPr>
              <a:t>位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每生「在學四年國立收費」，補助助學金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278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xmlns="" id="{E4577B5E-CC47-4465-ADE7-615ABB01A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58485"/>
              </p:ext>
            </p:extLst>
          </p:nvPr>
        </p:nvGraphicFramePr>
        <p:xfrm>
          <a:off x="1523999" y="3114439"/>
          <a:ext cx="9144001" cy="338905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46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20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入學方式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107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108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109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110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111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總計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069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高雄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市立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鼓山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高中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ctr"/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繁星推薦</a:t>
                      </a:r>
                      <a:endParaRPr lang="en-US" altLang="zh-TW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0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6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申請入學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2</a:t>
                      </a:r>
                      <a:endParaRPr lang="en-US" altLang="zh-TW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15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06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分發入學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5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06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其他管道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Adobe 繁黑體 Std B" pitchFamily="34" charset="-120"/>
                          <a:ea typeface="Adobe 繁黑體 Std B" pitchFamily="34" charset="-120"/>
                        </a:rPr>
                        <a:t>總計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28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校內葷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蔬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食資訊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行動</a:t>
            </a:r>
            <a:r>
              <a:rPr lang="zh-TW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餐車</a:t>
            </a:r>
            <a:endParaRPr lang="en-US" altLang="zh-TW" sz="3200" b="1" i="1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657572" y="978881"/>
            <a:ext cx="7514064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成均館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廣場行動餐車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（鮮果、熱壓吐司、燉飯、義大利麵）</a:t>
            </a:r>
          </a:p>
        </p:txBody>
      </p:sp>
      <p:pic>
        <p:nvPicPr>
          <p:cNvPr id="23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93" y="2858046"/>
            <a:ext cx="3757032" cy="281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467" y="2858046"/>
            <a:ext cx="3754826" cy="281361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FFF1E252-8390-4A97-945C-3DFF5C0F3A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858046"/>
            <a:ext cx="3420979" cy="2816762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E6D899EC-674A-4525-9252-606202E7B162}"/>
              </a:ext>
            </a:extLst>
          </p:cNvPr>
          <p:cNvSpPr txBox="1"/>
          <p:nvPr/>
        </p:nvSpPr>
        <p:spPr>
          <a:xfrm>
            <a:off x="553536" y="5736803"/>
            <a:ext cx="380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kids</a:t>
            </a:r>
            <a:r>
              <a:rPr lang="zh-TW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水果攤餐車</a:t>
            </a:r>
            <a:r>
              <a:rPr lang="en-US" altLang="zh-TW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800" b="1" dirty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ECCA68FC-70A7-4039-A601-300827C99643}"/>
              </a:ext>
            </a:extLst>
          </p:cNvPr>
          <p:cNvSpPr txBox="1"/>
          <p:nvPr/>
        </p:nvSpPr>
        <p:spPr>
          <a:xfrm>
            <a:off x="4466370" y="5726233"/>
            <a:ext cx="36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BOLA</a:t>
            </a:r>
            <a:r>
              <a:rPr lang="zh-TW" altLang="zh-TW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伯叻</a:t>
            </a:r>
            <a:r>
              <a:rPr lang="zh-TW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熱壓</a:t>
            </a:r>
            <a:r>
              <a:rPr lang="zh-TW" altLang="zh-TW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吐司</a:t>
            </a:r>
            <a:endParaRPr lang="zh-TW" altLang="en-US" sz="280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1C3E395D-C1A4-407E-90C0-E8CFFC6A6993}"/>
              </a:ext>
            </a:extLst>
          </p:cNvPr>
          <p:cNvSpPr txBox="1"/>
          <p:nvPr/>
        </p:nvSpPr>
        <p:spPr>
          <a:xfrm>
            <a:off x="8657214" y="5744834"/>
            <a:ext cx="299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夏</a:t>
            </a:r>
            <a:r>
              <a:rPr lang="en-US" altLang="zh-TW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!MIAN</a:t>
            </a:r>
            <a:r>
              <a:rPr lang="zh-TW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給您吃</a:t>
            </a:r>
            <a:r>
              <a:rPr lang="en-US" altLang="zh-TW" sz="2800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800" dirty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51128" y="6268054"/>
            <a:ext cx="136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午餐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199274" y="6225264"/>
            <a:ext cx="136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早、晚餐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9184420" y="6225264"/>
            <a:ext cx="136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晚餐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27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校外美食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九村宿舍外亦有多種用餐選擇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i="1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5293" y="992937"/>
            <a:ext cx="7455287" cy="2523717"/>
          </a:xfrm>
          <a:prstGeom prst="rect">
            <a:avLst/>
          </a:prstGeom>
        </p:spPr>
        <p:txBody>
          <a:bodyPr wrap="square" lIns="91385" tIns="45695" rIns="91385" bIns="45695">
            <a:spAutoFit/>
          </a:bodyPr>
          <a:lstStyle/>
          <a:p>
            <a:pPr marL="2959100" indent="-2959100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活力飯糰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中式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早餐、飯糰與肉燥飯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和風一番鍋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日式風味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烏龍麵、拉麵、鍋物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江媽媽香雞排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提供各種炸類食物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敘茶園早餐店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提供漢堡、三明治、鐵板麵等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8015" y="6185082"/>
            <a:ext cx="239794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江媽媽香雞排</a:t>
            </a:r>
          </a:p>
        </p:txBody>
      </p:sp>
      <p:sp>
        <p:nvSpPr>
          <p:cNvPr id="21" name="矩形 20"/>
          <p:cNvSpPr/>
          <p:nvPr/>
        </p:nvSpPr>
        <p:spPr>
          <a:xfrm>
            <a:off x="3925216" y="6161630"/>
            <a:ext cx="2072092" cy="262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一品活力飯糰</a:t>
            </a:r>
          </a:p>
        </p:txBody>
      </p:sp>
      <p:sp>
        <p:nvSpPr>
          <p:cNvPr id="22" name="矩形 21"/>
          <p:cNvSpPr/>
          <p:nvPr/>
        </p:nvSpPr>
        <p:spPr>
          <a:xfrm>
            <a:off x="8627596" y="3418669"/>
            <a:ext cx="2718702" cy="39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九村宿舍外美食</a:t>
            </a:r>
          </a:p>
        </p:txBody>
      </p:sp>
      <p:sp>
        <p:nvSpPr>
          <p:cNvPr id="30" name="矩形 29"/>
          <p:cNvSpPr/>
          <p:nvPr/>
        </p:nvSpPr>
        <p:spPr>
          <a:xfrm>
            <a:off x="7131066" y="6132388"/>
            <a:ext cx="2072092" cy="262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鍋物、烏龍麵</a:t>
            </a:r>
          </a:p>
        </p:txBody>
      </p:sp>
      <p:sp>
        <p:nvSpPr>
          <p:cNvPr id="32" name="矩形 31"/>
          <p:cNvSpPr/>
          <p:nvPr/>
        </p:nvSpPr>
        <p:spPr>
          <a:xfrm>
            <a:off x="10064998" y="6132388"/>
            <a:ext cx="2072092" cy="262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敘茶園早餐店</a:t>
            </a: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66" t="18301" b="30697"/>
          <a:stretch/>
        </p:blipFill>
        <p:spPr>
          <a:xfrm>
            <a:off x="7365044" y="810595"/>
            <a:ext cx="4798924" cy="261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33" t="23262" r="24156" b="11858"/>
          <a:stretch/>
        </p:blipFill>
        <p:spPr>
          <a:xfrm>
            <a:off x="19556" y="4066997"/>
            <a:ext cx="3266417" cy="200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0" t="17788" r="37598" b="6684"/>
          <a:stretch/>
        </p:blipFill>
        <p:spPr>
          <a:xfrm>
            <a:off x="3285973" y="4019798"/>
            <a:ext cx="3206169" cy="210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48" t="19796" r="13543" b="13830"/>
          <a:stretch/>
        </p:blipFill>
        <p:spPr>
          <a:xfrm>
            <a:off x="6492142" y="4066997"/>
            <a:ext cx="3211936" cy="203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s://scontent.ftpe7-1.fna.fbcdn.net/v/t1.0-9/12314021_1542355459389709_2191746895188334689_n.jpg?_nc_cat=106&amp;_nc_sid=6e5ad9&amp;_nc_ohc=TUhwDW7vU1kAX8z_mDf&amp;_nc_ht=scontent.ftpe7-1.fna&amp;oh=7fe714336b5f0da9414843db2e5d0e43&amp;oe=5E8F385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0" r="20329"/>
          <a:stretch/>
        </p:blipFill>
        <p:spPr bwMode="auto">
          <a:xfrm>
            <a:off x="9652316" y="4066997"/>
            <a:ext cx="2539684" cy="205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校外美食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中正大學、大林、民雄及嘉義市區美食</a:t>
            </a:r>
            <a:endParaRPr lang="en-US" altLang="zh-TW" sz="3200" b="1" i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1122" y="7705913"/>
            <a:ext cx="612469" cy="46463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0827" y="-1092044"/>
            <a:ext cx="2585313" cy="48587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736" y="824404"/>
            <a:ext cx="8506968" cy="56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3810000" y="2853627"/>
            <a:ext cx="4847481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南華大學的住宿</a:t>
            </a:r>
            <a:endParaRPr lang="en-US" altLang="zh-CN" sz="5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0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79" y="721192"/>
            <a:ext cx="9696842" cy="5581523"/>
          </a:xfrm>
          <a:prstGeom prst="rect">
            <a:avLst/>
          </a:prstGeom>
        </p:spPr>
      </p:pic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    宿舍位置圖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043940" y="4180163"/>
            <a:ext cx="1470775" cy="5760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zh-TW" altLang="en-US" sz="28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34008" y="4180164"/>
            <a:ext cx="2059815" cy="89022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32987" y="749305"/>
            <a:ext cx="1354026" cy="94877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3548418" y="1698076"/>
            <a:ext cx="219948" cy="453262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3974652" y="4869160"/>
            <a:ext cx="729818" cy="13615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3916628" y="5397076"/>
            <a:ext cx="2647422" cy="89285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318540" y="6071882"/>
            <a:ext cx="319617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latinLnBrk="0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南華大學學生宿舍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object 15"/>
          <p:cNvSpPr txBox="1"/>
          <p:nvPr/>
        </p:nvSpPr>
        <p:spPr>
          <a:xfrm>
            <a:off x="4086561" y="4225313"/>
            <a:ext cx="14154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10" dirty="0">
                <a:latin typeface="Adobe 繁黑體 Std B"/>
                <a:cs typeface="Adobe 繁黑體 Std B"/>
              </a:rPr>
              <a:t>緣起樓</a:t>
            </a:r>
            <a:endParaRPr sz="2800" dirty="0">
              <a:latin typeface="Adobe 繁黑體 Std B"/>
              <a:cs typeface="Adobe 繁黑體 Std B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8594" y="729420"/>
            <a:ext cx="90281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村</a:t>
            </a:r>
          </a:p>
        </p:txBody>
      </p:sp>
      <p:sp>
        <p:nvSpPr>
          <p:cNvPr id="31" name="object 15"/>
          <p:cNvSpPr txBox="1"/>
          <p:nvPr/>
        </p:nvSpPr>
        <p:spPr>
          <a:xfrm>
            <a:off x="6021327" y="4225313"/>
            <a:ext cx="2046556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繁黑體 Std B"/>
              </a:rPr>
              <a:t>麗澤樓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dobe 繁黑體 Std B"/>
            </a:endParaRPr>
          </a:p>
          <a:p>
            <a:pPr marL="12700" algn="ctr">
              <a:lnSpc>
                <a:spcPct val="10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dobe 繁黑體 Std B"/>
              </a:rPr>
              <a:t>文會樓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dobe 繁黑體 Std B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730844" y="246806"/>
            <a:ext cx="1354026" cy="94877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76915" y="439314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華館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9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15">
            <a:extLst>
              <a:ext uri="{FF2B5EF4-FFF2-40B4-BE49-F238E27FC236}">
                <a16:creationId xmlns="" xmlns:a16="http://schemas.microsoft.com/office/drawing/2014/main" id="{3A9A57A6-FD79-4C4A-884F-18C34C62C1D4}"/>
              </a:ext>
            </a:extLst>
          </p:cNvPr>
          <p:cNvGrpSpPr/>
          <p:nvPr/>
        </p:nvGrpSpPr>
        <p:grpSpPr>
          <a:xfrm flipH="1">
            <a:off x="936100" y="1326036"/>
            <a:ext cx="9584658" cy="693789"/>
            <a:chOff x="1933574" y="2013286"/>
            <a:chExt cx="7988300" cy="693789"/>
          </a:xfrm>
        </p:grpSpPr>
        <p:sp>
          <p:nvSpPr>
            <p:cNvPr id="31" name="任意多边形: 形状 13">
              <a:extLst>
                <a:ext uri="{FF2B5EF4-FFF2-40B4-BE49-F238E27FC236}">
                  <a16:creationId xmlns="" xmlns:a16="http://schemas.microsoft.com/office/drawing/2014/main" id="{B16E1B25-A24F-4C1D-8FEB-AE2E7585429C}"/>
                </a:ext>
              </a:extLst>
            </p:cNvPr>
            <p:cNvSpPr/>
            <p:nvPr/>
          </p:nvSpPr>
          <p:spPr>
            <a:xfrm>
              <a:off x="8257931" y="2013286"/>
              <a:ext cx="1663943" cy="693789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25425" marR="0" lvl="0" indent="-22542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Arial" pitchFamily="34" charset="0"/>
                  <a:sym typeface="+mn-lt"/>
                </a:rPr>
                <a:t>01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 pitchFamily="34" charset="0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D19FD458-9740-4B17-834C-292DCD661E80}"/>
                </a:ext>
              </a:extLst>
            </p:cNvPr>
            <p:cNvSpPr/>
            <p:nvPr/>
          </p:nvSpPr>
          <p:spPr>
            <a:xfrm>
              <a:off x="1933574" y="2055482"/>
              <a:ext cx="6324355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新生均有床位，請期限內申請</a:t>
              </a:r>
            </a:p>
          </p:txBody>
        </p:sp>
      </p:grpSp>
      <p:grpSp>
        <p:nvGrpSpPr>
          <p:cNvPr id="33" name="组合 18">
            <a:extLst>
              <a:ext uri="{FF2B5EF4-FFF2-40B4-BE49-F238E27FC236}">
                <a16:creationId xmlns="" xmlns:a16="http://schemas.microsoft.com/office/drawing/2014/main" id="{16ADB969-0ADD-43C9-BC3A-5518F662CE76}"/>
              </a:ext>
            </a:extLst>
          </p:cNvPr>
          <p:cNvGrpSpPr/>
          <p:nvPr/>
        </p:nvGrpSpPr>
        <p:grpSpPr>
          <a:xfrm flipH="1">
            <a:off x="936102" y="2270904"/>
            <a:ext cx="10596405" cy="693789"/>
            <a:chOff x="1090335" y="2958154"/>
            <a:chExt cx="8831537" cy="693789"/>
          </a:xfrm>
        </p:grpSpPr>
        <p:sp>
          <p:nvSpPr>
            <p:cNvPr id="34" name="任意多边形: 形状 11">
              <a:extLst>
                <a:ext uri="{FF2B5EF4-FFF2-40B4-BE49-F238E27FC236}">
                  <a16:creationId xmlns="" xmlns:a16="http://schemas.microsoft.com/office/drawing/2014/main" id="{A3735F98-D252-4B7B-8DAB-8E724F691BC0}"/>
                </a:ext>
              </a:extLst>
            </p:cNvPr>
            <p:cNvSpPr/>
            <p:nvPr/>
          </p:nvSpPr>
          <p:spPr>
            <a:xfrm>
              <a:off x="8257929" y="2958154"/>
              <a:ext cx="1663943" cy="693789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25425" marR="0" lvl="0" indent="-22542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Arial" pitchFamily="34" charset="0"/>
                  <a:sym typeface="+mn-lt"/>
                </a:rPr>
                <a:t>02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 pitchFamily="34" charset="0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0F482E6E-23E6-4B2F-A3A1-C85A8D33065B}"/>
                </a:ext>
              </a:extLst>
            </p:cNvPr>
            <p:cNvSpPr/>
            <p:nvPr/>
          </p:nvSpPr>
          <p:spPr>
            <a:xfrm>
              <a:off x="1090335" y="3000349"/>
              <a:ext cx="7167596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男生宿舍：南華九村、南華館、文會樓</a:t>
              </a:r>
            </a:p>
          </p:txBody>
        </p:sp>
      </p:grpSp>
      <p:grpSp>
        <p:nvGrpSpPr>
          <p:cNvPr id="36" name="组合 21">
            <a:extLst>
              <a:ext uri="{FF2B5EF4-FFF2-40B4-BE49-F238E27FC236}">
                <a16:creationId xmlns="" xmlns:a16="http://schemas.microsoft.com/office/drawing/2014/main" id="{333C5712-BB25-4A39-A16E-EAADD651BE8E}"/>
              </a:ext>
            </a:extLst>
          </p:cNvPr>
          <p:cNvGrpSpPr/>
          <p:nvPr/>
        </p:nvGrpSpPr>
        <p:grpSpPr>
          <a:xfrm flipH="1">
            <a:off x="936100" y="3215772"/>
            <a:ext cx="10412078" cy="693789"/>
            <a:chOff x="1243964" y="3903022"/>
            <a:chExt cx="8677910" cy="693789"/>
          </a:xfrm>
        </p:grpSpPr>
        <p:sp>
          <p:nvSpPr>
            <p:cNvPr id="37" name="任意多边形: 形状 9">
              <a:extLst>
                <a:ext uri="{FF2B5EF4-FFF2-40B4-BE49-F238E27FC236}">
                  <a16:creationId xmlns="" xmlns:a16="http://schemas.microsoft.com/office/drawing/2014/main" id="{7C1256A3-81A9-43F8-916F-AFDF6E48B377}"/>
                </a:ext>
              </a:extLst>
            </p:cNvPr>
            <p:cNvSpPr/>
            <p:nvPr/>
          </p:nvSpPr>
          <p:spPr>
            <a:xfrm>
              <a:off x="8257931" y="3903022"/>
              <a:ext cx="1663943" cy="693789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25425" marR="0" lvl="0" indent="-22542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Arial" pitchFamily="34" charset="0"/>
                  <a:sym typeface="+mn-lt"/>
                </a:rPr>
                <a:t>03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 pitchFamily="34" charset="0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04A3F0C7-876D-44FD-9C64-42014298FE96}"/>
                </a:ext>
              </a:extLst>
            </p:cNvPr>
            <p:cNvSpPr/>
            <p:nvPr/>
          </p:nvSpPr>
          <p:spPr>
            <a:xfrm>
              <a:off x="1243964" y="3944169"/>
              <a:ext cx="7013966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36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女生宿舍：緣起樓全新宿舍、</a:t>
              </a:r>
              <a:r>
                <a:rPr lang="en-US" altLang="zh-TW" sz="36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1,452</a:t>
              </a:r>
              <a:r>
                <a:rPr lang="zh-TW" altLang="en-US" sz="36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床</a:t>
              </a:r>
            </a:p>
          </p:txBody>
        </p:sp>
      </p:grpSp>
      <p:grpSp>
        <p:nvGrpSpPr>
          <p:cNvPr id="39" name="组合 24">
            <a:extLst>
              <a:ext uri="{FF2B5EF4-FFF2-40B4-BE49-F238E27FC236}">
                <a16:creationId xmlns="" xmlns:a16="http://schemas.microsoft.com/office/drawing/2014/main" id="{7127974D-0468-47A3-BBA5-F7501D8D6679}"/>
              </a:ext>
            </a:extLst>
          </p:cNvPr>
          <p:cNvGrpSpPr/>
          <p:nvPr/>
        </p:nvGrpSpPr>
        <p:grpSpPr>
          <a:xfrm flipH="1">
            <a:off x="936100" y="4160640"/>
            <a:ext cx="9584658" cy="693789"/>
            <a:chOff x="1933574" y="4847890"/>
            <a:chExt cx="7988300" cy="693789"/>
          </a:xfrm>
        </p:grpSpPr>
        <p:sp>
          <p:nvSpPr>
            <p:cNvPr id="40" name="任意多边形: 形状 7">
              <a:extLst>
                <a:ext uri="{FF2B5EF4-FFF2-40B4-BE49-F238E27FC236}">
                  <a16:creationId xmlns="" xmlns:a16="http://schemas.microsoft.com/office/drawing/2014/main" id="{82FF504B-312F-4A89-85A6-6C1C6FC6A07B}"/>
                </a:ext>
              </a:extLst>
            </p:cNvPr>
            <p:cNvSpPr/>
            <p:nvPr/>
          </p:nvSpPr>
          <p:spPr>
            <a:xfrm>
              <a:off x="8257931" y="4847890"/>
              <a:ext cx="1663943" cy="693789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25425" marR="0" lvl="0" indent="-22542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Arial" pitchFamily="34" charset="0"/>
                  <a:sym typeface="+mn-lt"/>
                </a:rPr>
                <a:t>04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 pitchFamily="34" charset="0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6CA62BE5-7CD4-42D2-A066-6E4742D6EAF9}"/>
                </a:ext>
              </a:extLst>
            </p:cNvPr>
            <p:cNvSpPr/>
            <p:nvPr/>
          </p:nvSpPr>
          <p:spPr>
            <a:xfrm>
              <a:off x="1933574" y="4890085"/>
              <a:ext cx="6324355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36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宿舍內均安裝冷氣</a:t>
              </a:r>
            </a:p>
          </p:txBody>
        </p:sp>
      </p:grpSp>
      <p:grpSp>
        <p:nvGrpSpPr>
          <p:cNvPr id="42" name="组合 24">
            <a:extLst>
              <a:ext uri="{FF2B5EF4-FFF2-40B4-BE49-F238E27FC236}">
                <a16:creationId xmlns="" xmlns:a16="http://schemas.microsoft.com/office/drawing/2014/main" id="{7127974D-0468-47A3-BBA5-F7501D8D6679}"/>
              </a:ext>
            </a:extLst>
          </p:cNvPr>
          <p:cNvGrpSpPr/>
          <p:nvPr/>
        </p:nvGrpSpPr>
        <p:grpSpPr>
          <a:xfrm flipH="1">
            <a:off x="936100" y="5139675"/>
            <a:ext cx="9584658" cy="769441"/>
            <a:chOff x="1933574" y="4807141"/>
            <a:chExt cx="7988300" cy="769441"/>
          </a:xfrm>
        </p:grpSpPr>
        <p:sp>
          <p:nvSpPr>
            <p:cNvPr id="43" name="任意多边形: 形状 7">
              <a:extLst>
                <a:ext uri="{FF2B5EF4-FFF2-40B4-BE49-F238E27FC236}">
                  <a16:creationId xmlns="" xmlns:a16="http://schemas.microsoft.com/office/drawing/2014/main" id="{82FF504B-312F-4A89-85A6-6C1C6FC6A07B}"/>
                </a:ext>
              </a:extLst>
            </p:cNvPr>
            <p:cNvSpPr/>
            <p:nvPr/>
          </p:nvSpPr>
          <p:spPr>
            <a:xfrm>
              <a:off x="8257931" y="4847890"/>
              <a:ext cx="1663943" cy="693789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25425" marR="0" lvl="0" indent="-22542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Arial" pitchFamily="34" charset="0"/>
                  <a:sym typeface="+mn-lt"/>
                </a:rPr>
                <a:t>05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 pitchFamily="34" charset="0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6CA62BE5-7CD4-42D2-A066-6E4742D6EAF9}"/>
                </a:ext>
              </a:extLst>
            </p:cNvPr>
            <p:cNvSpPr/>
            <p:nvPr/>
          </p:nvSpPr>
          <p:spPr>
            <a:xfrm>
              <a:off x="1933574" y="4807141"/>
              <a:ext cx="6324355" cy="7694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4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弱勢學生住宿費全</a:t>
              </a:r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</a:t>
              </a:r>
              <a:endPara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1011899" y="68379"/>
            <a:ext cx="712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華大學的住宿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8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133"/>
            <a:r>
              <a:rPr lang="zh-TW" altLang="en-US" sz="3200" b="1" dirty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宿舍的軟硬體設施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06217"/>
              </p:ext>
            </p:extLst>
          </p:nvPr>
        </p:nvGraphicFramePr>
        <p:xfrm>
          <a:off x="496408" y="1023519"/>
          <a:ext cx="11475012" cy="49164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49877">
                  <a:extLst>
                    <a:ext uri="{9D8B030D-6E8A-4147-A177-3AD203B41FA5}">
                      <a16:colId xmlns="" xmlns:a16="http://schemas.microsoft.com/office/drawing/2014/main" val="1453763932"/>
                    </a:ext>
                  </a:extLst>
                </a:gridCol>
                <a:gridCol w="1078365">
                  <a:extLst>
                    <a:ext uri="{9D8B030D-6E8A-4147-A177-3AD203B41FA5}">
                      <a16:colId xmlns="" xmlns:a16="http://schemas.microsoft.com/office/drawing/2014/main" val="2241789788"/>
                    </a:ext>
                  </a:extLst>
                </a:gridCol>
                <a:gridCol w="1619182">
                  <a:extLst>
                    <a:ext uri="{9D8B030D-6E8A-4147-A177-3AD203B41FA5}">
                      <a16:colId xmlns="" xmlns:a16="http://schemas.microsoft.com/office/drawing/2014/main" val="901941609"/>
                    </a:ext>
                  </a:extLst>
                </a:gridCol>
                <a:gridCol w="1614715">
                  <a:extLst>
                    <a:ext uri="{9D8B030D-6E8A-4147-A177-3AD203B41FA5}">
                      <a16:colId xmlns="" xmlns:a16="http://schemas.microsoft.com/office/drawing/2014/main" val="298047621"/>
                    </a:ext>
                  </a:extLst>
                </a:gridCol>
                <a:gridCol w="5712873">
                  <a:extLst>
                    <a:ext uri="{9D8B030D-6E8A-4147-A177-3AD203B41FA5}">
                      <a16:colId xmlns="" xmlns:a16="http://schemas.microsoft.com/office/drawing/2014/main" val="296502497"/>
                    </a:ext>
                  </a:extLst>
                </a:gridCol>
              </a:tblGrid>
              <a:tr h="924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宿舍</a:t>
                      </a:r>
                      <a:endParaRPr lang="zh-TW" sz="24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對象</a:t>
                      </a:r>
                      <a:endParaRPr lang="zh-TW" sz="24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位置</a:t>
                      </a:r>
                      <a:endParaRPr lang="zh-TW" sz="24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房間</a:t>
                      </a:r>
                      <a:endParaRPr lang="en-US" altLang="zh-TW" sz="2400" b="1" kern="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類型</a:t>
                      </a:r>
                      <a:endParaRPr lang="zh-TW" sz="24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軟硬體設施</a:t>
                      </a:r>
                      <a:endParaRPr lang="zh-TW" sz="24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264196"/>
                  </a:ext>
                </a:extLst>
              </a:tr>
              <a:tr h="199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緣起樓</a:t>
                      </a:r>
                      <a:endParaRPr lang="zh-TW" sz="28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女生</a:t>
                      </a:r>
                      <a:endParaRPr lang="zh-TW" sz="28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校內</a:t>
                      </a:r>
                      <a:endParaRPr lang="zh-TW" sz="28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sz="32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endParaRPr lang="en-US" altLang="zh-TW" sz="3200" b="1" kern="0" dirty="0" smtClean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套房</a:t>
                      </a:r>
                      <a:endParaRPr lang="zh-TW" sz="32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保證金</a:t>
                      </a:r>
                      <a:r>
                        <a:rPr lang="en-US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2,000</a:t>
                      </a: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元，書桌、衣櫃、冷氣、一套衛浴設備、電話（撥接內線及接外線）、陽台</a:t>
                      </a:r>
                      <a:r>
                        <a:rPr 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lang="en-US" altLang="zh-TW" sz="2400" b="1" kern="0" dirty="0" smtClean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公共</a:t>
                      </a: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區域設交誼</a:t>
                      </a:r>
                      <a:r>
                        <a:rPr 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廳、</a:t>
                      </a: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洗衣</a:t>
                      </a:r>
                      <a:r>
                        <a:rPr 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間</a:t>
                      </a:r>
                      <a:r>
                        <a:rPr lang="zh-TW" alt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、投幣式洗衣機、</a:t>
                      </a:r>
                      <a:r>
                        <a:rPr 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脫水機</a:t>
                      </a:r>
                      <a:r>
                        <a:rPr lang="zh-TW" alt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、飲水機</a:t>
                      </a:r>
                      <a:endParaRPr lang="zh-TW" sz="24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3751964"/>
                  </a:ext>
                </a:extLst>
              </a:tr>
              <a:tr h="199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南華</a:t>
                      </a:r>
                      <a:endParaRPr lang="en-US" altLang="zh-TW" sz="2800" b="1" kern="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九村</a:t>
                      </a:r>
                      <a:endParaRPr lang="zh-TW" sz="28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男生</a:t>
                      </a:r>
                      <a:endParaRPr lang="zh-TW" sz="28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校門右轉</a:t>
                      </a:r>
                      <a:r>
                        <a:rPr lang="en-US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zh-TW" sz="28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公尺處</a:t>
                      </a:r>
                      <a:endParaRPr lang="zh-TW" sz="28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sz="32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endParaRPr lang="en-US" altLang="zh-TW" sz="3200" b="1" kern="0" dirty="0" smtClean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套房</a:t>
                      </a:r>
                      <a:endParaRPr lang="zh-TW" sz="32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保證金</a:t>
                      </a:r>
                      <a:r>
                        <a:rPr lang="en-US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2,000</a:t>
                      </a: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元，書桌、衣櫃、電扇、冷氣、一套衛浴設備、兩個洗手台、冰箱及陽台</a:t>
                      </a:r>
                      <a:r>
                        <a:rPr 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lang="en-US" altLang="zh-TW" sz="2400" b="1" kern="0" dirty="0" smtClean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公共</a:t>
                      </a:r>
                      <a:r>
                        <a:rPr lang="zh-TW" sz="2400" b="1" kern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區域設交誼廳、投幣式洗衣機、脫水機、飲水機</a:t>
                      </a:r>
                      <a:endParaRPr lang="zh-TW" sz="2400" b="1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8000" marR="1800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555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7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133"/>
            <a:r>
              <a:rPr lang="zh-TW" altLang="en-US" sz="3200" b="1" dirty="0" smtClean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女生宿舍</a:t>
            </a:r>
            <a:r>
              <a:rPr lang="en-US" altLang="zh-TW" sz="3200" b="1" dirty="0" smtClean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緣起樓優質</a:t>
            </a:r>
            <a:r>
              <a:rPr lang="zh-TW" altLang="en-US" sz="3200" b="1" dirty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74294" y="839544"/>
            <a:ext cx="11865569" cy="5556064"/>
            <a:chOff x="196116" y="1227263"/>
            <a:chExt cx="8899177" cy="3996911"/>
          </a:xfrm>
        </p:grpSpPr>
        <p:grpSp>
          <p:nvGrpSpPr>
            <p:cNvPr id="17" name="群組 16"/>
            <p:cNvGrpSpPr/>
            <p:nvPr/>
          </p:nvGrpSpPr>
          <p:grpSpPr>
            <a:xfrm>
              <a:off x="196116" y="1227263"/>
              <a:ext cx="8899177" cy="3835564"/>
              <a:chOff x="300850" y="1811622"/>
              <a:chExt cx="8697048" cy="4817125"/>
            </a:xfrm>
          </p:grpSpPr>
          <p:pic>
            <p:nvPicPr>
              <p:cNvPr id="26" name="Picture 10" descr="D:\2015.03.22 生活機能簡報檔\104.03.22 繁星親師座談會\宿舍\般若樓\四人房\AY6A2483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506" y="1880016"/>
                <a:ext cx="2940686" cy="22306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540" y="4297745"/>
                <a:ext cx="2924024" cy="2331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9" name="圖片 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564" y="4339765"/>
                <a:ext cx="2638334" cy="22310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0850" y="1811622"/>
                <a:ext cx="3058656" cy="230340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913" y="4255418"/>
                <a:ext cx="3038593" cy="22990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圖片 31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95732" y="1841943"/>
                <a:ext cx="2654994" cy="21914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8" name="文字方塊 17"/>
            <p:cNvSpPr txBox="1"/>
            <p:nvPr/>
          </p:nvSpPr>
          <p:spPr>
            <a:xfrm>
              <a:off x="1252596" y="2970504"/>
              <a:ext cx="1156793" cy="2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33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緣起樓外觀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400100" y="2970504"/>
              <a:ext cx="1156793" cy="2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33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四人套房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123300" y="2923146"/>
              <a:ext cx="1443312" cy="2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33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人性化進出刷卡</a:t>
              </a: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181124" y="4985386"/>
              <a:ext cx="1068548" cy="2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33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交誼廳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297846" y="4985388"/>
              <a:ext cx="1361302" cy="2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33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優質個人設備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148323" y="4985386"/>
              <a:ext cx="1443206" cy="2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33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乾濕分離衛浴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7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133"/>
            <a:r>
              <a:rPr lang="zh-TW" altLang="en-US" sz="3200" b="1" dirty="0" smtClean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男生宿舍</a:t>
            </a:r>
            <a:r>
              <a:rPr lang="en-US" altLang="zh-TW" sz="3200" b="1" dirty="0" smtClean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南華九村</a:t>
            </a: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4149436"/>
            <a:ext cx="3134551" cy="2213504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93145" y="806204"/>
            <a:ext cx="11915907" cy="55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33">
              <a:defRPr/>
            </a:pPr>
            <a:r>
              <a:rPr lang="zh-TW" altLang="en-US" sz="2999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人性化</a:t>
            </a:r>
            <a:r>
              <a:rPr lang="zh-TW" altLang="en-US" sz="2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設計，有個人空間之四人套房，提供住校生各項服務</a:t>
            </a:r>
          </a:p>
        </p:txBody>
      </p:sp>
      <p:pic>
        <p:nvPicPr>
          <p:cNvPr id="40" name="Picture 4" descr="http://necis.nhu.edu.tw/TASystem/images/Rooming/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23" y="1488236"/>
            <a:ext cx="5594974" cy="2351391"/>
          </a:xfrm>
          <a:prstGeom prst="rect">
            <a:avLst/>
          </a:prstGeom>
          <a:extLst/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92539"/>
            <a:ext cx="4840417" cy="242021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93" y="4223718"/>
            <a:ext cx="4144858" cy="214978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68645"/>
            <a:ext cx="3591137" cy="22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1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2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133"/>
            <a:r>
              <a:rPr lang="zh-TW" altLang="en-US" sz="3200" b="1" dirty="0" smtClean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男生宿舍</a:t>
            </a:r>
            <a:r>
              <a:rPr lang="en-US" altLang="zh-TW" sz="3200" b="1" dirty="0" smtClean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文會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樓、南華館宿舍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endParaRPr lang="zh-TW" altLang="en-US" sz="3200" b="1" dirty="0">
              <a:solidFill>
                <a:srgbClr val="0005E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41" y="1699881"/>
            <a:ext cx="5911786" cy="4081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矩形 36"/>
          <p:cNvSpPr/>
          <p:nvPr/>
        </p:nvSpPr>
        <p:spPr>
          <a:xfrm>
            <a:off x="740019" y="891207"/>
            <a:ext cx="5824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人套房、三人套房、四人套房</a:t>
            </a:r>
          </a:p>
        </p:txBody>
      </p:sp>
      <p:pic>
        <p:nvPicPr>
          <p:cNvPr id="22" name="Picture 13" descr="IMG_1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600" y="990836"/>
            <a:ext cx="3757344" cy="2139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單套02-修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516" y="3583360"/>
            <a:ext cx="4043484" cy="2451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3843312" y="6106180"/>
            <a:ext cx="767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05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南華館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宿舍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溫馨安全舒適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、四人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套房、雅房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75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E5132A5-357E-40B4-BD37-0F32D987421B}"/>
              </a:ext>
            </a:extLst>
          </p:cNvPr>
          <p:cNvGrpSpPr/>
          <p:nvPr/>
        </p:nvGrpSpPr>
        <p:grpSpPr>
          <a:xfrm>
            <a:off x="-1" y="6645349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zh-TW" altLang="zh-TW"/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40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021161" y="152241"/>
            <a:ext cx="1142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高雄市立鼓山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就讀南華大學的學習成果</a:t>
            </a:r>
          </a:p>
        </p:txBody>
      </p:sp>
      <p:sp>
        <p:nvSpPr>
          <p:cNvPr id="29" name="矩形 28"/>
          <p:cNvSpPr/>
          <p:nvPr/>
        </p:nvSpPr>
        <p:spPr>
          <a:xfrm>
            <a:off x="613358" y="829057"/>
            <a:ext cx="434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"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獲得獎助學金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807228" y="1502844"/>
            <a:ext cx="10481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600" dirty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近四年</a:t>
            </a:r>
            <a:r>
              <a:rPr lang="zh-TW" altLang="en-US" sz="2600" dirty="0" smtClean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共</a:t>
            </a:r>
            <a:r>
              <a:rPr lang="en-US" altLang="zh-TW" sz="2600" dirty="0" smtClean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81</a:t>
            </a:r>
            <a:r>
              <a:rPr lang="zh-TW" altLang="en-US" sz="2600" dirty="0" smtClean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人次</a:t>
            </a:r>
            <a:r>
              <a:rPr lang="zh-TW" altLang="en-US" sz="2600" dirty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獲補助，共領取</a:t>
            </a:r>
            <a:r>
              <a:rPr lang="zh-TW" altLang="en-US" sz="2600" dirty="0" smtClean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約</a:t>
            </a:r>
            <a:r>
              <a:rPr lang="en-US" altLang="zh-TW" sz="2600" dirty="0" smtClean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66</a:t>
            </a:r>
            <a:r>
              <a:rPr lang="zh-TW" altLang="en-US" sz="2600" dirty="0" smtClean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萬</a:t>
            </a:r>
            <a:r>
              <a:rPr lang="zh-TW" altLang="en-US" sz="2600" dirty="0">
                <a:solidFill>
                  <a:prstClr val="black"/>
                </a:solidFill>
                <a:latin typeface="Arial Black" panose="020B0A04020102020204" pitchFamily="34" charset="0"/>
                <a:ea typeface="Adobe 繁黑體 Std B" pitchFamily="34" charset="-120"/>
              </a:rPr>
              <a:t>，名單列舉如下。</a:t>
            </a:r>
          </a:p>
          <a:p>
            <a:pPr>
              <a:defRPr/>
            </a:pPr>
            <a:endParaRPr lang="zh-TW" altLang="en-US" sz="2600" dirty="0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3037"/>
              </p:ext>
            </p:extLst>
          </p:nvPr>
        </p:nvGraphicFramePr>
        <p:xfrm>
          <a:off x="807228" y="2175644"/>
          <a:ext cx="10470372" cy="3961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4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2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3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8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0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556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姓名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1114" marR="1114" marT="11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u="none" strike="noStrike">
                          <a:solidFill>
                            <a:schemeClr val="bg1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學系名稱</a:t>
                      </a:r>
                      <a:endParaRPr lang="zh-TW" altLang="en-US" sz="2000" b="0" i="0" u="none" strike="noStrike">
                        <a:solidFill>
                          <a:schemeClr val="bg1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1114" marR="1114" marT="11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獎勵項目</a:t>
                      </a:r>
                    </a:p>
                  </a:txBody>
                  <a:tcPr marL="1114" marR="1114" marT="11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金額</a:t>
                      </a:r>
                    </a:p>
                  </a:txBody>
                  <a:tcPr marL="1114" marR="1114" marT="11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畢業高中職校名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1114" marR="1114" marT="11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莊凱卉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自然生物科技學系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市立鼓山高中</a:t>
                      </a:r>
                      <a:endParaRPr lang="zh-TW" altLang="en-US" sz="2400" b="0" kern="1200" noProof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張倩萍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資訊管理學系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85,050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市立鼓山高中</a:t>
                      </a:r>
                      <a:endParaRPr lang="zh-TW" altLang="en-US" sz="2400" b="0" kern="1200" noProof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劉靜雯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生死學系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69,050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市立鼓山高中</a:t>
                      </a:r>
                      <a:endParaRPr lang="zh-TW" altLang="en-US" sz="2400" b="0" kern="1200" noProof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黃子郡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傳播學系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市立鼓山高中</a:t>
                      </a:r>
                      <a:endParaRPr lang="zh-TW" altLang="en-US" sz="2400" b="0" kern="1200" noProof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謝嘉紘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文化創意事業管理學系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38,700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市立鼓山高中</a:t>
                      </a:r>
                      <a:endParaRPr lang="zh-TW" altLang="en-US" sz="2400" b="0" kern="1200" noProof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李芸汝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應用社會學系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30,250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市立鼓山高中</a:t>
                      </a:r>
                      <a:endParaRPr lang="zh-TW" altLang="en-US" sz="2400" b="0" kern="1200" noProof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18637319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謝欣蓉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文學系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市立鼓山高中</a:t>
                      </a:r>
                      <a:endParaRPr lang="zh-TW" altLang="en-US" sz="2400" b="0" kern="1200" noProof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2936360" y="2928055"/>
            <a:ext cx="8920712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新生入學獎助學金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541721" y="2653572"/>
            <a:ext cx="1221489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7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圓角矩形 37"/>
          <p:cNvSpPr/>
          <p:nvPr/>
        </p:nvSpPr>
        <p:spPr>
          <a:xfrm>
            <a:off x="6448378" y="3815710"/>
            <a:ext cx="1287500" cy="6483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2640968" y="3770842"/>
            <a:ext cx="1287500" cy="6483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8342618" y="970952"/>
            <a:ext cx="1287500" cy="6483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4522689" y="977437"/>
            <a:ext cx="1287500" cy="6483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55600" y="897162"/>
            <a:ext cx="1287500" cy="6483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31" name="圓角矩形 30">
            <a:extLst>
              <a:ext uri="{FF2B5EF4-FFF2-40B4-BE49-F238E27FC236}">
                <a16:creationId xmlns="" xmlns:a16="http://schemas.microsoft.com/office/drawing/2014/main" id="{83E05946-97FE-4203-A509-79856C83849B}"/>
              </a:ext>
            </a:extLst>
          </p:cNvPr>
          <p:cNvSpPr/>
          <p:nvPr/>
        </p:nvSpPr>
        <p:spPr>
          <a:xfrm>
            <a:off x="655600" y="1305734"/>
            <a:ext cx="3240000" cy="2088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圓角矩形 31">
            <a:extLst>
              <a:ext uri="{FF2B5EF4-FFF2-40B4-BE49-F238E27FC236}">
                <a16:creationId xmlns="" xmlns:a16="http://schemas.microsoft.com/office/drawing/2014/main" id="{DB19FB5B-EFEB-4E3A-AB2D-FF8ACD41A86F}"/>
              </a:ext>
            </a:extLst>
          </p:cNvPr>
          <p:cNvSpPr/>
          <p:nvPr/>
        </p:nvSpPr>
        <p:spPr>
          <a:xfrm>
            <a:off x="2631993" y="4150266"/>
            <a:ext cx="3240000" cy="2088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圓角矩形 32">
            <a:extLst>
              <a:ext uri="{FF2B5EF4-FFF2-40B4-BE49-F238E27FC236}">
                <a16:creationId xmlns="" xmlns:a16="http://schemas.microsoft.com/office/drawing/2014/main" id="{AD909D3A-686D-404F-B93A-28E816F9C58B}"/>
              </a:ext>
            </a:extLst>
          </p:cNvPr>
          <p:cNvSpPr/>
          <p:nvPr/>
        </p:nvSpPr>
        <p:spPr>
          <a:xfrm>
            <a:off x="8348450" y="1314169"/>
            <a:ext cx="3240000" cy="2088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圓角矩形 33">
            <a:extLst>
              <a:ext uri="{FF2B5EF4-FFF2-40B4-BE49-F238E27FC236}">
                <a16:creationId xmlns="" xmlns:a16="http://schemas.microsoft.com/office/drawing/2014/main" id="{F9669A0E-907E-4B02-9944-E3023D690217}"/>
              </a:ext>
            </a:extLst>
          </p:cNvPr>
          <p:cNvSpPr/>
          <p:nvPr/>
        </p:nvSpPr>
        <p:spPr>
          <a:xfrm>
            <a:off x="4523502" y="1329075"/>
            <a:ext cx="3240000" cy="2088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文本框 24">
            <a:extLst>
              <a:ext uri="{FF2B5EF4-FFF2-40B4-BE49-F238E27FC236}">
                <a16:creationId xmlns="" xmlns:a16="http://schemas.microsoft.com/office/drawing/2014/main" id="{67543A53-5483-46C7-87C6-7CC59D5359E9}"/>
              </a:ext>
            </a:extLst>
          </p:cNvPr>
          <p:cNvSpPr txBox="1"/>
          <p:nvPr/>
        </p:nvSpPr>
        <p:spPr>
          <a:xfrm>
            <a:off x="733279" y="1927111"/>
            <a:ext cx="308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spc="50" dirty="0" smtClean="0">
                <a:ln w="11430"/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每</a:t>
            </a:r>
            <a:r>
              <a:rPr lang="zh-TW" altLang="en-US" sz="2400" b="1" spc="50" dirty="0">
                <a:ln w="11430"/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生「在校四年國立收費</a:t>
            </a:r>
            <a:r>
              <a:rPr lang="zh-TW" altLang="en-US" sz="2400" b="1" spc="50" dirty="0" smtClean="0">
                <a:ln w="11430"/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zh-TW" altLang="en-US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1" name="文本框 25">
            <a:extLst>
              <a:ext uri="{FF2B5EF4-FFF2-40B4-BE49-F238E27FC236}">
                <a16:creationId xmlns="" xmlns:a16="http://schemas.microsoft.com/office/drawing/2014/main" id="{26DAA1D3-BD9D-47A4-9B91-A98E10F92AFF}"/>
              </a:ext>
            </a:extLst>
          </p:cNvPr>
          <p:cNvSpPr txBox="1"/>
          <p:nvPr/>
        </p:nvSpPr>
        <p:spPr>
          <a:xfrm>
            <a:off x="2781512" y="4652211"/>
            <a:ext cx="278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第一志願就讀 </a:t>
            </a:r>
          </a:p>
          <a:p>
            <a:pPr algn="ctr"/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獎學金 </a:t>
            </a:r>
            <a:r>
              <a:rPr lang="en-US" altLang="zh-TW" sz="28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1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 </a:t>
            </a:r>
            <a:r>
              <a:rPr lang="zh-TW" altLang="en-US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萬元</a:t>
            </a:r>
            <a:endParaRPr lang="zh-CN" altLang="en-US" sz="2800" b="1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+mn-ea"/>
              <a:sym typeface="+mn-lt"/>
            </a:endParaRPr>
          </a:p>
        </p:txBody>
      </p:sp>
      <p:sp>
        <p:nvSpPr>
          <p:cNvPr id="72" name="文本框 26">
            <a:extLst>
              <a:ext uri="{FF2B5EF4-FFF2-40B4-BE49-F238E27FC236}">
                <a16:creationId xmlns="" xmlns:a16="http://schemas.microsoft.com/office/drawing/2014/main" id="{6313B6E7-799C-4B26-AB2B-1D930041AEE0}"/>
              </a:ext>
            </a:extLst>
          </p:cNvPr>
          <p:cNvSpPr txBox="1"/>
          <p:nvPr/>
        </p:nvSpPr>
        <p:spPr>
          <a:xfrm>
            <a:off x="8552508" y="1440122"/>
            <a:ext cx="3035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依入學成績</a:t>
            </a:r>
            <a:r>
              <a:rPr lang="zh-TW" altLang="en-US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高低，享有</a:t>
            </a:r>
            <a:r>
              <a:rPr lang="en-US" altLang="zh-TW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3~30</a:t>
            </a: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萬海外學習獎勵</a:t>
            </a:r>
            <a:r>
              <a:rPr lang="zh-TW" altLang="en-US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金，最高還有</a:t>
            </a:r>
            <a:r>
              <a:rPr lang="en-US" altLang="zh-TW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100</a:t>
            </a: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萬攻讀</a:t>
            </a:r>
            <a:r>
              <a:rPr lang="en-US" altLang="zh-TW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2+2</a:t>
            </a: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雙學位學費補助</a:t>
            </a:r>
          </a:p>
        </p:txBody>
      </p:sp>
      <p:sp>
        <p:nvSpPr>
          <p:cNvPr id="74" name="文本框 28">
            <a:extLst>
              <a:ext uri="{FF2B5EF4-FFF2-40B4-BE49-F238E27FC236}">
                <a16:creationId xmlns="" xmlns:a16="http://schemas.microsoft.com/office/drawing/2014/main" id="{F4D791DA-572F-4658-AD09-51FD87127894}"/>
              </a:ext>
            </a:extLst>
          </p:cNvPr>
          <p:cNvSpPr txBox="1"/>
          <p:nvPr/>
        </p:nvSpPr>
        <p:spPr>
          <a:xfrm>
            <a:off x="4672819" y="1599130"/>
            <a:ext cx="3037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依入學成績高低享有</a:t>
            </a:r>
            <a:r>
              <a:rPr lang="en-US" altLang="zh-TW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8~20</a:t>
            </a: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萬獎學金，最高還有四年免學</a:t>
            </a:r>
            <a:r>
              <a:rPr lang="zh-TW" altLang="en-US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雜費、住宿費全額補助</a:t>
            </a:r>
            <a:endParaRPr lang="zh-TW" altLang="en-US" sz="2400" b="1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+mn-ea"/>
              <a:sym typeface="+mn-lt"/>
            </a:endParaRPr>
          </a:p>
        </p:txBody>
      </p:sp>
      <p:sp>
        <p:nvSpPr>
          <p:cNvPr id="75" name="文本框 9"/>
          <p:cNvSpPr txBox="1"/>
          <p:nvPr/>
        </p:nvSpPr>
        <p:spPr>
          <a:xfrm>
            <a:off x="936100" y="131082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新生入學獎助學金</a:t>
            </a:r>
          </a:p>
        </p:txBody>
      </p:sp>
      <p:sp>
        <p:nvSpPr>
          <p:cNvPr id="76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圓角矩形 76">
            <a:extLst>
              <a:ext uri="{FF2B5EF4-FFF2-40B4-BE49-F238E27FC236}">
                <a16:creationId xmlns="" xmlns:a16="http://schemas.microsoft.com/office/drawing/2014/main" id="{752B763B-2724-4C17-B038-9FBE7B55F72A}"/>
              </a:ext>
            </a:extLst>
          </p:cNvPr>
          <p:cNvSpPr/>
          <p:nvPr/>
        </p:nvSpPr>
        <p:spPr>
          <a:xfrm>
            <a:off x="6448378" y="4178555"/>
            <a:ext cx="3240000" cy="2088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1" name="图片 21">
            <a:extLst>
              <a:ext uri="{FF2B5EF4-FFF2-40B4-BE49-F238E27FC236}">
                <a16:creationId xmlns="" xmlns:a16="http://schemas.microsoft.com/office/drawing/2014/main" id="{4886162B-2FA3-4CB9-AA50-A01257809F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231" y="3848578"/>
            <a:ext cx="290847" cy="308307"/>
          </a:xfrm>
          <a:prstGeom prst="rect">
            <a:avLst/>
          </a:prstGeom>
        </p:spPr>
      </p:pic>
      <p:sp>
        <p:nvSpPr>
          <p:cNvPr id="82" name="文本框 27">
            <a:extLst>
              <a:ext uri="{FF2B5EF4-FFF2-40B4-BE49-F238E27FC236}">
                <a16:creationId xmlns="" xmlns:a16="http://schemas.microsoft.com/office/drawing/2014/main" id="{CE2B0871-D201-41F0-8A4D-966A27E79331}"/>
              </a:ext>
            </a:extLst>
          </p:cNvPr>
          <p:cNvSpPr txBox="1"/>
          <p:nvPr/>
        </p:nvSpPr>
        <p:spPr>
          <a:xfrm>
            <a:off x="6676740" y="4530057"/>
            <a:ext cx="2783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依</a:t>
            </a:r>
            <a:r>
              <a:rPr lang="zh-TW" altLang="en-US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入學成績高低</a:t>
            </a:r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享有</a:t>
            </a:r>
            <a:r>
              <a:rPr lang="en-US" altLang="zh-TW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4~8</a:t>
            </a:r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  <a:sym typeface="+mn-lt"/>
              </a:rPr>
              <a:t>萬</a:t>
            </a:r>
            <a:r>
              <a:rPr lang="zh-TW" altLang="en-US" sz="2800" b="1" spc="50" dirty="0">
                <a:ln w="11430"/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學術助學金</a:t>
            </a:r>
          </a:p>
        </p:txBody>
      </p:sp>
      <p:sp>
        <p:nvSpPr>
          <p:cNvPr id="3" name="矩形 2"/>
          <p:cNvSpPr/>
          <p:nvPr/>
        </p:nvSpPr>
        <p:spPr>
          <a:xfrm>
            <a:off x="733279" y="92215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國立收費</a:t>
            </a:r>
          </a:p>
        </p:txBody>
      </p:sp>
      <p:sp>
        <p:nvSpPr>
          <p:cNvPr id="29" name="矩形 28"/>
          <p:cNvSpPr/>
          <p:nvPr/>
        </p:nvSpPr>
        <p:spPr>
          <a:xfrm>
            <a:off x="4715788" y="10024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獎學金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420304" y="976893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海外學習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18655" y="3776783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第一志願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10651" y="3821651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學術助學金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275293" y="6306074"/>
            <a:ext cx="11624806" cy="29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zh-TW" altLang="zh-TW" sz="12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註：有關學雜費補助、國立大學收費標準、獎學金、海外學習獎勵金、第一志願獎金、住宿費補助等相關詳細規定，以本校相關單位公告為準。</a:t>
            </a:r>
            <a:endParaRPr lang="zh-TW" altLang="zh-TW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度新生入學獎助學金簡表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繁星、申請入學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75293" y="7288619"/>
            <a:ext cx="9843814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採計組合依錄取學系參採考科以</a:t>
            </a:r>
            <a:r>
              <a:rPr lang="en-US" altLang="zh-TW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國英數</a:t>
            </a:r>
            <a:r>
              <a:rPr lang="en-US" altLang="zh-TW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</a:t>
            </a:r>
            <a:r>
              <a:rPr lang="en-US" altLang="zh-TW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或數</a:t>
            </a:r>
            <a:r>
              <a:rPr lang="en-US" altLang="zh-TW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B)</a:t>
            </a:r>
            <a:r>
              <a:rPr lang="zh-TW" altLang="en-US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國英社、</a:t>
            </a:r>
            <a:r>
              <a:rPr lang="en-US" altLang="zh-TW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1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國英自，三組為限</a:t>
            </a:r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56720"/>
              </p:ext>
            </p:extLst>
          </p:nvPr>
        </p:nvGraphicFramePr>
        <p:xfrm>
          <a:off x="293014" y="678042"/>
          <a:ext cx="11147620" cy="5346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3341">
                  <a:extLst>
                    <a:ext uri="{9D8B030D-6E8A-4147-A177-3AD203B41FA5}">
                      <a16:colId xmlns="" xmlns:a16="http://schemas.microsoft.com/office/drawing/2014/main" val="836512798"/>
                    </a:ext>
                  </a:extLst>
                </a:gridCol>
                <a:gridCol w="1305650">
                  <a:extLst>
                    <a:ext uri="{9D8B030D-6E8A-4147-A177-3AD203B41FA5}">
                      <a16:colId xmlns="" xmlns:a16="http://schemas.microsoft.com/office/drawing/2014/main" val="3985629472"/>
                    </a:ext>
                  </a:extLst>
                </a:gridCol>
                <a:gridCol w="766753">
                  <a:extLst>
                    <a:ext uri="{9D8B030D-6E8A-4147-A177-3AD203B41FA5}">
                      <a16:colId xmlns="" xmlns:a16="http://schemas.microsoft.com/office/drawing/2014/main" val="207791563"/>
                    </a:ext>
                  </a:extLst>
                </a:gridCol>
                <a:gridCol w="857172">
                  <a:extLst>
                    <a:ext uri="{9D8B030D-6E8A-4147-A177-3AD203B41FA5}">
                      <a16:colId xmlns="" xmlns:a16="http://schemas.microsoft.com/office/drawing/2014/main" val="3356814654"/>
                    </a:ext>
                  </a:extLst>
                </a:gridCol>
                <a:gridCol w="1262870">
                  <a:extLst>
                    <a:ext uri="{9D8B030D-6E8A-4147-A177-3AD203B41FA5}">
                      <a16:colId xmlns="" xmlns:a16="http://schemas.microsoft.com/office/drawing/2014/main" val="1968809582"/>
                    </a:ext>
                  </a:extLst>
                </a:gridCol>
                <a:gridCol w="1986938">
                  <a:extLst>
                    <a:ext uri="{9D8B030D-6E8A-4147-A177-3AD203B41FA5}">
                      <a16:colId xmlns="" xmlns:a16="http://schemas.microsoft.com/office/drawing/2014/main" val="1837400433"/>
                    </a:ext>
                  </a:extLst>
                </a:gridCol>
                <a:gridCol w="974569">
                  <a:extLst>
                    <a:ext uri="{9D8B030D-6E8A-4147-A177-3AD203B41FA5}">
                      <a16:colId xmlns="" xmlns:a16="http://schemas.microsoft.com/office/drawing/2014/main" val="2809915608"/>
                    </a:ext>
                  </a:extLst>
                </a:gridCol>
                <a:gridCol w="802920">
                  <a:extLst>
                    <a:ext uri="{9D8B030D-6E8A-4147-A177-3AD203B41FA5}">
                      <a16:colId xmlns="" xmlns:a16="http://schemas.microsoft.com/office/drawing/2014/main" val="3979274495"/>
                    </a:ext>
                  </a:extLst>
                </a:gridCol>
                <a:gridCol w="737407">
                  <a:extLst>
                    <a:ext uri="{9D8B030D-6E8A-4147-A177-3AD203B41FA5}">
                      <a16:colId xmlns="" xmlns:a16="http://schemas.microsoft.com/office/drawing/2014/main" val="2891272973"/>
                    </a:ext>
                  </a:extLst>
                </a:gridCol>
              </a:tblGrid>
              <a:tr h="22636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獎助學金等級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基本補助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國立收費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獎學金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海外學習獎勵金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住宿費補助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學術助學金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第一志願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0839372"/>
                  </a:ext>
                </a:extLst>
              </a:tr>
              <a:tr h="2263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一般海外學習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攻讀2+2雙學位學費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1008716"/>
                  </a:ext>
                </a:extLst>
              </a:tr>
              <a:tr h="4527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佛光山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大學系統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非佛光山大學系統各領域前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名大學</a:t>
                      </a: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2254949"/>
                  </a:ext>
                </a:extLst>
              </a:tr>
              <a:tr h="452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3科頂標和)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四年全額補助學雜費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100萬(最高)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全額補助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9304605"/>
                  </a:ext>
                </a:extLst>
              </a:tr>
              <a:tr h="452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3科前標和)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四年全額補助學雜費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100萬(最高)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全額補助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6789264"/>
                  </a:ext>
                </a:extLst>
              </a:tr>
              <a:tr h="679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3科均標和)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國立收費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319511"/>
                  </a:ext>
                </a:extLst>
              </a:tr>
              <a:tr h="679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第四級</a:t>
                      </a:r>
                    </a:p>
                    <a:p>
                      <a:pPr marR="450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科均標和減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級分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國立收費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728969"/>
                  </a:ext>
                </a:extLst>
              </a:tr>
              <a:tr h="679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第五級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(學測3科後標和)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國立收費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979583"/>
                  </a:ext>
                </a:extLst>
              </a:tr>
              <a:tr h="679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第六級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3科底標和)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國立收費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5444665"/>
                  </a:ext>
                </a:extLst>
              </a:tr>
              <a:tr h="679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第七級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國立收費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088" marR="63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313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3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354544" y="6337974"/>
            <a:ext cx="11624806" cy="29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zh-TW" altLang="zh-TW" sz="12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註：有關學雜費補助、國立大學收費標準、獎學金、海外學習獎勵金、第一志願獎金、住宿費補助等相關詳細規定，以本校相關單位公告為準。</a:t>
            </a:r>
            <a:endParaRPr lang="zh-TW" altLang="zh-TW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936100" y="116350"/>
            <a:ext cx="1125590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學年度弱勢新生入學獎助學金簡表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繁星、申請入學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68038"/>
              </p:ext>
            </p:extLst>
          </p:nvPr>
        </p:nvGraphicFramePr>
        <p:xfrm>
          <a:off x="445826" y="849846"/>
          <a:ext cx="11300348" cy="51336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16890">
                  <a:extLst>
                    <a:ext uri="{9D8B030D-6E8A-4147-A177-3AD203B41FA5}">
                      <a16:colId xmlns="" xmlns:a16="http://schemas.microsoft.com/office/drawing/2014/main" val="693583798"/>
                    </a:ext>
                  </a:extLst>
                </a:gridCol>
                <a:gridCol w="1785953">
                  <a:extLst>
                    <a:ext uri="{9D8B030D-6E8A-4147-A177-3AD203B41FA5}">
                      <a16:colId xmlns="" xmlns:a16="http://schemas.microsoft.com/office/drawing/2014/main" val="3794662494"/>
                    </a:ext>
                  </a:extLst>
                </a:gridCol>
                <a:gridCol w="862668">
                  <a:extLst>
                    <a:ext uri="{9D8B030D-6E8A-4147-A177-3AD203B41FA5}">
                      <a16:colId xmlns="" xmlns:a16="http://schemas.microsoft.com/office/drawing/2014/main" val="1706269968"/>
                    </a:ext>
                  </a:extLst>
                </a:gridCol>
                <a:gridCol w="984069">
                  <a:extLst>
                    <a:ext uri="{9D8B030D-6E8A-4147-A177-3AD203B41FA5}">
                      <a16:colId xmlns="" xmlns:a16="http://schemas.microsoft.com/office/drawing/2014/main" val="2415575325"/>
                    </a:ext>
                  </a:extLst>
                </a:gridCol>
                <a:gridCol w="1471748">
                  <a:extLst>
                    <a:ext uri="{9D8B030D-6E8A-4147-A177-3AD203B41FA5}">
                      <a16:colId xmlns="" xmlns:a16="http://schemas.microsoft.com/office/drawing/2014/main" val="3109555782"/>
                    </a:ext>
                  </a:extLst>
                </a:gridCol>
                <a:gridCol w="2034511">
                  <a:extLst>
                    <a:ext uri="{9D8B030D-6E8A-4147-A177-3AD203B41FA5}">
                      <a16:colId xmlns="" xmlns:a16="http://schemas.microsoft.com/office/drawing/2014/main" val="2285333442"/>
                    </a:ext>
                  </a:extLst>
                </a:gridCol>
                <a:gridCol w="756232">
                  <a:extLst>
                    <a:ext uri="{9D8B030D-6E8A-4147-A177-3AD203B41FA5}">
                      <a16:colId xmlns="" xmlns:a16="http://schemas.microsoft.com/office/drawing/2014/main" val="908503740"/>
                    </a:ext>
                  </a:extLst>
                </a:gridCol>
                <a:gridCol w="917708">
                  <a:extLst>
                    <a:ext uri="{9D8B030D-6E8A-4147-A177-3AD203B41FA5}">
                      <a16:colId xmlns="" xmlns:a16="http://schemas.microsoft.com/office/drawing/2014/main" val="172566872"/>
                    </a:ext>
                  </a:extLst>
                </a:gridCol>
                <a:gridCol w="870569">
                  <a:extLst>
                    <a:ext uri="{9D8B030D-6E8A-4147-A177-3AD203B41FA5}">
                      <a16:colId xmlns="" xmlns:a16="http://schemas.microsoft.com/office/drawing/2014/main" val="1587115677"/>
                    </a:ext>
                  </a:extLst>
                </a:gridCol>
              </a:tblGrid>
              <a:tr h="270726">
                <a:tc rowSpan="3">
                  <a:txBody>
                    <a:bodyPr/>
                    <a:lstStyle/>
                    <a:p>
                      <a:pPr marR="33718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63905" algn="l"/>
                        </a:tabLs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獎助學金等級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基本補助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國立收費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獎學金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416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海外學習獎勵金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9845" indent="-70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住宿費補助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9845" indent="-70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生活扶助金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志願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666"/>
                  </a:ext>
                </a:extLst>
              </a:tr>
              <a:tr h="2552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一般海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外學習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攻讀2+2雙學位學費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7107691"/>
                  </a:ext>
                </a:extLst>
              </a:tr>
              <a:tr h="5380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佛光山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133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大學系統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spc="-1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非佛光山大學系統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各領域前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600" b="1" kern="100" spc="-1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名大學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6546175"/>
                  </a:ext>
                </a:extLst>
              </a:tr>
              <a:tr h="885234">
                <a:tc>
                  <a:txBody>
                    <a:bodyPr/>
                    <a:lstStyle/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科頂標和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spc="-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依規定減免後差額由本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校補助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600" b="1" kern="100" spc="-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萬(</a:t>
                      </a:r>
                      <a:r>
                        <a:rPr lang="en-US" sz="1600" b="1" kern="100" spc="-5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</a:t>
                      </a:r>
                      <a:r>
                        <a:rPr lang="en-US" sz="1600" b="1" kern="100" spc="-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補助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4370461"/>
                  </a:ext>
                </a:extLst>
              </a:tr>
              <a:tr h="885234">
                <a:tc>
                  <a:txBody>
                    <a:bodyPr/>
                    <a:lstStyle/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科前標和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spc="-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依規定減免後差額由本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校補助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600" b="1" kern="100" spc="-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萬(</a:t>
                      </a:r>
                      <a:r>
                        <a:rPr lang="en-US" sz="1600" b="1" kern="100" spc="-5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</a:t>
                      </a:r>
                      <a:r>
                        <a:rPr lang="en-US" sz="1600" b="1" kern="100" spc="-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補助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6021820"/>
                  </a:ext>
                </a:extLst>
              </a:tr>
              <a:tr h="767829">
                <a:tc>
                  <a:txBody>
                    <a:bodyPr/>
                    <a:lstStyle/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科均標和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spc="-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依規定減免後差額由本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校補助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0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</a:t>
                      </a:r>
                      <a:endParaRPr lang="en-US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補助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219842"/>
                  </a:ext>
                </a:extLst>
              </a:tr>
              <a:tr h="510451">
                <a:tc>
                  <a:txBody>
                    <a:bodyPr/>
                    <a:lstStyle/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科後標和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依規定減免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0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</a:t>
                      </a:r>
                      <a:endParaRPr lang="en-US" altLang="zh-TW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補助</a:t>
                      </a:r>
                      <a:endParaRPr lang="zh-TW" alt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8292376"/>
                  </a:ext>
                </a:extLst>
              </a:tr>
              <a:tr h="510451">
                <a:tc>
                  <a:txBody>
                    <a:bodyPr/>
                    <a:lstStyle/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第五級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學測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科底標和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依規定減免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0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</a:t>
                      </a:r>
                      <a:endParaRPr lang="en-US" altLang="zh-TW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補助</a:t>
                      </a:r>
                      <a:endParaRPr lang="zh-TW" alt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1467825"/>
                  </a:ext>
                </a:extLst>
              </a:tr>
              <a:tr h="510451">
                <a:tc>
                  <a:txBody>
                    <a:bodyPr/>
                    <a:lstStyle/>
                    <a:p>
                      <a:pPr marL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依規定減免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約76萬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0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</a:t>
                      </a:r>
                      <a:endParaRPr lang="en-US" altLang="zh-TW" sz="16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補助</a:t>
                      </a:r>
                      <a:endParaRPr lang="zh-TW" alt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1萬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211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9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2286000" y="2863247"/>
            <a:ext cx="8309967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在校多元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表現多元獎勵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en-US" altLang="zh-CN" sz="5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99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5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南華大學經濟不利學生學習輔導獎勵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386272441"/>
              </p:ext>
            </p:extLst>
          </p:nvPr>
        </p:nvGraphicFramePr>
        <p:xfrm>
          <a:off x="762000" y="908243"/>
          <a:ext cx="104594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1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55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大學一般生多元表現多元獎勵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23314"/>
              </p:ext>
            </p:extLst>
          </p:nvPr>
        </p:nvGraphicFramePr>
        <p:xfrm>
          <a:off x="762000" y="907374"/>
          <a:ext cx="4775790" cy="5153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5790">
                  <a:extLst>
                    <a:ext uri="{9D8B030D-6E8A-4147-A177-3AD203B41FA5}">
                      <a16:colId xmlns="" xmlns:a16="http://schemas.microsoft.com/office/drawing/2014/main" val="2895051111"/>
                    </a:ext>
                  </a:extLst>
                </a:gridCol>
              </a:tblGrid>
              <a:tr h="625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獎勵措施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629190"/>
                  </a:ext>
                </a:extLst>
              </a:tr>
              <a:tr h="625671">
                <a:tc>
                  <a:txBody>
                    <a:bodyPr/>
                    <a:lstStyle/>
                    <a:p>
                      <a:pPr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優良課堂筆記獎勵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83866"/>
                  </a:ext>
                </a:extLst>
              </a:tr>
              <a:tr h="699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續領獎學金</a:t>
                      </a:r>
                      <a:r>
                        <a:rPr lang="zh-TW" sz="2400" dirty="0" smtClean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/生活</a:t>
                      </a: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扶助金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308401"/>
                  </a:ext>
                </a:extLst>
              </a:tr>
              <a:tr h="625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書卷獎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031747"/>
                  </a:ext>
                </a:extLst>
              </a:tr>
              <a:tr h="625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校內證照專班獎勵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6228682"/>
                  </a:ext>
                </a:extLst>
              </a:tr>
              <a:tr h="699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e-Portfolio 學習歷程檔案競賽獎勵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171990"/>
                  </a:ext>
                </a:extLst>
              </a:tr>
              <a:tr h="625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校外競賽活動補助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927643"/>
                  </a:ext>
                </a:extLst>
              </a:tr>
              <a:tr h="625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標楷體" panose="03000509000000000000" pitchFamily="65" charset="-120"/>
                        </a:rPr>
                        <a:t>校外競賽活動獎勵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2778527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77914"/>
              </p:ext>
            </p:extLst>
          </p:nvPr>
        </p:nvGraphicFramePr>
        <p:xfrm>
          <a:off x="6438013" y="920452"/>
          <a:ext cx="4775790" cy="5140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5790">
                  <a:extLst>
                    <a:ext uri="{9D8B030D-6E8A-4147-A177-3AD203B41FA5}">
                      <a16:colId xmlns="" xmlns:a16="http://schemas.microsoft.com/office/drawing/2014/main" val="2895051111"/>
                    </a:ext>
                  </a:extLst>
                </a:gridCol>
              </a:tblGrid>
              <a:tr h="564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獎勵措施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629190"/>
                  </a:ext>
                </a:extLst>
              </a:tr>
              <a:tr h="564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標楷體" panose="03000509000000000000" pitchFamily="65" charset="-120"/>
                        </a:rPr>
                        <a:t>運動績優學生獎勵辦法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4904" marR="14904" marT="14904" marB="149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4917561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創新創業獎勵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788258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海外學習獎勵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950724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海外移地教學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2522906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社團之光獎學金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1376381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佛光獎學金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2180231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志願服務獎學金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8679680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學系獎勵金</a:t>
                      </a:r>
                      <a:endParaRPr lang="zh-TW" sz="2400" dirty="0">
                        <a:solidFill>
                          <a:schemeClr val="tx1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724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2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2779189" y="2853626"/>
            <a:ext cx="8853386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南華大學入學管道及名額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340196" y="2653572"/>
            <a:ext cx="1221489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47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 4"/>
          <p:cNvSpPr/>
          <p:nvPr/>
        </p:nvSpPr>
        <p:spPr>
          <a:xfrm>
            <a:off x="-497356" y="-890069"/>
            <a:ext cx="10352533" cy="595135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7" y="1074720"/>
            <a:ext cx="9810452" cy="580883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" name="文字方塊 1"/>
          <p:cNvSpPr txBox="1"/>
          <p:nvPr/>
        </p:nvSpPr>
        <p:spPr>
          <a:xfrm rot="21244952">
            <a:off x="2426365" y="506498"/>
            <a:ext cx="7436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王漢宗勘亭流繁" panose="02000500000000000000" pitchFamily="2" charset="-120"/>
                <a:ea typeface="王漢宗勘亭流繁" panose="02000500000000000000" pitchFamily="2" charset="-120"/>
              </a:rPr>
              <a:t>揪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同學</a:t>
            </a: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~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讀</a:t>
            </a:r>
            <a:r>
              <a:rPr lang="zh-TW" altLang="en-US" sz="54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南華</a:t>
            </a: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~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一起學</a:t>
            </a:r>
            <a:endParaRPr lang="zh-TW" altLang="en-US" sz="3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橢圓 2"/>
          <p:cNvSpPr/>
          <p:nvPr/>
        </p:nvSpPr>
        <p:spPr>
          <a:xfrm rot="21398533">
            <a:off x="2946724" y="2127241"/>
            <a:ext cx="1418253" cy="11849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26" name="橢圓 25"/>
          <p:cNvSpPr/>
          <p:nvPr/>
        </p:nvSpPr>
        <p:spPr>
          <a:xfrm rot="21398533">
            <a:off x="4472615" y="1853446"/>
            <a:ext cx="1418253" cy="11849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 rot="21398533">
            <a:off x="4720883" y="1981794"/>
            <a:ext cx="101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單獨招生</a:t>
            </a:r>
            <a:endParaRPr lang="zh-TW" altLang="en-US" sz="2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2" name="橢圓 31"/>
          <p:cNvSpPr/>
          <p:nvPr/>
        </p:nvSpPr>
        <p:spPr>
          <a:xfrm rot="21398533">
            <a:off x="5983891" y="1563944"/>
            <a:ext cx="1418253" cy="11849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 rot="21398533">
            <a:off x="6226048" y="1691188"/>
            <a:ext cx="101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四技甄選</a:t>
            </a:r>
            <a:endParaRPr lang="zh-TW" altLang="en-US" sz="2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4" name="橢圓 33"/>
          <p:cNvSpPr/>
          <p:nvPr/>
        </p:nvSpPr>
        <p:spPr>
          <a:xfrm rot="21398533">
            <a:off x="7488992" y="1209267"/>
            <a:ext cx="1418253" cy="1184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 rot="21398533">
            <a:off x="7739051" y="1316687"/>
            <a:ext cx="101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四技技優</a:t>
            </a:r>
            <a:endParaRPr lang="zh-TW" altLang="en-US" sz="2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6" name="橢圓 35"/>
          <p:cNvSpPr/>
          <p:nvPr/>
        </p:nvSpPr>
        <p:spPr>
          <a:xfrm rot="21398533">
            <a:off x="9124377" y="910332"/>
            <a:ext cx="1418253" cy="118498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 rot="21398533">
            <a:off x="9219925" y="1106163"/>
            <a:ext cx="109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進修</a:t>
            </a:r>
            <a:endParaRPr lang="en-US" altLang="zh-TW" sz="24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學士班</a:t>
            </a:r>
            <a:endParaRPr lang="zh-TW" altLang="en-US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 rot="21398533">
            <a:off x="3163381" y="2257613"/>
            <a:ext cx="101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申請入學</a:t>
            </a:r>
            <a:endParaRPr lang="zh-TW" altLang="en-US" sz="2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7754" y="5288953"/>
            <a:ext cx="1585243" cy="48490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 rot="21253009">
            <a:off x="1454117" y="195349"/>
            <a:ext cx="8536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>
                <a:latin typeface="Adobe 繁黑體 Std B" pitchFamily="34" charset="-120"/>
                <a:ea typeface="Adobe 繁黑體 Std B" pitchFamily="34" charset="-120"/>
              </a:rPr>
              <a:t>每</a:t>
            </a:r>
            <a:r>
              <a:rPr lang="zh-TW" altLang="en-US" sz="2000" b="1" dirty="0" smtClean="0">
                <a:latin typeface="Adobe 繁黑體 Std B" pitchFamily="34" charset="-120"/>
                <a:ea typeface="Adobe 繁黑體 Std B" pitchFamily="34" charset="-120"/>
              </a:rPr>
              <a:t>生「在校四年國立收費」</a:t>
            </a:r>
            <a:r>
              <a:rPr lang="en-US" altLang="zh-TW" sz="2000" b="1" dirty="0" smtClean="0">
                <a:latin typeface="Adobe 繁黑體 Std B" pitchFamily="34" charset="-120"/>
                <a:ea typeface="Adobe 繁黑體 Std B" pitchFamily="34" charset="-120"/>
              </a:rPr>
              <a:t>+21</a:t>
            </a:r>
            <a:r>
              <a:rPr lang="zh-TW" altLang="en-US" sz="2000" b="1" dirty="0" smtClean="0">
                <a:latin typeface="Adobe 繁黑體 Std B" pitchFamily="34" charset="-120"/>
                <a:ea typeface="Adobe 繁黑體 Std B" pitchFamily="34" charset="-120"/>
              </a:rPr>
              <a:t>項多元表現獎助學金</a:t>
            </a:r>
            <a:endParaRPr lang="zh-CN" altLang="en-US" sz="2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0" name="橢圓 29"/>
          <p:cNvSpPr/>
          <p:nvPr/>
        </p:nvSpPr>
        <p:spPr>
          <a:xfrm rot="21398533">
            <a:off x="10609601" y="297923"/>
            <a:ext cx="1418253" cy="11849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 rot="21398533">
            <a:off x="10785888" y="474916"/>
            <a:ext cx="109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分科</a:t>
            </a:r>
            <a:endParaRPr lang="en-US" altLang="zh-TW" sz="24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測驗</a:t>
            </a:r>
            <a:endParaRPr lang="zh-TW" altLang="en-US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-7469" y="2549295"/>
            <a:ext cx="1418253" cy="1184987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56219" y="2687316"/>
            <a:ext cx="101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橢圓 40"/>
          <p:cNvSpPr/>
          <p:nvPr/>
        </p:nvSpPr>
        <p:spPr>
          <a:xfrm rot="21398533">
            <a:off x="1409528" y="2360159"/>
            <a:ext cx="1418253" cy="1184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王漢宗勘亭流繁" panose="02000500000000000000" pitchFamily="2" charset="-120"/>
              <a:ea typeface="王漢宗勘亭流繁" panose="02000500000000000000" pitchFamily="2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 rot="21398533">
            <a:off x="1604635" y="2512245"/>
            <a:ext cx="101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繁星推薦</a:t>
            </a:r>
            <a:endParaRPr lang="zh-TW" altLang="en-US" sz="2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35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7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南華大學入學管道及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向右箭號 27"/>
          <p:cNvSpPr/>
          <p:nvPr/>
        </p:nvSpPr>
        <p:spPr>
          <a:xfrm>
            <a:off x="2472372" y="5032076"/>
            <a:ext cx="792088" cy="378042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2174650" y="1269675"/>
            <a:ext cx="2157838" cy="43204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5865309" y="5580377"/>
            <a:ext cx="495499" cy="192951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5865309" y="4940196"/>
            <a:ext cx="495499" cy="192951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0797" y="2747047"/>
            <a:ext cx="1800200" cy="9307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8134" y="4978070"/>
            <a:ext cx="1829519" cy="96124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634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4519727" y="2914808"/>
            <a:ext cx="1014191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6360808" y="4749367"/>
            <a:ext cx="2709311" cy="593242"/>
          </a:xfrm>
          <a:prstGeom prst="rect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逕予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58172" y="5410125"/>
            <a:ext cx="2712163" cy="529185"/>
          </a:xfrm>
          <a:prstGeom prst="rect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面試</a:t>
            </a:r>
          </a:p>
        </p:txBody>
      </p:sp>
      <p:sp>
        <p:nvSpPr>
          <p:cNvPr id="38" name="矩形 37"/>
          <p:cNvSpPr/>
          <p:nvPr/>
        </p:nvSpPr>
        <p:spPr>
          <a:xfrm>
            <a:off x="11177835" y="2318666"/>
            <a:ext cx="738664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請優先選擇繁星</a:t>
            </a:r>
          </a:p>
        </p:txBody>
      </p:sp>
      <p:sp>
        <p:nvSpPr>
          <p:cNvPr id="39" name="矩形 38"/>
          <p:cNvSpPr/>
          <p:nvPr/>
        </p:nvSpPr>
        <p:spPr>
          <a:xfrm>
            <a:off x="3294945" y="4897068"/>
            <a:ext cx="2658219" cy="891099"/>
          </a:xfrm>
          <a:prstGeom prst="rect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每人可報考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3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系只要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17256" y="2776889"/>
            <a:ext cx="2002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在校學業成績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排名全校前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5609340" y="2712478"/>
            <a:ext cx="5572340" cy="878560"/>
            <a:chOff x="5800726" y="2891968"/>
            <a:chExt cx="5572340" cy="878560"/>
          </a:xfrm>
        </p:grpSpPr>
        <p:sp>
          <p:nvSpPr>
            <p:cNvPr id="44" name="矩形 43"/>
            <p:cNvSpPr/>
            <p:nvPr/>
          </p:nvSpPr>
          <p:spPr>
            <a:xfrm>
              <a:off x="5800726" y="2899827"/>
              <a:ext cx="2876200" cy="447005"/>
            </a:xfrm>
            <a:prstGeom prst="rect">
              <a:avLst/>
            </a:prstGeom>
            <a:solidFill>
              <a:srgbClr val="0070C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第一類學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(104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名）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800726" y="3339736"/>
              <a:ext cx="2876200" cy="430792"/>
            </a:xfrm>
            <a:prstGeom prst="rect">
              <a:avLst/>
            </a:prstGeom>
            <a:solidFill>
              <a:srgbClr val="0070C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第二類學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(27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752348" y="2891968"/>
              <a:ext cx="2620718" cy="426500"/>
            </a:xfrm>
            <a:prstGeom prst="rect">
              <a:avLst/>
            </a:prstGeom>
            <a:solidFill>
              <a:srgbClr val="0070C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第三類學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名）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672177" y="980391"/>
            <a:ext cx="1800200" cy="8945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332488" y="985240"/>
            <a:ext cx="4235115" cy="378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管理學院國際企業學士學位學程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332487" y="1379533"/>
            <a:ext cx="4235116" cy="378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傳播系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</p:txBody>
      </p:sp>
      <p:sp>
        <p:nvSpPr>
          <p:cNvPr id="58" name="矩形 57"/>
          <p:cNvSpPr/>
          <p:nvPr/>
        </p:nvSpPr>
        <p:spPr>
          <a:xfrm>
            <a:off x="8567603" y="980391"/>
            <a:ext cx="2903640" cy="378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資訊工程學系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23430" y="1800703"/>
            <a:ext cx="4244173" cy="378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自然生物科技學系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567604" y="1406410"/>
            <a:ext cx="2903640" cy="378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國際事務與企業學系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27237" y="18749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不同教育資歷 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特殊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才能</a:t>
            </a:r>
          </a:p>
        </p:txBody>
      </p:sp>
      <p:sp>
        <p:nvSpPr>
          <p:cNvPr id="62" name="矩形 61"/>
          <p:cNvSpPr/>
          <p:nvPr/>
        </p:nvSpPr>
        <p:spPr>
          <a:xfrm>
            <a:off x="668878" y="6179619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各管道招生名額依簡章公告為主</a:t>
            </a:r>
            <a:endParaRPr lang="zh-TW" altLang="en-US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5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E5132A5-357E-40B4-BD37-0F32D987421B}"/>
              </a:ext>
            </a:extLst>
          </p:cNvPr>
          <p:cNvGrpSpPr/>
          <p:nvPr/>
        </p:nvGrpSpPr>
        <p:grpSpPr>
          <a:xfrm>
            <a:off x="-1" y="6645349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40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021159" y="0"/>
            <a:ext cx="1117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高雄市立鼓山高中畢業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就讀南華大學的學習成果</a:t>
            </a:r>
          </a:p>
        </p:txBody>
      </p:sp>
      <p:sp>
        <p:nvSpPr>
          <p:cNvPr id="25" name="矩形 24"/>
          <p:cNvSpPr/>
          <p:nvPr/>
        </p:nvSpPr>
        <p:spPr>
          <a:xfrm>
            <a:off x="442541" y="770323"/>
            <a:ext cx="434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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考取研究所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08706"/>
              </p:ext>
            </p:extLst>
          </p:nvPr>
        </p:nvGraphicFramePr>
        <p:xfrm>
          <a:off x="594856" y="2128344"/>
          <a:ext cx="11276578" cy="3604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7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876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69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21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學系名稱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姓名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zh-TW" alt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研究所錄取學年度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zh-TW" altLang="en-US" sz="1800" u="none" strike="noStrike" kern="1200">
                          <a:solidFill>
                            <a:schemeClr val="bg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研究所錄取</a:t>
                      </a:r>
                      <a:r>
                        <a:rPr lang="zh-TW" alt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校名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zh-TW" alt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研究所錄取名稱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8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自然生物科技學系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莊凱卉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國立中山大學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生物醫學研究所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463651"/>
                  </a:ext>
                </a:extLst>
              </a:tr>
              <a:tr h="7018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自然生物科技學系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莊凱卉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國立高雄大學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生命科學系碩士班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5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王聖閔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南華大學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文學系碩士班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5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蕭揚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en-US" altLang="zh-TW" sz="2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國立彰化師範大學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國文學系碩士班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68542444"/>
                  </a:ext>
                </a:extLst>
              </a:tr>
            </a:tbl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594856" y="1424039"/>
            <a:ext cx="1100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近四年，共 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人次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考上研究所，名單列舉如下</a:t>
            </a:r>
          </a:p>
        </p:txBody>
      </p:sp>
    </p:spTree>
    <p:extLst>
      <p:ext uri="{BB962C8B-B14F-4D97-AF65-F5344CB8AC3E}">
        <p14:creationId xmlns:p14="http://schemas.microsoft.com/office/powerpoint/2010/main" val="16960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7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南華大學入學管道及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922251" y="4216567"/>
            <a:ext cx="1999161" cy="89565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946586" y="3960093"/>
            <a:ext cx="4664013" cy="504056"/>
          </a:xfrm>
          <a:prstGeom prst="rect">
            <a:avLst/>
          </a:prstGeom>
          <a:solidFill>
            <a:srgbClr val="66CC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生死學系殯葬服務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名）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946586" y="4536157"/>
            <a:ext cx="4664013" cy="504056"/>
          </a:xfrm>
          <a:prstGeom prst="rect">
            <a:avLst/>
          </a:prstGeom>
          <a:solidFill>
            <a:srgbClr val="66CC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資訊科技進修學士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46586" y="5112221"/>
            <a:ext cx="4664013" cy="504056"/>
          </a:xfrm>
          <a:prstGeom prst="rect">
            <a:avLst/>
          </a:prstGeom>
          <a:solidFill>
            <a:srgbClr val="66CC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產品與室內設計學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名）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向右箭號 47"/>
          <p:cNvSpPr/>
          <p:nvPr/>
        </p:nvSpPr>
        <p:spPr>
          <a:xfrm>
            <a:off x="2938475" y="4464149"/>
            <a:ext cx="1014190" cy="576064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922251" y="1943869"/>
            <a:ext cx="2010146" cy="864096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946586" y="1367805"/>
            <a:ext cx="6035614" cy="2232248"/>
            <a:chOff x="3946586" y="1367805"/>
            <a:chExt cx="6035614" cy="2232248"/>
          </a:xfrm>
        </p:grpSpPr>
        <p:sp>
          <p:nvSpPr>
            <p:cNvPr id="51" name="矩形 50"/>
            <p:cNvSpPr/>
            <p:nvPr/>
          </p:nvSpPr>
          <p:spPr>
            <a:xfrm>
              <a:off x="3946586" y="1367805"/>
              <a:ext cx="6035614" cy="5040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運動與健康促進學士學位學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(50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名）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946586" y="1943869"/>
              <a:ext cx="6035614" cy="5040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民族音樂學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(28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946586" y="2519933"/>
              <a:ext cx="6035613" cy="5040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產品與室內設計學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(41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946587" y="3095997"/>
              <a:ext cx="6035612" cy="5040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視覺藝術與設計學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(32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3" name="向右箭號 62"/>
          <p:cNvSpPr/>
          <p:nvPr/>
        </p:nvSpPr>
        <p:spPr>
          <a:xfrm>
            <a:off x="2932397" y="2159893"/>
            <a:ext cx="1014190" cy="576064"/>
          </a:xfrm>
          <a:prstGeom prst="rightArrow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68878" y="6179619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各管道招生名額依簡章公告為主</a:t>
            </a:r>
          </a:p>
        </p:txBody>
      </p:sp>
    </p:spTree>
    <p:extLst>
      <p:ext uri="{BB962C8B-B14F-4D97-AF65-F5344CB8AC3E}">
        <p14:creationId xmlns:p14="http://schemas.microsoft.com/office/powerpoint/2010/main" val="7950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7" name="文本框 9"/>
          <p:cNvSpPr txBox="1"/>
          <p:nvPr/>
        </p:nvSpPr>
        <p:spPr>
          <a:xfrm>
            <a:off x="936100" y="116350"/>
            <a:ext cx="11255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南華大學入學管道及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936100" y="915184"/>
            <a:ext cx="10208944" cy="5359942"/>
            <a:chOff x="924493" y="1340486"/>
            <a:chExt cx="10208944" cy="5359942"/>
          </a:xfrm>
        </p:grpSpPr>
        <p:sp>
          <p:nvSpPr>
            <p:cNvPr id="30" name="矩形 29"/>
            <p:cNvSpPr/>
            <p:nvPr/>
          </p:nvSpPr>
          <p:spPr>
            <a:xfrm>
              <a:off x="3252106" y="4324164"/>
              <a:ext cx="7881331" cy="2376264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762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252107" y="1340486"/>
              <a:ext cx="7791510" cy="224297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762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24493" y="1708484"/>
              <a:ext cx="2117258" cy="844119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技優甄</a:t>
              </a:r>
              <a:r>
                <a:rPr kumimoji="0" lang="zh-TW" altLang="en-US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審</a:t>
              </a:r>
              <a:endParaRPr kumimoji="0" lang="en-US" altLang="zh-TW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5</a:t>
              </a:r>
              <a:r>
                <a:rPr kumimoji="0" lang="zh-TW" altLang="en-US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位</a:t>
              </a:r>
              <a:endParaRPr kumimoji="0" lang="zh-TW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518334" y="1552459"/>
              <a:ext cx="208411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65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資管類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105804" y="1470066"/>
              <a:ext cx="208411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40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土木類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518333" y="2210843"/>
              <a:ext cx="208411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60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商業類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134847" y="2277089"/>
              <a:ext cx="208411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85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商設類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924493" y="4932947"/>
              <a:ext cx="2117258" cy="8348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四技</a:t>
              </a:r>
              <a:r>
                <a:rPr kumimoji="0" lang="zh-TW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</a:t>
              </a:r>
              <a:endPara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800" b="1" kern="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29</a:t>
              </a:r>
              <a:r>
                <a:rPr lang="zh-TW" altLang="en-US" sz="2800" b="1" kern="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</a:t>
              </a:r>
              <a:endPara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236785" y="5251533"/>
              <a:ext cx="2809258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14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農業群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176906" y="4510431"/>
              <a:ext cx="286913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lvl="0" latinLnBrk="0">
                <a:defRPr/>
              </a:pPr>
              <a:r>
                <a:rPr lang="zh-TW" altLang="en-US" sz="2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09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商業與管理群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400454" y="4480468"/>
              <a:ext cx="357802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06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土木與建築群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3422451" y="5992636"/>
              <a:ext cx="208411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17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餐旅群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5727351" y="5992636"/>
              <a:ext cx="208411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21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資管類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3400454" y="5235755"/>
              <a:ext cx="3578027" cy="576064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lvl="0" latinLnBrk="0">
                <a:defRPr/>
              </a:pPr>
              <a:r>
                <a:rPr lang="en-US" altLang="zh-TW" sz="2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衛生與護理類</a:t>
              </a:r>
              <a:endPara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59" name="文字方塊 58"/>
          <p:cNvSpPr txBox="1"/>
          <p:nvPr/>
        </p:nvSpPr>
        <p:spPr>
          <a:xfrm>
            <a:off x="2290640" y="3304464"/>
            <a:ext cx="816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11900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 電腦軟體應用 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12000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驗腦硬體裝修  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14900 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會計事務  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19100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  印前製成</a:t>
            </a:r>
            <a:endParaRPr lang="zh-TW" altLang="en-US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68878" y="6179619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各管道招生名額依簡章公告為主</a:t>
            </a:r>
            <a:endParaRPr lang="zh-TW" altLang="en-US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15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43" name="文本框 9"/>
          <p:cNvSpPr txBox="1"/>
          <p:nvPr/>
        </p:nvSpPr>
        <p:spPr>
          <a:xfrm>
            <a:off x="936100" y="116350"/>
            <a:ext cx="112559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怎樣獲得大學招生資訊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以南華大學為例</a:t>
            </a:r>
          </a:p>
        </p:txBody>
      </p:sp>
      <p:sp>
        <p:nvSpPr>
          <p:cNvPr id="46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643732" y="1130978"/>
            <a:ext cx="12123280" cy="5037992"/>
            <a:chOff x="655084" y="1155648"/>
            <a:chExt cx="12123280" cy="5037992"/>
          </a:xfrm>
        </p:grpSpPr>
        <p:sp>
          <p:nvSpPr>
            <p:cNvPr id="26" name="矩形 25"/>
            <p:cNvSpPr/>
            <p:nvPr/>
          </p:nvSpPr>
          <p:spPr>
            <a:xfrm>
              <a:off x="655084" y="1155648"/>
              <a:ext cx="2724547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  <a:defRPr/>
              </a:pPr>
              <a:r>
                <a:rPr lang="en-US" altLang="zh-TW" sz="2400" b="1" kern="0" dirty="0">
                  <a:solidFill>
                    <a:srgbClr val="FF0000"/>
                  </a:solidFill>
                  <a:latin typeface="Adobe 繁黑體 Std B" pitchFamily="34" charset="-120"/>
                  <a:ea typeface="Adobe 繁黑體 Std B" pitchFamily="34" charset="-120"/>
                  <a:cs typeface="Arial" panose="020B0604020202020204" pitchFamily="34" charset="0"/>
                </a:rPr>
                <a:t>1.</a:t>
              </a:r>
              <a:r>
                <a:rPr lang="zh-TW" altLang="en-US" sz="2400" b="1" kern="0" dirty="0">
                  <a:solidFill>
                    <a:srgbClr val="FF0000"/>
                  </a:solidFill>
                  <a:latin typeface="Adobe 繁黑體 Std B" pitchFamily="34" charset="-120"/>
                  <a:ea typeface="Adobe 繁黑體 Std B" pitchFamily="34" charset="-120"/>
                  <a:cs typeface="Arial" panose="020B0604020202020204" pitchFamily="34" charset="0"/>
                </a:rPr>
                <a:t>南華網站</a:t>
              </a:r>
              <a:endParaRPr lang="en-US" altLang="zh-TW" sz="2400" b="1" kern="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Arial" panose="020B0604020202020204" pitchFamily="34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en-US" altLang="zh-TW" sz="2400" b="1" kern="0" dirty="0">
                  <a:solidFill>
                    <a:srgbClr val="FF0000"/>
                  </a:solidFill>
                  <a:latin typeface="Adobe 繁黑體 Std B" pitchFamily="34" charset="-120"/>
                  <a:ea typeface="Adobe 繁黑體 Std B" pitchFamily="34" charset="-120"/>
                  <a:cs typeface="Arial" panose="020B0604020202020204" pitchFamily="34" charset="0"/>
                </a:rPr>
                <a:t>2.</a:t>
              </a:r>
              <a:r>
                <a:rPr lang="zh-TW" altLang="en-US" sz="2400" b="1" kern="0" dirty="0">
                  <a:solidFill>
                    <a:srgbClr val="FF0000"/>
                  </a:solidFill>
                  <a:latin typeface="Adobe 繁黑體 Std B" pitchFamily="34" charset="-120"/>
                  <a:ea typeface="Adobe 繁黑體 Std B" pitchFamily="34" charset="-120"/>
                  <a:cs typeface="Arial" panose="020B0604020202020204" pitchFamily="34" charset="0"/>
                </a:rPr>
                <a:t>入班宣導</a:t>
              </a:r>
              <a:endParaRPr lang="en-US" altLang="zh-TW" sz="2400" b="1" kern="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Arial" panose="020B0604020202020204" pitchFamily="34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en-US" altLang="zh-TW" sz="2400" b="1" kern="0" dirty="0">
                  <a:solidFill>
                    <a:srgbClr val="FF0000"/>
                  </a:solidFill>
                  <a:latin typeface="Adobe 繁黑體 Std B" pitchFamily="34" charset="-120"/>
                  <a:ea typeface="Adobe 繁黑體 Std B" pitchFamily="34" charset="-120"/>
                  <a:cs typeface="Arial" panose="020B0604020202020204" pitchFamily="34" charset="0"/>
                </a:rPr>
                <a:t>3.</a:t>
              </a:r>
              <a:r>
                <a:rPr lang="zh-TW" altLang="en-US" sz="2400" b="1" kern="0" dirty="0">
                  <a:solidFill>
                    <a:srgbClr val="FF0000"/>
                  </a:solidFill>
                  <a:latin typeface="Adobe 繁黑體 Std B" pitchFamily="34" charset="-120"/>
                  <a:ea typeface="Adobe 繁黑體 Std B" pitchFamily="34" charset="-120"/>
                  <a:cs typeface="Arial" panose="020B0604020202020204" pitchFamily="34" charset="0"/>
                </a:rPr>
                <a:t>南華參訪</a:t>
              </a:r>
              <a:endParaRPr lang="en-US" altLang="zh-TW" sz="2400" b="1" kern="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Arial" panose="020B0604020202020204" pitchFamily="34" charset="0"/>
              </a:endParaRPr>
            </a:p>
            <a:p>
              <a:pPr lvl="0">
                <a:lnSpc>
                  <a:spcPts val="3500"/>
                </a:lnSpc>
                <a:defRPr/>
              </a:pPr>
              <a:endParaRPr lang="en-US" altLang="zh-TW" sz="2400" b="1" kern="0" dirty="0">
                <a:latin typeface="Adobe 繁黑體 Std B" pitchFamily="34" charset="-120"/>
                <a:ea typeface="Adobe 繁黑體 Std B" pitchFamily="34" charset="-120"/>
                <a:cs typeface="Arial" panose="020B0604020202020204" pitchFamily="34" charset="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815083" y="1229253"/>
              <a:ext cx="11963281" cy="4964387"/>
              <a:chOff x="815083" y="1229253"/>
              <a:chExt cx="11963281" cy="496438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881" y="1229253"/>
                <a:ext cx="1178719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文字方塊 30"/>
              <p:cNvSpPr txBox="1"/>
              <p:nvPr/>
            </p:nvSpPr>
            <p:spPr>
              <a:xfrm>
                <a:off x="7410060" y="2481004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Adobe 繁黑體 Std B" pitchFamily="34" charset="-120"/>
                    <a:ea typeface="Adobe 繁黑體 Std B" pitchFamily="34" charset="-120"/>
                  </a:rPr>
                  <a:t>南華大學招生中心</a:t>
                </a:r>
              </a:p>
            </p:txBody>
          </p:sp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083" y="3692145"/>
                <a:ext cx="1305464" cy="124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文字方塊 32"/>
              <p:cNvSpPr txBox="1"/>
              <p:nvPr/>
            </p:nvSpPr>
            <p:spPr>
              <a:xfrm>
                <a:off x="857635" y="4991876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Adobe 繁黑體 Std B" pitchFamily="34" charset="-120"/>
                    <a:ea typeface="Adobe 繁黑體 Std B" pitchFamily="34" charset="-120"/>
                  </a:rPr>
                  <a:t>大學甄選委員會</a:t>
                </a:r>
              </a:p>
            </p:txBody>
          </p:sp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7492" y="1243866"/>
                <a:ext cx="1190625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文字方塊 34"/>
              <p:cNvSpPr txBox="1"/>
              <p:nvPr/>
            </p:nvSpPr>
            <p:spPr>
              <a:xfrm>
                <a:off x="3687492" y="2486892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Adobe 繁黑體 Std B" pitchFamily="34" charset="-120"/>
                    <a:ea typeface="Adobe 繁黑體 Std B" pitchFamily="34" charset="-120"/>
                  </a:rPr>
                  <a:t>南華大學</a:t>
                </a:r>
              </a:p>
            </p:txBody>
          </p:sp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0761" y="3589368"/>
                <a:ext cx="1304925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文字方塊 36"/>
              <p:cNvSpPr txBox="1"/>
              <p:nvPr/>
            </p:nvSpPr>
            <p:spPr>
              <a:xfrm>
                <a:off x="7307534" y="4968657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atin typeface="Adobe 繁黑體 Std B" pitchFamily="34" charset="-120"/>
                    <a:ea typeface="Adobe 繁黑體 Std B" pitchFamily="34" charset="-120"/>
                  </a:rPr>
                  <a:t>大學選才與高中育才系統</a:t>
                </a:r>
                <a:endParaRPr lang="zh-TW" altLang="en-US" b="1" dirty="0"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712664" y="2795763"/>
                <a:ext cx="2856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latin typeface="Adobe 繁黑體 Std B" pitchFamily="34" charset="-120"/>
                    <a:ea typeface="Adobe 繁黑體 Std B" pitchFamily="34" charset="-120"/>
                  </a:rPr>
                  <a:t>https://www.nhu.edu.tw</a:t>
                </a:r>
                <a:r>
                  <a:rPr lang="en-US" altLang="zh-TW" dirty="0">
                    <a:latin typeface="Adobe 繁黑體 Std B" pitchFamily="34" charset="-120"/>
                    <a:ea typeface="Adobe 繁黑體 Std B" pitchFamily="34" charset="-120"/>
                  </a:rPr>
                  <a:t>/</a:t>
                </a:r>
                <a:endParaRPr lang="zh-TW" altLang="en-US" dirty="0"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431881" y="2795763"/>
                <a:ext cx="3403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Adobe 繁黑體 Std B" pitchFamily="34" charset="-120"/>
                    <a:ea typeface="Adobe 繁黑體 Std B" pitchFamily="34" charset="-120"/>
                  </a:rPr>
                  <a:t>http://</a:t>
                </a:r>
                <a:r>
                  <a:rPr lang="en-US" altLang="zh-TW" dirty="0" smtClean="0">
                    <a:latin typeface="Adobe 繁黑體 Std B" pitchFamily="34" charset="-120"/>
                    <a:ea typeface="Adobe 繁黑體 Std B" pitchFamily="34" charset="-120"/>
                  </a:rPr>
                  <a:t>admission3.nhu.edu.tw</a:t>
                </a:r>
                <a:endParaRPr lang="zh-TW" altLang="en-US" dirty="0"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7208740" y="5731975"/>
                <a:ext cx="556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>
                    <a:solidFill>
                      <a:srgbClr val="0070C0"/>
                    </a:solidFill>
                    <a:latin typeface="Adobe 繁黑體 Std B" pitchFamily="34" charset="-120"/>
                    <a:ea typeface="Adobe 繁黑體 Std B" pitchFamily="34" charset="-120"/>
                  </a:rPr>
                  <a:t>南華大學招生專線：</a:t>
                </a:r>
                <a:r>
                  <a:rPr lang="en-US" altLang="zh-TW" sz="2400" b="1" dirty="0">
                    <a:solidFill>
                      <a:srgbClr val="0070C0"/>
                    </a:solidFill>
                    <a:latin typeface="Adobe 繁黑體 Std B" pitchFamily="34" charset="-120"/>
                    <a:ea typeface="Adobe 繁黑體 Std B" pitchFamily="34" charset="-120"/>
                  </a:rPr>
                  <a:t>05-2720188</a:t>
                </a:r>
                <a:endParaRPr lang="zh-TW" altLang="en-US" sz="2400" b="1" dirty="0">
                  <a:solidFill>
                    <a:srgbClr val="0070C0"/>
                  </a:solidFill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857635" y="5303342"/>
              <a:ext cx="2202847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TW" dirty="0">
                  <a:latin typeface="Adobe 繁黑體 Std B" pitchFamily="34" charset="-120"/>
                  <a:ea typeface="Adobe 繁黑體 Std B" pitchFamily="34" charset="-120"/>
                </a:rPr>
                <a:t>https://is.gd/9IIqFX</a:t>
              </a:r>
              <a:endParaRPr lang="zh-TW" altLang="en-US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314248" y="5221784"/>
              <a:ext cx="3122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Adobe 繁黑體 Std B" pitchFamily="34" charset="-120"/>
                  <a:ea typeface="Adobe 繁黑體 Std B" pitchFamily="34" charset="-120"/>
                </a:rPr>
                <a:t>https://collego.ceec.edu.tw/</a:t>
              </a:r>
              <a:endParaRPr lang="zh-TW" altLang="en-US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pic>
        <p:nvPicPr>
          <p:cNvPr id="41" name="圖片 4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76" y="3717545"/>
            <a:ext cx="1192372" cy="1192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矩形 43"/>
          <p:cNvSpPr/>
          <p:nvPr/>
        </p:nvSpPr>
        <p:spPr>
          <a:xfrm>
            <a:off x="3701312" y="5021251"/>
            <a:ext cx="322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21252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大學申請入學參採高中學習歷程資料完整版查詢系統</a:t>
            </a:r>
            <a:endParaRPr lang="zh-TW" altLang="en-US" b="0" i="0" dirty="0">
              <a:solidFill>
                <a:srgbClr val="212529"/>
              </a:solidFill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29343" y="555688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https://ppt.cc/fr7atx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05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aphicFrame>
        <p:nvGraphicFramePr>
          <p:cNvPr id="4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604999"/>
              </p:ext>
            </p:extLst>
          </p:nvPr>
        </p:nvGraphicFramePr>
        <p:xfrm>
          <a:off x="697227" y="823613"/>
          <a:ext cx="10797545" cy="551120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45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37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74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6974">
                  <a:extLst>
                    <a:ext uri="{9D8B030D-6E8A-4147-A177-3AD203B41FA5}">
                      <a16:colId xmlns="" xmlns:a16="http://schemas.microsoft.com/office/drawing/2014/main" val="323302580"/>
                    </a:ext>
                  </a:extLst>
                </a:gridCol>
              </a:tblGrid>
              <a:tr h="1460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講   座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1.18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學群介紹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學系與職涯發展趨勢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學習歷程檔案與備審資料之建置與準備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4.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本校學系特色介紹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TW" altLang="en-US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5.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選校選系停看聽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6.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家長入學管道說明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7.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國文、英文講座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8.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環境教育</a:t>
                      </a: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生命教育講座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1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課程、社團指導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1.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多元課程     </a:t>
                      </a: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2.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指導社團     </a:t>
                      </a: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3.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專題製作  </a:t>
                      </a: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4.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協助自主學習計劃指導</a:t>
                      </a:r>
                      <a:endParaRPr lang="en-US" altLang="zh-TW" sz="18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5.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協助自然科學領域探究與實作成果指導</a:t>
                      </a: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6.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協助社會領域探究活動成果指導</a:t>
                      </a:r>
                      <a:endParaRPr lang="zh-TW" altLang="en-US" sz="18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3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服務項目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師生參訪、研習、體驗課程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     </a:t>
                      </a: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志工、生命教育、品德教育</a:t>
                      </a: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來校辦理研討會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校友回母校輔導</a:t>
                      </a:r>
                      <a:endParaRPr lang="en-US" altLang="zh-TW" sz="2000" b="1" dirty="0" smtClean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4.</a:t>
                      </a: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自辦博覽會</a:t>
                      </a:r>
                      <a:endParaRPr kumimoji="0" lang="en-US" altLang="zh-TW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5.</a:t>
                      </a: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入班宣導</a:t>
                      </a:r>
                      <a:endParaRPr kumimoji="0" lang="en-US" altLang="zh-TW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6.</a:t>
                      </a: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模擬面試</a:t>
                      </a:r>
                      <a:endParaRPr kumimoji="0" lang="en-US" altLang="zh-TW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7.</a:t>
                      </a: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備審準備</a:t>
                      </a:r>
                      <a:endParaRPr kumimoji="0" lang="en-US" altLang="zh-TW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座   談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1.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小型、大型餐敘座談</a:t>
                      </a:r>
                      <a:r>
                        <a:rPr lang="en-US" altLang="zh-TW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2.</a:t>
                      </a: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三導座談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3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做得到．看得見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-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大學與高中學習歷程對話座談會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多元課程</a:t>
                      </a:r>
                      <a:endParaRPr lang="zh-TW" altLang="en-US" sz="20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800" b="1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配合新課綱協助各高中端多元課程開設及師資培育</a:t>
                      </a:r>
                      <a:endParaRPr lang="zh-TW" altLang="en-US" sz="1800" b="1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文本框 9"/>
          <p:cNvSpPr txBox="1"/>
          <p:nvPr/>
        </p:nvSpPr>
        <p:spPr>
          <a:xfrm>
            <a:off x="936100" y="116350"/>
            <a:ext cx="112559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</a:t>
            </a:r>
            <a:r>
              <a:rPr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升學暨職涯多元活動專案</a:t>
            </a:r>
          </a:p>
        </p:txBody>
      </p:sp>
      <p:sp>
        <p:nvSpPr>
          <p:cNvPr id="46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0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>
            <a:extLst>
              <a:ext uri="{FF2B5EF4-FFF2-40B4-BE49-F238E27FC236}">
                <a16:creationId xmlns="" xmlns:a16="http://schemas.microsoft.com/office/drawing/2014/main" id="{4B031FE1-F0DA-4F07-87C2-2133609D8A1E}"/>
              </a:ext>
            </a:extLst>
          </p:cNvPr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BA23CEB5-073A-4753-A87B-00003BD18E7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B918018C-8C36-4384-93B5-75D7D76CB45B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5DCB7924-F462-4143-9250-815364083204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AD0CA3EC-4688-4A59-B5E0-8B8F9F548FC5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="" xmlns:a16="http://schemas.microsoft.com/office/drawing/2014/main" id="{7AB8EFB4-7346-4C2E-9699-945F28A9015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="" xmlns:a16="http://schemas.microsoft.com/office/drawing/2014/main" id="{089B390F-CFB4-48B5-940C-71D36E32927B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D21ACD72-9D50-4799-B9C1-85D6C056D038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id="{307884AE-B85D-4775-9774-DCF9A6DC34A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="" xmlns:a16="http://schemas.microsoft.com/office/drawing/2014/main" id="{656EDB8F-C627-4934-81CF-7120174348B3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="" xmlns:a16="http://schemas.microsoft.com/office/drawing/2014/main" id="{DB680386-E971-4C48-9236-7722E3F401C6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="" xmlns:a16="http://schemas.microsoft.com/office/drawing/2014/main" id="{45112039-02DE-453A-91D0-09B4CF77D8CE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56" name="等腰三角形 55">
            <a:extLst>
              <a:ext uri="{FF2B5EF4-FFF2-40B4-BE49-F238E27FC236}">
                <a16:creationId xmlns="" xmlns:a16="http://schemas.microsoft.com/office/drawing/2014/main" id="{29CCF8CF-E042-41FB-81BD-762B085E441E}"/>
              </a:ext>
            </a:extLst>
          </p:cNvPr>
          <p:cNvSpPr/>
          <p:nvPr/>
        </p:nvSpPr>
        <p:spPr>
          <a:xfrm rot="10800000">
            <a:off x="5558083" y="-3328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직사각형 6"/>
          <p:cNvSpPr/>
          <p:nvPr/>
        </p:nvSpPr>
        <p:spPr>
          <a:xfrm>
            <a:off x="547647" y="491857"/>
            <a:ext cx="11091527" cy="676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歡迎加入 南華</a:t>
            </a:r>
            <a:r>
              <a:rPr lang="en-US" altLang="zh-TW" sz="4000" b="1" dirty="0">
                <a:solidFill>
                  <a:schemeClr val="tx1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FAMILY</a:t>
            </a:r>
            <a:r>
              <a:rPr lang="en-US" altLang="zh-TW" sz="4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  <a:endParaRPr lang="zh-TW" altLang="en-US" sz="4000" i="1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haroni" panose="02010803020104030203" pitchFamily="2" charset="-79"/>
            </a:endParaRPr>
          </a:p>
        </p:txBody>
      </p:sp>
      <p:pic>
        <p:nvPicPr>
          <p:cNvPr id="18" name="Picture 8" descr="004-自學區-f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87" y="4285971"/>
            <a:ext cx="4352940" cy="198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文字方塊 18"/>
          <p:cNvSpPr txBox="1"/>
          <p:nvPr/>
        </p:nvSpPr>
        <p:spPr>
          <a:xfrm>
            <a:off x="5593276" y="141667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E82B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國立品質  辦學優異</a:t>
            </a:r>
          </a:p>
        </p:txBody>
      </p:sp>
      <p:pic>
        <p:nvPicPr>
          <p:cNvPr id="20" name="Picture 3" descr="C:\Users\nhu\AppData\Local\Temp\Rar$DRa0.958\static_qr_code_without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462" y="2001443"/>
            <a:ext cx="2633983" cy="19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8100488" y="215845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南華大學就學服務處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招生專線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05-2720188</a:t>
            </a:r>
            <a:endParaRPr lang="en-US" altLang="zh-TW" sz="2000" b="1" dirty="0"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22" name="Picture 3" descr="http://go.testnews.com.tw/upload/01%E5%8D%97%E8%8F%AF%E5%A4%A7%E5%AD%B8%E6%9E%97%E8%81%B0%E6%98%8E%E6%A0%A1%E9%95%B7%E8%88%87%E5%AD%B8%E7%94%9F%E9%9B%B6%E8%B7%9D%E9%9B%A2(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409" y="1378344"/>
            <a:ext cx="3518875" cy="241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圖片 22" descr="C:\Documents and Settings\nhu\桌面\系所評鑑照片\封面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841" y="4177506"/>
            <a:ext cx="4541441" cy="22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E5132A5-357E-40B4-BD37-0F32D987421B}"/>
              </a:ext>
            </a:extLst>
          </p:cNvPr>
          <p:cNvGrpSpPr/>
          <p:nvPr/>
        </p:nvGrpSpPr>
        <p:grpSpPr>
          <a:xfrm>
            <a:off x="-1" y="6645349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40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021159" y="0"/>
            <a:ext cx="1117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高雄市立鼓山高中畢業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就讀南華大學的學習成果</a:t>
            </a:r>
          </a:p>
        </p:txBody>
      </p:sp>
      <p:sp>
        <p:nvSpPr>
          <p:cNvPr id="29" name="矩形 28"/>
          <p:cNvSpPr/>
          <p:nvPr/>
        </p:nvSpPr>
        <p:spPr>
          <a:xfrm>
            <a:off x="423490" y="996217"/>
            <a:ext cx="434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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多元表現傑出名單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63445" y="1839075"/>
            <a:ext cx="1071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近四年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人次，獲得獎項，名單列舉如下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28386"/>
              </p:ext>
            </p:extLst>
          </p:nvPr>
        </p:nvGraphicFramePr>
        <p:xfrm>
          <a:off x="502920" y="2516415"/>
          <a:ext cx="11390317" cy="3830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8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1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6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24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學系名稱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姓名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學年度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獲表揚活動</a:t>
                      </a:r>
                      <a:r>
                        <a:rPr lang="en-US" altLang="zh-TW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競賽</a:t>
                      </a:r>
                      <a:r>
                        <a:rPr lang="en-US" altLang="zh-TW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zh-TW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表現優良獲獎名次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7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自然生物科技學系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莊凱卉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學年度科技學院專題競賽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特優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7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文化創意事業管理學系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謝嘉紘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南華大學</a:t>
                      </a:r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學年度學生創業計畫專題競賽系競賽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3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資訊管理學系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許凱晴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科技學院專題競賽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優級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35926453"/>
                  </a:ext>
                </a:extLst>
              </a:tr>
              <a:tr h="7547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應用社會學系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潘宜婷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年度彰雲嘉大學校院聯盟社團成果聯展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特優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8446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E5132A5-357E-40B4-BD37-0F32D987421B}"/>
              </a:ext>
            </a:extLst>
          </p:cNvPr>
          <p:cNvGrpSpPr/>
          <p:nvPr/>
        </p:nvGrpSpPr>
        <p:grpSpPr>
          <a:xfrm>
            <a:off x="-1" y="6645349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40" name="矩形 38"/>
          <p:cNvSpPr/>
          <p:nvPr/>
        </p:nvSpPr>
        <p:spPr>
          <a:xfrm>
            <a:off x="-300454" y="123992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021159" y="0"/>
            <a:ext cx="1117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高雄市立鼓山高中畢業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就讀南華大學的學習成果</a:t>
            </a:r>
          </a:p>
        </p:txBody>
      </p:sp>
      <p:sp>
        <p:nvSpPr>
          <p:cNvPr id="29" name="矩形 28"/>
          <p:cNvSpPr/>
          <p:nvPr/>
        </p:nvSpPr>
        <p:spPr>
          <a:xfrm>
            <a:off x="824348" y="770323"/>
            <a:ext cx="434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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海外學習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976663" y="1381665"/>
            <a:ext cx="969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近四年共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人次參加海外學習，名單列舉如下：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26411"/>
              </p:ext>
            </p:extLst>
          </p:nvPr>
        </p:nvGraphicFramePr>
        <p:xfrm>
          <a:off x="716280" y="1904885"/>
          <a:ext cx="10742675" cy="45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260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xmlns="" val="2814079909"/>
                    </a:ext>
                  </a:extLst>
                </a:gridCol>
              </a:tblGrid>
              <a:tr h="675140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</a:t>
                      </a:r>
                      <a:endParaRPr lang="en-US" altLang="zh-TW" sz="1800" b="1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海外</a:t>
                      </a:r>
                      <a:endParaRPr lang="en-US" altLang="zh-TW" sz="1800" b="1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學習型態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海外國家名稱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海外學習單位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補助金額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63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國際事務與企業學系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蘇筱云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移地教學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東京大學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東洋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9583767"/>
                  </a:ext>
                </a:extLst>
              </a:tr>
              <a:tr h="9563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外國語文學系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候佳均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遊學體驗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澳洲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南天大學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91,351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84725966"/>
                  </a:ext>
                </a:extLst>
              </a:tr>
              <a:tr h="9563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王子瑜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移地教學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西北大學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34481158"/>
                  </a:ext>
                </a:extLst>
              </a:tr>
              <a:tr h="9563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外國語文學系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許瑄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遊學體驗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澳洲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南天大學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91,351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3036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4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E5132A5-357E-40B4-BD37-0F32D987421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DAC3829-BC20-4109-B5B4-B21E6E1D8C95}"/>
                </a:ext>
              </a:extLst>
            </p:cNvPr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A1FBB147-C474-4336-B9A4-62A086AFA8EB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0BF3406-8938-4313-BB73-D5419B3B32B8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4A15449B-99F9-4F34-B6B5-E5532A2EAAE8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ADCF330-029C-4CD7-B950-C22A6D1A9DA2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5EFC43E-4328-4431-B265-ED9560EBCBDF}"/>
                </a:ext>
              </a:extLst>
            </p:cNvPr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A045A701-2A68-4630-8F90-41D3B0E02779}"/>
                  </a:ext>
                </a:extLst>
              </p:cNvPr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22EBE739-FB21-4638-89B6-8F15663DE15C}"/>
                  </a:ext>
                </a:extLst>
              </p:cNvPr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9DD86ECC-C201-4797-8FF8-CEB562FF7B84}"/>
                  </a:ext>
                </a:extLst>
              </p:cNvPr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AF33801D-ABF9-4E66-9F22-1152B0B00F10}"/>
                  </a:ext>
                </a:extLst>
              </p:cNvPr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3810000" y="2853627"/>
            <a:ext cx="4847481" cy="83099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南華大學的屬性</a:t>
            </a:r>
            <a:endParaRPr lang="en-US" altLang="zh-TW" sz="5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2222698" y="2653573"/>
            <a:ext cx="1221489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4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686"/>
      </a:accent1>
      <a:accent2>
        <a:srgbClr val="FCC540"/>
      </a:accent2>
      <a:accent3>
        <a:srgbClr val="554C51"/>
      </a:accent3>
      <a:accent4>
        <a:srgbClr val="35D1F1"/>
      </a:accent4>
      <a:accent5>
        <a:srgbClr val="7F7F7F"/>
      </a:accent5>
      <a:accent6>
        <a:srgbClr val="ED7D31"/>
      </a:accent6>
      <a:hlink>
        <a:srgbClr val="034A90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7906</TotalTime>
  <Words>4456</Words>
  <Application>Microsoft Office PowerPoint</Application>
  <PresentationFormat>自訂</PresentationFormat>
  <Paragraphs>1045</Paragraphs>
  <Slides>64</Slides>
  <Notes>64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65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shuhua</dc:creator>
  <dc:description>http://www.ypppt.com/</dc:description>
  <cp:lastModifiedBy>Administrator</cp:lastModifiedBy>
  <cp:revision>417</cp:revision>
  <cp:lastPrinted>2022-03-25T06:35:48Z</cp:lastPrinted>
  <dcterms:created xsi:type="dcterms:W3CDTF">2017-08-18T03:02:00Z</dcterms:created>
  <dcterms:modified xsi:type="dcterms:W3CDTF">2022-10-28T07:05:00Z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