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600" r:id="rId8"/>
    <p:sldId id="338" r:id="rId9"/>
    <p:sldId id="261" r:id="rId10"/>
    <p:sldId id="262" r:id="rId11"/>
    <p:sldId id="301" r:id="rId12"/>
    <p:sldId id="601" r:id="rId13"/>
    <p:sldId id="470" r:id="rId14"/>
    <p:sldId id="471" r:id="rId15"/>
    <p:sldId id="478" r:id="rId16"/>
    <p:sldId id="44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9010" autoAdjust="0"/>
  </p:normalViewPr>
  <p:slideViewPr>
    <p:cSldViewPr snapToGrid="0">
      <p:cViewPr varScale="1">
        <p:scale>
          <a:sx n="87" d="100"/>
          <a:sy n="87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FE66-2C90-4A30-AD47-1E57B9BC319F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B6129-0DF4-4E9B-9AA9-B699D95156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4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9966E-24D9-4E69-A33E-728DF424E79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全屏東最好的教育資源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B6129-0DF4-4E9B-9AA9-B699D951567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11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4281D7-AB8B-4A49-B31C-4FE8BBA573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0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08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507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4CD8B-5B11-4E6F-B8BC-F61973C1603D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7996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D537-DC88-4CDA-AFB5-954AA5DEC8C2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402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88E-9ACF-4B9D-8594-04DFA23F7647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9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6FE4-3A64-4141-AC78-A31AA4FA3B5C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0612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887D-696A-45EF-B9D2-140F443DD062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269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8C04-78BB-4F8F-8106-28F09B8B8A5B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95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65EC-5EFF-458D-9091-E5C075CB47AA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907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D9E1-7EFF-4D67-9BD0-A557877E4DB7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4127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009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E-7CDA-415A-A98F-F7622F14AE07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9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AD8A-8B01-4919-AFAF-A9936D6DB2E7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00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2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/>
          </p:cNvSpPr>
          <p:nvPr userDrawn="1"/>
        </p:nvSpPr>
        <p:spPr>
          <a:xfrm>
            <a:off x="3" y="336179"/>
            <a:ext cx="820271" cy="376519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uFillTx/>
            </a:endParaRPr>
          </a:p>
        </p:txBody>
      </p:sp>
      <p:sp>
        <p:nvSpPr>
          <p:cNvPr id="3" name="矩形 2"/>
          <p:cNvSpPr>
            <a:spLocks/>
          </p:cNvSpPr>
          <p:nvPr userDrawn="1"/>
        </p:nvSpPr>
        <p:spPr>
          <a:xfrm>
            <a:off x="820273" y="336179"/>
            <a:ext cx="1393540" cy="3765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344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30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7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24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29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5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11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F68E8-8DF3-49D9-A02F-5499E483B564}" type="datetimeFigureOut">
              <a:rPr lang="zh-TW" altLang="en-US" smtClean="0"/>
              <a:t>2022/11/18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86D9E7C-A996-4224-848B-235450AA342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35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582400" cy="54726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C4CD8B-5B11-4E6F-B8BC-F61973C1603D}" type="datetime1">
              <a:rPr lang="zh-TW" altLang="en-US" smtClean="0"/>
              <a:pPr/>
              <a:t>2022/11/18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1004109" y="6586632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4BF97C-9AF2-41B6-8754-3B6934872E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582400" cy="6675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142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3" r:id="rId11"/>
    <p:sldLayoutId id="214748376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標楷體" pitchFamily="65" charset="-120"/>
          <a:ea typeface="標楷體" pitchFamily="65" charset="-120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800" b="1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b="1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800" b="1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800" b="1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800" b="1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http://iba.ukn.edu.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://iba.ukn.edu.tw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DFA00C-6078-4360-A18B-B361C4F27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9398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高雄市立鼓山高級中學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sz="2400" dirty="0">
                <a:solidFill>
                  <a:srgbClr val="FFFF00"/>
                </a:solidFill>
              </a:rPr>
              <a:t>keynote speaker: </a:t>
            </a:r>
            <a:r>
              <a:rPr lang="zh-TW" altLang="en-US" sz="2400" dirty="0">
                <a:solidFill>
                  <a:srgbClr val="FFFF00"/>
                </a:solidFill>
              </a:rPr>
              <a:t>林鴻文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5591C0-1035-4633-BF85-338CB5377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本次講座內容希望以介紹該領域主要學習內容、什麼樣子的學生適合就讀、目前該領域在台灣的現況及未來發展趨勢等方向為主</a:t>
            </a:r>
          </a:p>
        </p:txBody>
      </p:sp>
    </p:spTree>
    <p:extLst>
      <p:ext uri="{BB962C8B-B14F-4D97-AF65-F5344CB8AC3E}">
        <p14:creationId xmlns:p14="http://schemas.microsoft.com/office/powerpoint/2010/main" val="230011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20835" y="6594975"/>
            <a:ext cx="758952" cy="246888"/>
          </a:xfrm>
        </p:spPr>
        <p:txBody>
          <a:bodyPr/>
          <a:lstStyle/>
          <a:p>
            <a:pPr defTabSz="914400"/>
            <a:fld id="{B04BF97C-9AF2-41B6-8754-3B6934872EE5}" type="slidenum">
              <a:rPr lang="zh-TW" altLang="en-US">
                <a:solidFill>
                  <a:srgbClr val="477AB1">
                    <a:shade val="75000"/>
                  </a:srgbClr>
                </a:solidFill>
                <a:latin typeface="Franklin Gothic Book"/>
                <a:ea typeface="微軟正黑體" panose="020B0604030504040204" pitchFamily="34" charset="-120"/>
              </a:rPr>
              <a:pPr defTabSz="914400"/>
              <a:t>10</a:t>
            </a:fld>
            <a:endParaRPr lang="zh-TW" altLang="en-US" dirty="0">
              <a:solidFill>
                <a:srgbClr val="477AB1">
                  <a:shade val="75000"/>
                </a:srgbClr>
              </a:solidFill>
              <a:latin typeface="Franklin Gothic Book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28"/>
          <p:cNvGraphicFramePr>
            <a:graphicFrameLocks/>
          </p:cNvGraphicFramePr>
          <p:nvPr>
            <p:extLst/>
          </p:nvPr>
        </p:nvGraphicFramePr>
        <p:xfrm>
          <a:off x="1703512" y="850159"/>
          <a:ext cx="8712968" cy="5417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8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校區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屏商校區</a:t>
                      </a:r>
                      <a:endParaRPr lang="zh-TW" sz="18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民生校區</a:t>
                      </a:r>
                      <a:endParaRPr lang="zh-TW" sz="18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林森校區</a:t>
                      </a:r>
                      <a:endParaRPr lang="zh-TW" sz="18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車城校區</a:t>
                      </a:r>
                      <a:endParaRPr lang="zh-TW" sz="18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kern="100" dirty="0"/>
                        <a:t>平面圖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面積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/>
                        <a:t>14.88 </a:t>
                      </a:r>
                      <a:r>
                        <a:rPr lang="zh-TW" sz="1700" kern="100" dirty="0"/>
                        <a:t>公頃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/>
                        <a:t>14.5</a:t>
                      </a:r>
                      <a:r>
                        <a:rPr lang="zh-TW" sz="1700" kern="100" dirty="0"/>
                        <a:t>公頃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/>
                        <a:t>9.5</a:t>
                      </a:r>
                      <a:r>
                        <a:rPr lang="zh-TW" sz="1700" kern="100" dirty="0"/>
                        <a:t>公頃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/>
                        <a:t>12.8</a:t>
                      </a:r>
                      <a:r>
                        <a:rPr lang="zh-TW" sz="1700" kern="100" dirty="0"/>
                        <a:t>公頃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功能規劃</a:t>
                      </a:r>
                      <a:endParaRPr lang="zh-TW" sz="17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500" kern="100" dirty="0"/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00" dirty="0"/>
                        <a:t>●</a:t>
                      </a:r>
                      <a:r>
                        <a:rPr lang="zh-TW" altLang="en-US" sz="1500" kern="100" dirty="0"/>
                        <a:t>保有綠地公園特色</a:t>
                      </a:r>
                      <a:endParaRPr lang="en-US" sz="1500" kern="100" dirty="0"/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●</a:t>
                      </a:r>
                      <a:r>
                        <a:rPr lang="zh-TW" sz="1500" kern="100" dirty="0"/>
                        <a:t>以中央步道</a:t>
                      </a:r>
                      <a:r>
                        <a:rPr lang="zh-TW" altLang="en-US" sz="1500" kern="100" dirty="0"/>
                        <a:t>為</a:t>
                      </a:r>
                      <a:r>
                        <a:rPr lang="zh-TW" sz="1500" kern="100" dirty="0"/>
                        <a:t>軸線，將校園規劃為五區：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(1)</a:t>
                      </a:r>
                      <a:r>
                        <a:rPr lang="zh-TW" sz="1500" kern="100" dirty="0"/>
                        <a:t>行政教學區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(2)</a:t>
                      </a:r>
                      <a:r>
                        <a:rPr lang="zh-TW" sz="1500" kern="100" dirty="0"/>
                        <a:t>資訊圖書區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(3)</a:t>
                      </a:r>
                      <a:r>
                        <a:rPr lang="zh-TW" sz="1500" kern="100" dirty="0"/>
                        <a:t>活動區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(4)</a:t>
                      </a:r>
                      <a:r>
                        <a:rPr lang="zh-TW" sz="1500" kern="100" dirty="0"/>
                        <a:t>運動休閒區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(5)</a:t>
                      </a:r>
                      <a:r>
                        <a:rPr lang="zh-TW" sz="1500" kern="100" dirty="0"/>
                        <a:t>住宿生活區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●</a:t>
                      </a:r>
                      <a:r>
                        <a:rPr lang="zh-TW" sz="1500" kern="100" dirty="0"/>
                        <a:t>在新大學成立初期，以原屬屏商院成立之系所進駐運用。 </a:t>
                      </a:r>
                      <a:endParaRPr lang="zh-TW" sz="15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500" kern="100" dirty="0"/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(1)</a:t>
                      </a:r>
                      <a:r>
                        <a:rPr lang="zh-TW" sz="1500" kern="100" dirty="0"/>
                        <a:t>主要行政區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(2)</a:t>
                      </a:r>
                      <a:r>
                        <a:rPr lang="zh-TW" sz="1500" kern="100" dirty="0"/>
                        <a:t>教學區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(3)</a:t>
                      </a:r>
                      <a:r>
                        <a:rPr lang="zh-TW" sz="1500" kern="100" dirty="0"/>
                        <a:t>圖書區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(4)</a:t>
                      </a:r>
                      <a:r>
                        <a:rPr lang="zh-TW" sz="1500" kern="100" dirty="0"/>
                        <a:t>會議活動區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(5)</a:t>
                      </a:r>
                      <a:r>
                        <a:rPr lang="zh-TW" sz="1500" kern="100" dirty="0"/>
                        <a:t>運動休閒區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(6)</a:t>
                      </a:r>
                      <a:r>
                        <a:rPr lang="zh-TW" sz="1500" kern="100" dirty="0"/>
                        <a:t>住宿生活區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各區交通有著便利動線，且進行大量校園空間綠化。 </a:t>
                      </a:r>
                      <a:endParaRPr lang="zh-TW" sz="15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500" kern="100" dirty="0"/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(1)</a:t>
                      </a:r>
                      <a:r>
                        <a:rPr lang="zh-TW" sz="1500" kern="100" dirty="0"/>
                        <a:t>行政教學區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(2)</a:t>
                      </a:r>
                      <a:r>
                        <a:rPr lang="zh-TW" sz="1500" kern="100" dirty="0"/>
                        <a:t>會議活動區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(3)</a:t>
                      </a:r>
                      <a:r>
                        <a:rPr lang="zh-TW" sz="1500" kern="100" dirty="0"/>
                        <a:t>藝文展演區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(4)</a:t>
                      </a:r>
                      <a:r>
                        <a:rPr lang="zh-TW" sz="1500" kern="100" dirty="0"/>
                        <a:t>運動休閒區 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(5)</a:t>
                      </a:r>
                      <a:r>
                        <a:rPr lang="zh-TW" sz="1500" kern="100" dirty="0"/>
                        <a:t>住宿生活區</a:t>
                      </a:r>
                    </a:p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(6)102</a:t>
                      </a:r>
                      <a:r>
                        <a:rPr lang="zh-TW" sz="1500" kern="100" dirty="0"/>
                        <a:t>年</a:t>
                      </a:r>
                      <a:r>
                        <a:rPr lang="en-US" sz="1500" kern="100" dirty="0"/>
                        <a:t>12</a:t>
                      </a:r>
                      <a:r>
                        <a:rPr lang="zh-TW" sz="1500" kern="100" dirty="0"/>
                        <a:t>月室內溫水游泳池完峻啟用，將提供學校師生更豐富之運動訓練與休閒之軟硬體設備</a:t>
                      </a:r>
                      <a:endParaRPr lang="zh-TW" sz="15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500" kern="100" dirty="0"/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車城校區為新校區，目前進行基礎建設規劃中。未來擬</a:t>
                      </a:r>
                      <a:r>
                        <a:rPr lang="zh-TW" altLang="en-US" sz="1500" kern="100" dirty="0"/>
                        <a:t>以</a:t>
                      </a:r>
                      <a:r>
                        <a:rPr lang="zh-TW" sz="1500" kern="100" dirty="0"/>
                        <a:t>複合性功能為目標：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(1)</a:t>
                      </a:r>
                      <a:r>
                        <a:rPr lang="zh-TW" sz="1500" kern="100" dirty="0"/>
                        <a:t>生物教育實驗教學園區。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(2)</a:t>
                      </a:r>
                      <a:r>
                        <a:rPr lang="zh-TW" sz="1500" kern="100" dirty="0"/>
                        <a:t>中小學自然體驗教學園區。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(3)</a:t>
                      </a:r>
                      <a:r>
                        <a:rPr lang="zh-TW" sz="1500" kern="100" dirty="0"/>
                        <a:t>多功能自然生態休憩與水土保持體驗園區。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(4)</a:t>
                      </a:r>
                      <a:r>
                        <a:rPr lang="zh-TW" sz="1500" kern="100" dirty="0"/>
                        <a:t>節能與綠生態之海洋休閒教學園區。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(5)</a:t>
                      </a:r>
                      <a:r>
                        <a:rPr lang="zh-TW" sz="1500" kern="100" dirty="0"/>
                        <a:t>銀髮族養生保健園區。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(6)</a:t>
                      </a:r>
                      <a:r>
                        <a:rPr lang="zh-TW" sz="1500" kern="100" dirty="0"/>
                        <a:t>森林景觀教學園區。 </a:t>
                      </a:r>
                    </a:p>
                    <a:p>
                      <a:pPr marL="273050" indent="-273050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/>
                        <a:t>(7)</a:t>
                      </a:r>
                      <a:r>
                        <a:rPr lang="zh-TW" sz="1500" kern="100" dirty="0"/>
                        <a:t>農牧教學體驗園區。</a:t>
                      </a:r>
                      <a:endParaRPr lang="zh-TW" sz="1500" b="1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5198" marR="15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2279576" y="1272662"/>
            <a:ext cx="7959650" cy="1724290"/>
            <a:chOff x="755576" y="1263116"/>
            <a:chExt cx="7959650" cy="1949860"/>
          </a:xfrm>
        </p:grpSpPr>
        <p:pic>
          <p:nvPicPr>
            <p:cNvPr id="7" name="圖片 4" descr="校園分布圖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5576" y="1295654"/>
              <a:ext cx="1759024" cy="1876291"/>
            </a:xfrm>
            <a:prstGeom prst="rect">
              <a:avLst/>
            </a:prstGeom>
            <a:noFill/>
          </p:spPr>
        </p:pic>
        <p:pic>
          <p:nvPicPr>
            <p:cNvPr id="8" name="圖片 5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7784" y="1309100"/>
              <a:ext cx="1880978" cy="1864405"/>
            </a:xfrm>
            <a:prstGeom prst="rect">
              <a:avLst/>
            </a:prstGeom>
            <a:noFill/>
          </p:spPr>
        </p:pic>
        <p:pic>
          <p:nvPicPr>
            <p:cNvPr id="9" name="圖片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499992" y="1263116"/>
              <a:ext cx="2027168" cy="1949860"/>
            </a:xfrm>
            <a:prstGeom prst="rect">
              <a:avLst/>
            </a:prstGeom>
            <a:noFill/>
          </p:spPr>
        </p:pic>
        <p:pic>
          <p:nvPicPr>
            <p:cNvPr id="10" name="圖片 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804248" y="1354215"/>
              <a:ext cx="1910978" cy="1792599"/>
            </a:xfrm>
            <a:prstGeom prst="rect">
              <a:avLst/>
            </a:prstGeom>
            <a:noFill/>
          </p:spPr>
        </p:pic>
      </p:grpSp>
      <p:grpSp>
        <p:nvGrpSpPr>
          <p:cNvPr id="56" name="群組 55"/>
          <p:cNvGrpSpPr/>
          <p:nvPr/>
        </p:nvGrpSpPr>
        <p:grpSpPr>
          <a:xfrm>
            <a:off x="1703512" y="116632"/>
            <a:ext cx="4428000" cy="684000"/>
            <a:chOff x="179512" y="116632"/>
            <a:chExt cx="5650144" cy="684000"/>
          </a:xfrm>
        </p:grpSpPr>
        <p:sp>
          <p:nvSpPr>
            <p:cNvPr id="57" name="圓角矩形 56"/>
            <p:cNvSpPr/>
            <p:nvPr/>
          </p:nvSpPr>
          <p:spPr>
            <a:xfrm>
              <a:off x="179512" y="116632"/>
              <a:ext cx="5650144" cy="684000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TW" altLang="en-US" b="1">
                <a:solidFill>
                  <a:srgbClr val="001B36">
                    <a:lumMod val="50000"/>
                  </a:srgbClr>
                </a:solidFill>
                <a:latin typeface="Franklin Gothic Book"/>
                <a:ea typeface="微軟正黑體" panose="020B0604030504040204" pitchFamily="34" charset="-120"/>
              </a:endParaRPr>
            </a:p>
          </p:txBody>
        </p:sp>
        <p:grpSp>
          <p:nvGrpSpPr>
            <p:cNvPr id="58" name="群組 55"/>
            <p:cNvGrpSpPr/>
            <p:nvPr/>
          </p:nvGrpSpPr>
          <p:grpSpPr>
            <a:xfrm>
              <a:off x="685392" y="155232"/>
              <a:ext cx="4731422" cy="576000"/>
              <a:chOff x="972583" y="404664"/>
              <a:chExt cx="2771884" cy="648072"/>
            </a:xfrm>
          </p:grpSpPr>
          <p:sp>
            <p:nvSpPr>
              <p:cNvPr id="59" name="圓角矩形 58"/>
              <p:cNvSpPr/>
              <p:nvPr/>
            </p:nvSpPr>
            <p:spPr>
              <a:xfrm>
                <a:off x="972583" y="404664"/>
                <a:ext cx="2771884" cy="648072"/>
              </a:xfrm>
              <a:prstGeom prst="roundRect">
                <a:avLst/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78000">
                    <a:schemeClr val="accent6">
                      <a:lumMod val="60000"/>
                      <a:lumOff val="40000"/>
                    </a:schemeClr>
                  </a:gs>
                  <a:gs pos="52000">
                    <a:schemeClr val="accent6">
                      <a:lumMod val="40000"/>
                      <a:lumOff val="60000"/>
                    </a:schemeClr>
                  </a:gs>
                  <a:gs pos="100000">
                    <a:srgbClr val="FFC000"/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TW" altLang="en-US" b="1">
                  <a:solidFill>
                    <a:srgbClr val="001B36">
                      <a:lumMod val="50000"/>
                    </a:srgbClr>
                  </a:solidFill>
                  <a:latin typeface="Franklin Gothic Book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0" name="Rectangle 2"/>
              <p:cNvSpPr>
                <a:spLocks noChangeArrowheads="1"/>
              </p:cNvSpPr>
              <p:nvPr/>
            </p:nvSpPr>
            <p:spPr bwMode="auto">
              <a:xfrm>
                <a:off x="988975" y="407545"/>
                <a:ext cx="2714644" cy="588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zh-TW" altLang="en-US" sz="2800" b="1" dirty="0"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華康粗圓體" pitchFamily="49" charset="-120"/>
                    <a:ea typeface="華康粗圓體" pitchFamily="49" charset="-120"/>
                  </a:rPr>
                  <a:t>屏東大學校區規劃</a:t>
                </a:r>
              </a:p>
            </p:txBody>
          </p:sp>
        </p:grpSp>
      </p:grpSp>
      <p:grpSp>
        <p:nvGrpSpPr>
          <p:cNvPr id="61" name="Group 3"/>
          <p:cNvGrpSpPr>
            <a:grpSpLocks/>
          </p:cNvGrpSpPr>
          <p:nvPr/>
        </p:nvGrpSpPr>
        <p:grpSpPr bwMode="auto">
          <a:xfrm>
            <a:off x="1847969" y="-55676"/>
            <a:ext cx="618738" cy="950765"/>
            <a:chOff x="325" y="468"/>
            <a:chExt cx="879" cy="1567"/>
          </a:xfrm>
          <a:solidFill>
            <a:srgbClr val="C9E7A7"/>
          </a:solidFill>
        </p:grpSpPr>
        <p:sp>
          <p:nvSpPr>
            <p:cNvPr id="62" name="AutoShape 4"/>
            <p:cNvSpPr>
              <a:spLocks noChangeArrowheads="1"/>
            </p:cNvSpPr>
            <p:nvPr/>
          </p:nvSpPr>
          <p:spPr bwMode="auto">
            <a:xfrm>
              <a:off x="325" y="724"/>
              <a:ext cx="716" cy="1209"/>
            </a:xfrm>
            <a:prstGeom prst="diamond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zh-TW" altLang="en-US">
                <a:solidFill>
                  <a:prstClr val="black"/>
                </a:solidFill>
                <a:latin typeface="Calibri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63" name="AutoShape 5"/>
            <p:cNvSpPr>
              <a:spLocks noChangeArrowheads="1"/>
            </p:cNvSpPr>
            <p:nvPr/>
          </p:nvSpPr>
          <p:spPr bwMode="auto">
            <a:xfrm>
              <a:off x="365" y="646"/>
              <a:ext cx="636" cy="1209"/>
            </a:xfrm>
            <a:prstGeom prst="diamond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zh-TW" altLang="en-US">
                <a:solidFill>
                  <a:prstClr val="black"/>
                </a:solidFill>
                <a:latin typeface="Calibri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64" name="Group 6"/>
            <p:cNvGrpSpPr>
              <a:grpSpLocks/>
            </p:cNvGrpSpPr>
            <p:nvPr/>
          </p:nvGrpSpPr>
          <p:grpSpPr bwMode="auto">
            <a:xfrm>
              <a:off x="427" y="468"/>
              <a:ext cx="777" cy="1567"/>
              <a:chOff x="1428" y="816"/>
              <a:chExt cx="1379" cy="2780"/>
            </a:xfrm>
            <a:grpFill/>
          </p:grpSpPr>
          <p:sp>
            <p:nvSpPr>
              <p:cNvPr id="66" name="AutoShape 7"/>
              <p:cNvSpPr>
                <a:spLocks noChangeArrowheads="1"/>
              </p:cNvSpPr>
              <p:nvPr/>
            </p:nvSpPr>
            <p:spPr bwMode="auto">
              <a:xfrm>
                <a:off x="1655" y="816"/>
                <a:ext cx="925" cy="2145"/>
              </a:xfrm>
              <a:prstGeom prst="diamond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>
                  <a:defRPr/>
                </a:pPr>
                <a:endParaRPr lang="zh-TW" altLang="en-US">
                  <a:solidFill>
                    <a:prstClr val="black"/>
                  </a:solidFill>
                  <a:latin typeface="Franklin Gothic Book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AutoShape 8"/>
              <p:cNvSpPr>
                <a:spLocks noChangeArrowheads="1"/>
              </p:cNvSpPr>
              <p:nvPr/>
            </p:nvSpPr>
            <p:spPr bwMode="auto">
              <a:xfrm>
                <a:off x="1428" y="1132"/>
                <a:ext cx="925" cy="2145"/>
              </a:xfrm>
              <a:prstGeom prst="diamond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>
                  <a:defRPr/>
                </a:pPr>
                <a:endParaRPr lang="zh-TW" altLang="en-US">
                  <a:solidFill>
                    <a:prstClr val="black"/>
                  </a:solidFill>
                  <a:latin typeface="Franklin Gothic Book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AutoShape 9"/>
              <p:cNvSpPr>
                <a:spLocks noChangeArrowheads="1"/>
              </p:cNvSpPr>
              <p:nvPr/>
            </p:nvSpPr>
            <p:spPr bwMode="auto">
              <a:xfrm>
                <a:off x="1655" y="1451"/>
                <a:ext cx="925" cy="2145"/>
              </a:xfrm>
              <a:prstGeom prst="diamond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>
                  <a:defRPr/>
                </a:pPr>
                <a:endParaRPr lang="zh-TW" altLang="en-US">
                  <a:solidFill>
                    <a:prstClr val="black"/>
                  </a:solidFill>
                  <a:latin typeface="Franklin Gothic Book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AutoShape 10"/>
              <p:cNvSpPr>
                <a:spLocks noChangeArrowheads="1"/>
              </p:cNvSpPr>
              <p:nvPr/>
            </p:nvSpPr>
            <p:spPr bwMode="auto">
              <a:xfrm>
                <a:off x="1882" y="1132"/>
                <a:ext cx="925" cy="2145"/>
              </a:xfrm>
              <a:prstGeom prst="diamond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>
                  <a:defRPr/>
                </a:pPr>
                <a:endParaRPr lang="zh-TW" altLang="en-US">
                  <a:solidFill>
                    <a:prstClr val="black"/>
                  </a:solidFill>
                  <a:latin typeface="Franklin Gothic Book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5" name="AutoShape 11"/>
            <p:cNvSpPr>
              <a:spLocks noChangeArrowheads="1"/>
            </p:cNvSpPr>
            <p:nvPr/>
          </p:nvSpPr>
          <p:spPr bwMode="auto">
            <a:xfrm>
              <a:off x="431" y="656"/>
              <a:ext cx="518" cy="1209"/>
            </a:xfrm>
            <a:prstGeom prst="diamond">
              <a:avLst/>
            </a:prstGeom>
            <a:grp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defTabSz="914400"/>
              <a:endParaRPr lang="zh-TW" altLang="en-US">
                <a:solidFill>
                  <a:prstClr val="black"/>
                </a:solidFill>
                <a:latin typeface="Calibri" pitchFamily="34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6C1091-8159-4A58-B557-0FBF4B9F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8CABF0-BADF-4331-9B07-E868CB6F8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044C7A0-2B53-442E-A27D-83595735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38" y="1110343"/>
            <a:ext cx="108302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84304A3F-4A0E-CB4F-9273-CB5AEC90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216842">
            <a:off x="9174014" y="4126844"/>
            <a:ext cx="1159175" cy="188483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16217">
            <a:off x="1118101" y="1047853"/>
            <a:ext cx="1786227" cy="24552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76480">
            <a:off x="9754098" y="1699706"/>
            <a:ext cx="1263795" cy="173717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52800" y="1371601"/>
            <a:ext cx="5486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00"/>
            <a:r>
              <a:rPr lang="zh-TW" altLang="en-US" sz="3000" b="1" dirty="0">
                <a:solidFill>
                  <a:srgbClr val="527450"/>
                </a:solidFill>
                <a:latin typeface="Cormorant SC Bold"/>
                <a:ea typeface="微軟正黑體" panose="020B0604030504040204" pitchFamily="34" charset="-120"/>
              </a:rPr>
              <a:t>屏東大學的圖書館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7868E2E-2546-4158-97BD-4F727FC5CBAF}"/>
              </a:ext>
            </a:extLst>
          </p:cNvPr>
          <p:cNvSpPr txBox="1"/>
          <p:nvPr/>
        </p:nvSpPr>
        <p:spPr>
          <a:xfrm>
            <a:off x="4932003" y="5712754"/>
            <a:ext cx="2916599" cy="367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dist" defTabSz="914400">
              <a:lnSpc>
                <a:spcPts val="1536"/>
              </a:lnSpc>
            </a:pPr>
            <a:r>
              <a:rPr lang="en-US" altLang="zh-TW" sz="900" dirty="0">
                <a:solidFill>
                  <a:srgbClr val="22222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Business Administration</a:t>
            </a:r>
            <a:endParaRPr lang="en-US" altLang="zh-TW" sz="900" u="sng" dirty="0">
              <a:solidFill>
                <a:srgbClr val="660099"/>
              </a:solidFill>
              <a:latin typeface="arial" panose="020B0604020202020204" pitchFamily="34" charset="0"/>
              <a:ea typeface="微軟正黑體" panose="020B0604030504040204" pitchFamily="34" charset="-120"/>
              <a:hlinkClick r:id="rId4"/>
            </a:endParaRPr>
          </a:p>
          <a:p>
            <a:pPr algn="dist" defTabSz="914400">
              <a:lnSpc>
                <a:spcPts val="1536"/>
              </a:lnSpc>
            </a:pPr>
            <a:endParaRPr lang="en-US" sz="900" spc="53" dirty="0">
              <a:solidFill>
                <a:srgbClr val="3D3D3D"/>
              </a:solidFill>
              <a:latin typeface="Aileron Regular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35B308F-08A1-D648-AA58-0FEB6EE1A299}"/>
              </a:ext>
            </a:extLst>
          </p:cNvPr>
          <p:cNvSpPr/>
          <p:nvPr/>
        </p:nvSpPr>
        <p:spPr>
          <a:xfrm>
            <a:off x="-342900" y="4832788"/>
            <a:ext cx="8578969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TW" altLang="en-US" sz="2400" dirty="0">
                <a:solidFill>
                  <a:srgbClr val="2F1A14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屏商圖書館</a:t>
            </a:r>
            <a:endParaRPr lang="en-US" altLang="zh-TW" sz="2400" dirty="0">
              <a:solidFill>
                <a:srgbClr val="2F1A14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  <p:pic>
        <p:nvPicPr>
          <p:cNvPr id="7" name="圖片 6" descr="一張含有 室外, 建築物, 水, 標誌 的圖片&#10;&#10;自動產生的描述">
            <a:extLst>
              <a:ext uri="{FF2B5EF4-FFF2-40B4-BE49-F238E27FC236}">
                <a16:creationId xmlns:a16="http://schemas.microsoft.com/office/drawing/2014/main" id="{F7FA7084-8670-5F49-B8E8-AD2424CF36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1649" r="14303" b="-1649"/>
          <a:stretch/>
        </p:blipFill>
        <p:spPr>
          <a:xfrm>
            <a:off x="2011214" y="2412340"/>
            <a:ext cx="3467100" cy="23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圖片 8" descr="一張含有 室內, 天花板, 桌, 房間 的圖片&#10;&#10;自動產生的描述">
            <a:extLst>
              <a:ext uri="{FF2B5EF4-FFF2-40B4-BE49-F238E27FC236}">
                <a16:creationId xmlns:a16="http://schemas.microsoft.com/office/drawing/2014/main" id="{296E512E-3040-5E46-82D7-E656C7310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7617"/>
            <a:ext cx="3695700" cy="2443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874C407-3205-F148-AFBF-058B70DF5581}"/>
              </a:ext>
            </a:extLst>
          </p:cNvPr>
          <p:cNvSpPr/>
          <p:nvPr/>
        </p:nvSpPr>
        <p:spPr>
          <a:xfrm>
            <a:off x="3810001" y="4896640"/>
            <a:ext cx="8578969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TW" altLang="en-US" sz="2400" dirty="0">
                <a:solidFill>
                  <a:srgbClr val="2F1A14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民生圖書館</a:t>
            </a:r>
            <a:endParaRPr lang="en-US" altLang="zh-TW" sz="2400" dirty="0">
              <a:solidFill>
                <a:srgbClr val="2F1A14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98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84304A3F-4A0E-CB4F-9273-CB5AEC90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216842">
            <a:off x="9174014" y="4126844"/>
            <a:ext cx="1159175" cy="188483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416217">
            <a:off x="1118101" y="1047853"/>
            <a:ext cx="1786227" cy="24552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76480">
            <a:off x="9754098" y="1699706"/>
            <a:ext cx="1263795" cy="173717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52800" y="1371601"/>
            <a:ext cx="54864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00"/>
            <a:r>
              <a:rPr lang="zh-TW" altLang="en-US" sz="3000" b="1" dirty="0">
                <a:solidFill>
                  <a:srgbClr val="527450"/>
                </a:solidFill>
                <a:latin typeface="Cormorant SC Bold"/>
                <a:ea typeface="微軟正黑體" panose="020B0604030504040204" pitchFamily="34" charset="-120"/>
              </a:rPr>
              <a:t>屏東大學的游泳池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7868E2E-2546-4158-97BD-4F727FC5CBAF}"/>
              </a:ext>
            </a:extLst>
          </p:cNvPr>
          <p:cNvSpPr txBox="1"/>
          <p:nvPr/>
        </p:nvSpPr>
        <p:spPr>
          <a:xfrm>
            <a:off x="4932003" y="5712754"/>
            <a:ext cx="2916599" cy="367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dist" defTabSz="914400">
              <a:lnSpc>
                <a:spcPts val="1536"/>
              </a:lnSpc>
            </a:pPr>
            <a:r>
              <a:rPr lang="en-US" altLang="zh-TW" sz="900" dirty="0">
                <a:solidFill>
                  <a:srgbClr val="22222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Business Administration</a:t>
            </a:r>
            <a:endParaRPr lang="en-US" altLang="zh-TW" sz="900" u="sng" dirty="0">
              <a:solidFill>
                <a:srgbClr val="660099"/>
              </a:solidFill>
              <a:latin typeface="arial" panose="020B0604020202020204" pitchFamily="34" charset="0"/>
              <a:ea typeface="微軟正黑體" panose="020B0604030504040204" pitchFamily="34" charset="-120"/>
              <a:hlinkClick r:id="rId4"/>
            </a:endParaRPr>
          </a:p>
          <a:p>
            <a:pPr algn="dist" defTabSz="914400">
              <a:lnSpc>
                <a:spcPts val="1536"/>
              </a:lnSpc>
            </a:pPr>
            <a:endParaRPr lang="en-US" sz="900" spc="53" dirty="0">
              <a:solidFill>
                <a:srgbClr val="3D3D3D"/>
              </a:solidFill>
              <a:latin typeface="Aileron Regular"/>
            </a:endParaRPr>
          </a:p>
        </p:txBody>
      </p:sp>
      <p:pic>
        <p:nvPicPr>
          <p:cNvPr id="6" name="圖片 5" descr="一張含有 室外, 建築物, 草, 多雲 的圖片&#10;&#10;自動產生的描述">
            <a:extLst>
              <a:ext uri="{FF2B5EF4-FFF2-40B4-BE49-F238E27FC236}">
                <a16:creationId xmlns:a16="http://schemas.microsoft.com/office/drawing/2014/main" id="{B96196D1-800D-CF4A-9D82-DB5034FAB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315762"/>
            <a:ext cx="3383021" cy="2535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圖片 10" descr="一張含有 建築物, 坐, 池, 時鐘 的圖片&#10;&#10;自動產生的描述">
            <a:extLst>
              <a:ext uri="{FF2B5EF4-FFF2-40B4-BE49-F238E27FC236}">
                <a16:creationId xmlns:a16="http://schemas.microsoft.com/office/drawing/2014/main" id="{73F856AC-CFA3-D54F-A49C-04DE22347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52" y="2275500"/>
            <a:ext cx="3381138" cy="2535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CAC63EE-19DA-3C4C-B064-2153B860E3AF}"/>
              </a:ext>
            </a:extLst>
          </p:cNvPr>
          <p:cNvSpPr/>
          <p:nvPr/>
        </p:nvSpPr>
        <p:spPr>
          <a:xfrm>
            <a:off x="1708032" y="4939669"/>
            <a:ext cx="8578969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TW" altLang="en-US" sz="2400" dirty="0">
                <a:solidFill>
                  <a:srgbClr val="2F1A14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林森溫水游泳池</a:t>
            </a:r>
            <a:endParaRPr lang="en-US" altLang="zh-TW" sz="2400" dirty="0">
              <a:solidFill>
                <a:srgbClr val="2F1A14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4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84CFD15-5938-4BA4-AA3A-B90AA6FFC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3491" y="1259468"/>
            <a:ext cx="45719" cy="214878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BAF49D56-8FCD-4804-8411-594F1BC85F38}"/>
              </a:ext>
            </a:extLst>
          </p:cNvPr>
          <p:cNvSpPr txBox="1"/>
          <p:nvPr/>
        </p:nvSpPr>
        <p:spPr>
          <a:xfrm>
            <a:off x="1928989" y="1196752"/>
            <a:ext cx="406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65"/>
            <a:r>
              <a:rPr lang="zh-TW" altLang="en-US" dirty="0">
                <a:solidFill>
                  <a:srgbClr val="4F4D5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招生管道與名額</a:t>
            </a:r>
            <a:r>
              <a:rPr lang="en-US" altLang="zh-TW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(110</a:t>
            </a:r>
            <a:r>
              <a:rPr lang="zh-TW" altLang="en-US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學年度預計規劃</a:t>
            </a:r>
            <a:r>
              <a:rPr lang="en-US" altLang="zh-TW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)</a:t>
            </a:r>
            <a:endParaRPr lang="en-US" altLang="zh-CN" dirty="0">
              <a:solidFill>
                <a:srgbClr val="4F4D5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24000" y="1881692"/>
            <a:ext cx="3329862" cy="3780419"/>
          </a:xfrm>
          <a:prstGeom prst="rect">
            <a:avLst/>
          </a:prstGeom>
          <a:solidFill>
            <a:srgbClr val="4F4D50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Franklin Gothic Book"/>
              <a:ea typeface="华文楷体" panose="02010600040101010101" pitchFamily="2" charset="-122"/>
            </a:endParaRPr>
          </a:p>
        </p:txBody>
      </p:sp>
      <p:grpSp>
        <p:nvGrpSpPr>
          <p:cNvPr id="28" name="组合 50">
            <a:extLst>
              <a:ext uri="{FF2B5EF4-FFF2-40B4-BE49-F238E27FC236}">
                <a16:creationId xmlns:a16="http://schemas.microsoft.com/office/drawing/2014/main" id="{5FD3F760-8790-49F3-863E-26D68CC487C3}"/>
              </a:ext>
            </a:extLst>
          </p:cNvPr>
          <p:cNvGrpSpPr/>
          <p:nvPr/>
        </p:nvGrpSpPr>
        <p:grpSpPr>
          <a:xfrm>
            <a:off x="6854834" y="969447"/>
            <a:ext cx="2697550" cy="1883489"/>
            <a:chOff x="7472288" y="1437173"/>
            <a:chExt cx="1349301" cy="801275"/>
          </a:xfrm>
        </p:grpSpPr>
        <p:sp>
          <p:nvSpPr>
            <p:cNvPr id="29" name="椭圆 51">
              <a:extLst>
                <a:ext uri="{FF2B5EF4-FFF2-40B4-BE49-F238E27FC236}">
                  <a16:creationId xmlns:a16="http://schemas.microsoft.com/office/drawing/2014/main" id="{90A2575D-D60C-4D30-B1C4-295645D7E41F}"/>
                </a:ext>
              </a:extLst>
            </p:cNvPr>
            <p:cNvSpPr/>
            <p:nvPr/>
          </p:nvSpPr>
          <p:spPr>
            <a:xfrm>
              <a:off x="7675192" y="1437173"/>
              <a:ext cx="919805" cy="801275"/>
            </a:xfrm>
            <a:prstGeom prst="ellipse">
              <a:avLst/>
            </a:prstGeom>
            <a:solidFill>
              <a:srgbClr val="F7DCAC"/>
            </a:solidFill>
            <a:ln w="28575" cap="flat" cmpd="sng" algn="ctr">
              <a:solidFill>
                <a:srgbClr val="F7DCAC"/>
              </a:solidFill>
              <a:prstDash val="solid"/>
              <a:miter lim="800000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kern="0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30" name="TextBox 33">
              <a:extLst>
                <a:ext uri="{FF2B5EF4-FFF2-40B4-BE49-F238E27FC236}">
                  <a16:creationId xmlns:a16="http://schemas.microsoft.com/office/drawing/2014/main" id="{89AB2FA4-4317-45D2-8817-C4A3CF67A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2288" y="1727063"/>
              <a:ext cx="1349301" cy="235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defTabSz="914400"/>
              <a:r>
                <a:rPr lang="zh-TW" altLang="en-US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屏東大學</a:t>
              </a:r>
              <a:endParaRPr lang="en-US" altLang="zh-TW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/>
              <a:r>
                <a:rPr lang="zh-TW" altLang="en-US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管理學院</a:t>
              </a:r>
              <a:endPara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8E095EB2-EB79-462A-822D-20252B49AB80}"/>
              </a:ext>
            </a:extLst>
          </p:cNvPr>
          <p:cNvCxnSpPr>
            <a:cxnSpLocks/>
            <a:stCxn id="29" idx="3"/>
            <a:endCxn id="55" idx="0"/>
          </p:cNvCxnSpPr>
          <p:nvPr/>
        </p:nvCxnSpPr>
        <p:spPr>
          <a:xfrm flipH="1">
            <a:off x="6557344" y="2577104"/>
            <a:ext cx="972441" cy="535166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9E131950-A7BC-4A48-AD60-675A169A9359}"/>
              </a:ext>
            </a:extLst>
          </p:cNvPr>
          <p:cNvCxnSpPr>
            <a:cxnSpLocks/>
            <a:stCxn id="55" idx="2"/>
            <a:endCxn id="76" idx="0"/>
          </p:cNvCxnSpPr>
          <p:nvPr/>
        </p:nvCxnSpPr>
        <p:spPr>
          <a:xfrm>
            <a:off x="6557343" y="3435436"/>
            <a:ext cx="808444" cy="771937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6871DD3A-AB1F-4B72-98CB-29C8953289E6}"/>
              </a:ext>
            </a:extLst>
          </p:cNvPr>
          <p:cNvCxnSpPr>
            <a:cxnSpLocks/>
            <a:stCxn id="55" idx="2"/>
            <a:endCxn id="65" idx="0"/>
          </p:cNvCxnSpPr>
          <p:nvPr/>
        </p:nvCxnSpPr>
        <p:spPr>
          <a:xfrm flipH="1">
            <a:off x="5751945" y="3435435"/>
            <a:ext cx="805398" cy="748854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7">
            <a:extLst>
              <a:ext uri="{FF2B5EF4-FFF2-40B4-BE49-F238E27FC236}">
                <a16:creationId xmlns:a16="http://schemas.microsoft.com/office/drawing/2014/main" id="{BAF49D56-8FCD-4804-8411-594F1BC85F38}"/>
              </a:ext>
            </a:extLst>
          </p:cNvPr>
          <p:cNvSpPr txBox="1"/>
          <p:nvPr/>
        </p:nvSpPr>
        <p:spPr>
          <a:xfrm>
            <a:off x="7650706" y="5700669"/>
            <a:ext cx="30396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65"/>
            <a:r>
              <a:rPr lang="en-US" altLang="zh-TW" sz="15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※</a:t>
            </a:r>
            <a:r>
              <a:rPr lang="zh-TW" altLang="en-US" sz="1500" dirty="0">
                <a:solidFill>
                  <a:srgbClr val="FF0000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依當年度招生簡章相關規定為主</a:t>
            </a:r>
            <a:endParaRPr lang="en-US" altLang="zh-CN" sz="1500" dirty="0">
              <a:solidFill>
                <a:srgbClr val="FF0000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C8E8ECBB-00D6-4D4D-A896-5E4574A028A1}"/>
              </a:ext>
            </a:extLst>
          </p:cNvPr>
          <p:cNvCxnSpPr>
            <a:cxnSpLocks/>
            <a:stCxn id="29" idx="5"/>
            <a:endCxn id="83" idx="0"/>
          </p:cNvCxnSpPr>
          <p:nvPr/>
        </p:nvCxnSpPr>
        <p:spPr>
          <a:xfrm>
            <a:off x="8830077" y="2577104"/>
            <a:ext cx="500224" cy="496616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A8577A14-9CC0-4BC9-B410-A96224554D09}"/>
              </a:ext>
            </a:extLst>
          </p:cNvPr>
          <p:cNvSpPr txBox="1"/>
          <p:nvPr/>
        </p:nvSpPr>
        <p:spPr>
          <a:xfrm>
            <a:off x="5855296" y="3112271"/>
            <a:ext cx="1404095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大學多元入學</a:t>
            </a:r>
          </a:p>
        </p:txBody>
      </p: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AE54ACCD-6554-4570-B09E-250D3B9D91B0}"/>
              </a:ext>
            </a:extLst>
          </p:cNvPr>
          <p:cNvCxnSpPr>
            <a:cxnSpLocks/>
            <a:stCxn id="55" idx="2"/>
            <a:endCxn id="74" idx="0"/>
          </p:cNvCxnSpPr>
          <p:nvPr/>
        </p:nvCxnSpPr>
        <p:spPr>
          <a:xfrm>
            <a:off x="6557343" y="3435435"/>
            <a:ext cx="3046" cy="1166856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E0AE030-C61C-408B-BE6D-349D5E1FFDF4}"/>
              </a:ext>
            </a:extLst>
          </p:cNvPr>
          <p:cNvSpPr txBox="1"/>
          <p:nvPr/>
        </p:nvSpPr>
        <p:spPr>
          <a:xfrm>
            <a:off x="5014926" y="4184290"/>
            <a:ext cx="1474038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考試分發入學</a:t>
            </a: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DAA9834E-E583-4FDC-8B80-3677A92EE0BE}"/>
              </a:ext>
            </a:extLst>
          </p:cNvPr>
          <p:cNvSpPr txBox="1"/>
          <p:nvPr/>
        </p:nvSpPr>
        <p:spPr>
          <a:xfrm>
            <a:off x="5861388" y="4602292"/>
            <a:ext cx="1398002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個人申請入學</a:t>
            </a: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CBB72987-4CC9-4A43-A0C8-04BA763B5982}"/>
              </a:ext>
            </a:extLst>
          </p:cNvPr>
          <p:cNvSpPr txBox="1"/>
          <p:nvPr/>
        </p:nvSpPr>
        <p:spPr>
          <a:xfrm>
            <a:off x="6645023" y="4207373"/>
            <a:ext cx="1441529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繁星推薦入學</a:t>
            </a: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D46C1914-5B05-41B3-86BF-639909A3D137}"/>
              </a:ext>
            </a:extLst>
          </p:cNvPr>
          <p:cNvSpPr txBox="1"/>
          <p:nvPr/>
        </p:nvSpPr>
        <p:spPr>
          <a:xfrm>
            <a:off x="8832305" y="3073721"/>
            <a:ext cx="995992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四技二專</a:t>
            </a:r>
          </a:p>
        </p:txBody>
      </p: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3CE705C0-8D6E-4CAE-BE15-5B2EEC533E0F}"/>
              </a:ext>
            </a:extLst>
          </p:cNvPr>
          <p:cNvCxnSpPr>
            <a:cxnSpLocks/>
            <a:stCxn id="83" idx="2"/>
            <a:endCxn id="90" idx="0"/>
          </p:cNvCxnSpPr>
          <p:nvPr/>
        </p:nvCxnSpPr>
        <p:spPr>
          <a:xfrm flipH="1">
            <a:off x="8679977" y="3396886"/>
            <a:ext cx="650324" cy="505561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>
            <a:extLst>
              <a:ext uri="{FF2B5EF4-FFF2-40B4-BE49-F238E27FC236}">
                <a16:creationId xmlns:a16="http://schemas.microsoft.com/office/drawing/2014/main" id="{DFA5ED18-6090-4025-A4F2-7FB64BEF491E}"/>
              </a:ext>
            </a:extLst>
          </p:cNvPr>
          <p:cNvCxnSpPr>
            <a:cxnSpLocks/>
            <a:stCxn id="83" idx="2"/>
            <a:endCxn id="93" idx="0"/>
          </p:cNvCxnSpPr>
          <p:nvPr/>
        </p:nvCxnSpPr>
        <p:spPr>
          <a:xfrm>
            <a:off x="9330301" y="3396885"/>
            <a:ext cx="668850" cy="523894"/>
          </a:xfrm>
          <a:prstGeom prst="line">
            <a:avLst/>
          </a:prstGeom>
          <a:ln w="28575">
            <a:solidFill>
              <a:srgbClr val="767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ADEF4B40-3CBF-4D8F-ADEE-BC090D4FE909}"/>
              </a:ext>
            </a:extLst>
          </p:cNvPr>
          <p:cNvSpPr txBox="1"/>
          <p:nvPr/>
        </p:nvSpPr>
        <p:spPr>
          <a:xfrm>
            <a:off x="8163988" y="3902447"/>
            <a:ext cx="1031978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甄選入學</a:t>
            </a: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58287E24-90D8-48AC-9299-CAB6A4CA1B37}"/>
              </a:ext>
            </a:extLst>
          </p:cNvPr>
          <p:cNvSpPr txBox="1"/>
          <p:nvPr/>
        </p:nvSpPr>
        <p:spPr>
          <a:xfrm>
            <a:off x="9330302" y="3920780"/>
            <a:ext cx="1337699" cy="323165"/>
          </a:xfrm>
          <a:prstGeom prst="rect">
            <a:avLst/>
          </a:prstGeom>
          <a:noFill/>
          <a:ln w="28575">
            <a:solidFill>
              <a:srgbClr val="767377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15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</a:rPr>
              <a:t>登記分發入學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" r="1084" b="3646"/>
          <a:stretch/>
        </p:blipFill>
        <p:spPr>
          <a:xfrm>
            <a:off x="1524000" y="1844824"/>
            <a:ext cx="33478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39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 animBg="1"/>
      <p:bldP spid="41" grpId="0"/>
      <p:bldP spid="55" grpId="0" animBg="1"/>
      <p:bldP spid="65" grpId="0" animBg="1"/>
      <p:bldP spid="74" grpId="0" animBg="1"/>
      <p:bldP spid="76" grpId="0" animBg="1"/>
      <p:bldP spid="83" grpId="0" animBg="1"/>
      <p:bldP spid="90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04BF97C-9AF2-41B6-8754-3B6934872EE5}" type="slidenum">
              <a:rPr lang="zh-TW" altLang="en-US">
                <a:solidFill>
                  <a:srgbClr val="477AB1">
                    <a:shade val="75000"/>
                  </a:srgbClr>
                </a:solidFill>
                <a:latin typeface="Franklin Gothic Book"/>
                <a:ea typeface="微軟正黑體" panose="020B0604030504040204" pitchFamily="34" charset="-120"/>
              </a:rPr>
              <a:pPr defTabSz="914400"/>
              <a:t>15</a:t>
            </a:fld>
            <a:endParaRPr lang="zh-TW" altLang="en-US">
              <a:solidFill>
                <a:srgbClr val="477AB1">
                  <a:shade val="75000"/>
                </a:srgbClr>
              </a:solidFill>
              <a:latin typeface="Franklin Gothic Book"/>
              <a:ea typeface="微軟正黑體" panose="020B0604030504040204" pitchFamily="34" charset="-120"/>
            </a:endParaRPr>
          </a:p>
        </p:txBody>
      </p:sp>
      <p:grpSp>
        <p:nvGrpSpPr>
          <p:cNvPr id="3" name="群組 56"/>
          <p:cNvGrpSpPr/>
          <p:nvPr/>
        </p:nvGrpSpPr>
        <p:grpSpPr>
          <a:xfrm>
            <a:off x="1631504" y="296728"/>
            <a:ext cx="4680520" cy="828016"/>
            <a:chOff x="179512" y="116632"/>
            <a:chExt cx="5650144" cy="684000"/>
          </a:xfrm>
        </p:grpSpPr>
        <p:sp>
          <p:nvSpPr>
            <p:cNvPr id="4" name="圓角矩形 3"/>
            <p:cNvSpPr/>
            <p:nvPr/>
          </p:nvSpPr>
          <p:spPr>
            <a:xfrm>
              <a:off x="179512" y="116632"/>
              <a:ext cx="5650144" cy="684000"/>
            </a:xfrm>
            <a:prstGeom prst="roundRect">
              <a:avLst>
                <a:gd name="adj" fmla="val 50000"/>
              </a:avLst>
            </a:prstGeom>
            <a:solidFill>
              <a:srgbClr val="FF999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914400">
                <a:defRPr/>
              </a:pPr>
              <a:endParaRPr lang="zh-TW" altLang="en-US" b="1" kern="0">
                <a:solidFill>
                  <a:srgbClr val="001B36">
                    <a:lumMod val="50000"/>
                  </a:srgbClr>
                </a:solidFill>
                <a:latin typeface="Franklin Gothic Book"/>
                <a:ea typeface="微軟正黑體"/>
              </a:endParaRPr>
            </a:p>
          </p:txBody>
        </p:sp>
        <p:grpSp>
          <p:nvGrpSpPr>
            <p:cNvPr id="5" name="群組 55"/>
            <p:cNvGrpSpPr/>
            <p:nvPr/>
          </p:nvGrpSpPr>
          <p:grpSpPr>
            <a:xfrm>
              <a:off x="685392" y="155232"/>
              <a:ext cx="4731422" cy="576000"/>
              <a:chOff x="972583" y="404664"/>
              <a:chExt cx="2771884" cy="648072"/>
            </a:xfrm>
          </p:grpSpPr>
          <p:sp>
            <p:nvSpPr>
              <p:cNvPr id="6" name="圓角矩形 5"/>
              <p:cNvSpPr/>
              <p:nvPr/>
            </p:nvSpPr>
            <p:spPr>
              <a:xfrm>
                <a:off x="972583" y="404664"/>
                <a:ext cx="2771884" cy="648072"/>
              </a:xfrm>
              <a:prstGeom prst="roundRect">
                <a:avLst/>
              </a:prstGeom>
              <a:gradFill>
                <a:gsLst>
                  <a:gs pos="0">
                    <a:srgbClr val="EDF8FE">
                      <a:lumMod val="75000"/>
                    </a:srgbClr>
                  </a:gs>
                  <a:gs pos="78000">
                    <a:srgbClr val="E89A53">
                      <a:lumMod val="60000"/>
                      <a:lumOff val="40000"/>
                    </a:srgbClr>
                  </a:gs>
                  <a:gs pos="52000">
                    <a:srgbClr val="E89A53">
                      <a:lumMod val="40000"/>
                      <a:lumOff val="60000"/>
                    </a:srgbClr>
                  </a:gs>
                  <a:gs pos="100000">
                    <a:srgbClr val="FFC000"/>
                  </a:gs>
                </a:gsLst>
                <a:lin ang="162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anchor="ctr"/>
              <a:lstStyle/>
              <a:p>
                <a:pPr algn="ctr" defTabSz="914400">
                  <a:defRPr/>
                </a:pPr>
                <a:endParaRPr lang="zh-TW" altLang="en-US" b="1" kern="0">
                  <a:solidFill>
                    <a:srgbClr val="001B36">
                      <a:lumMod val="50000"/>
                    </a:srgbClr>
                  </a:solidFill>
                  <a:latin typeface="Franklin Gothic Book"/>
                  <a:ea typeface="微軟正黑體"/>
                </a:endParaRPr>
              </a:p>
            </p:txBody>
          </p:sp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988975" y="430134"/>
                <a:ext cx="2714644" cy="543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zh-TW" altLang="en-US" sz="3200" b="1" dirty="0"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華康粗圓體" pitchFamily="49" charset="-120"/>
                    <a:ea typeface="華康粗圓體" pitchFamily="49" charset="-120"/>
                  </a:rPr>
                  <a:t>管理學院專業教室</a:t>
                </a:r>
              </a:p>
            </p:txBody>
          </p:sp>
        </p:grpSp>
      </p:grp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1919536" y="1556792"/>
          <a:ext cx="8496944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大數據研究中心</a:t>
                      </a:r>
                      <a:endParaRPr kumimoji="0" lang="en-US" altLang="zh-TW" sz="3200" b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TW" altLang="en-US" sz="3200" b="1" i="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粗圓體" pitchFamily="49" charset="-120"/>
                          <a:ea typeface="華康粗圓體" pitchFamily="49" charset="-120"/>
                          <a:cs typeface="+mn-cs"/>
                        </a:rPr>
                        <a:t>大型個案研討室</a:t>
                      </a:r>
                      <a:endParaRPr kumimoji="0" lang="zh-TW" altLang="en-US" sz="3200" b="1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粗圓體" pitchFamily="49" charset="-120"/>
                        <a:ea typeface="華康粗圓體" pitchFamily="49" charset="-120"/>
                        <a:cs typeface="+mn-cs"/>
                      </a:endParaRPr>
                    </a:p>
                  </a:txBody>
                  <a:tcPr anchor="ctr"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384"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807404"/>
            <a:ext cx="3920726" cy="27098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14" y="2807404"/>
            <a:ext cx="4064742" cy="27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A7D6D-7F0B-45BF-A5F2-4EC90064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265" y="1836485"/>
            <a:ext cx="9291215" cy="1049235"/>
          </a:xfrm>
        </p:spPr>
        <p:txBody>
          <a:bodyPr/>
          <a:lstStyle/>
          <a:p>
            <a:r>
              <a:rPr lang="en-US" altLang="zh-TW" dirty="0"/>
              <a:t>Thank you for your listening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813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D7B02-62D4-4755-887E-10D9AEC6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256" y="4202683"/>
            <a:ext cx="8534400" cy="1871546"/>
          </a:xfrm>
        </p:spPr>
        <p:txBody>
          <a:bodyPr>
            <a:normAutofit/>
          </a:bodyPr>
          <a:lstStyle/>
          <a:p>
            <a:r>
              <a:rPr lang="zh-TW" altLang="en-US" dirty="0"/>
              <a:t>林鴻文</a:t>
            </a:r>
            <a:br>
              <a:rPr lang="en-US" altLang="zh-TW" dirty="0"/>
            </a:br>
            <a:r>
              <a:rPr lang="zh-TW" altLang="en-US" dirty="0"/>
              <a:t>屏東大學企管系</a:t>
            </a:r>
            <a:br>
              <a:rPr lang="en-US" altLang="zh-TW" dirty="0"/>
            </a:br>
            <a:r>
              <a:rPr lang="en-US" altLang="zh-TW" dirty="0">
                <a:solidFill>
                  <a:srgbClr val="FFFF00"/>
                </a:solidFill>
              </a:rPr>
              <a:t>(1)</a:t>
            </a:r>
            <a:r>
              <a:rPr lang="zh-TW" altLang="en-US" dirty="0">
                <a:solidFill>
                  <a:srgbClr val="FFFF00"/>
                </a:solidFill>
              </a:rPr>
              <a:t>國立政治大學經濟博士、</a:t>
            </a:r>
            <a:br>
              <a:rPr lang="en-US" altLang="zh-TW" dirty="0">
                <a:solidFill>
                  <a:srgbClr val="FFFF00"/>
                </a:solidFill>
              </a:rPr>
            </a:br>
            <a:r>
              <a:rPr lang="en-US" altLang="zh-TW" dirty="0">
                <a:solidFill>
                  <a:srgbClr val="FFFF00"/>
                </a:solidFill>
              </a:rPr>
              <a:t>(2)</a:t>
            </a:r>
            <a:r>
              <a:rPr lang="zh-TW" altLang="en-US" dirty="0">
                <a:solidFill>
                  <a:srgbClr val="FFFF00"/>
                </a:solidFill>
              </a:rPr>
              <a:t>國立臺灣大學國際企業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財金組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r>
              <a:rPr lang="zh-TW" altLang="en-US" dirty="0">
                <a:solidFill>
                  <a:srgbClr val="FFFF00"/>
                </a:solidFill>
              </a:rPr>
              <a:t>博士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8CBF208-5F1C-403C-9BE2-17F38E86E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91" y="475513"/>
            <a:ext cx="2587228" cy="3449638"/>
          </a:xfrm>
        </p:spPr>
      </p:pic>
    </p:spTree>
    <p:extLst>
      <p:ext uri="{BB962C8B-B14F-4D97-AF65-F5344CB8AC3E}">
        <p14:creationId xmlns:p14="http://schemas.microsoft.com/office/powerpoint/2010/main" val="167752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08C84-F38E-4676-89DE-1240D0328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商管類的主要課程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2E4477-32A6-4684-9925-93941D77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大數據管理、人力資源管理、財務管理、不動產估價實務、策略管理</a:t>
            </a:r>
            <a:endParaRPr lang="en-US" altLang="zh-TW" dirty="0"/>
          </a:p>
          <a:p>
            <a:r>
              <a:rPr lang="zh-TW" altLang="en-US" dirty="0"/>
              <a:t>物流管理、電子商務、商業智慧、數位行銷學、休閒管理、投資學、</a:t>
            </a:r>
            <a:endParaRPr lang="en-US" altLang="zh-TW" dirty="0"/>
          </a:p>
          <a:p>
            <a:r>
              <a:rPr lang="zh-TW" altLang="en-US" dirty="0"/>
              <a:t>消費心理學、創意管理、貿易風險管理、企業個案分析、理財規劃</a:t>
            </a:r>
            <a:endParaRPr lang="en-US" altLang="zh-TW" dirty="0"/>
          </a:p>
          <a:p>
            <a:r>
              <a:rPr lang="zh-TW" altLang="en-US" dirty="0"/>
              <a:t>商務談判、管理經濟學、市場調查、稅務法規、國際金融、</a:t>
            </a:r>
            <a:endParaRPr lang="en-US" altLang="zh-TW" dirty="0"/>
          </a:p>
          <a:p>
            <a:r>
              <a:rPr lang="en-US" altLang="zh-TW" dirty="0"/>
              <a:t>PBL, EMI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072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82102-263B-4D95-B741-01FA6691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誰</a:t>
            </a:r>
            <a:r>
              <a:rPr lang="en-US" altLang="zh-TW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r>
              <a:rPr lang="zh-TW" altLang="en-US" dirty="0"/>
              <a:t>適合商管領域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9C1E26-9706-46D5-AB5F-464D79C9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/>
          </a:p>
          <a:p>
            <a:r>
              <a:rPr lang="zh-TW" altLang="en-US" sz="2400" dirty="0"/>
              <a:t>不愛數學</a:t>
            </a:r>
            <a:endParaRPr lang="en-US" altLang="zh-TW" sz="2400" dirty="0"/>
          </a:p>
          <a:p>
            <a:r>
              <a:rPr lang="zh-TW" altLang="en-US" sz="2400" dirty="0"/>
              <a:t>不愛運動</a:t>
            </a:r>
            <a:endParaRPr lang="en-US" altLang="zh-TW" sz="2400" dirty="0"/>
          </a:p>
          <a:p>
            <a:r>
              <a:rPr lang="zh-TW" altLang="en-US" sz="2400" dirty="0"/>
              <a:t>不愛寫程式</a:t>
            </a:r>
            <a:endParaRPr lang="en-US" altLang="zh-TW" sz="2400" dirty="0"/>
          </a:p>
          <a:p>
            <a:r>
              <a:rPr lang="zh-TW" altLang="en-US" sz="2400" dirty="0"/>
              <a:t>愛講話</a:t>
            </a:r>
            <a:endParaRPr lang="en-US" altLang="zh-TW" sz="2400" dirty="0"/>
          </a:p>
          <a:p>
            <a:r>
              <a:rPr lang="zh-TW" altLang="en-US" sz="2400" dirty="0"/>
              <a:t>愛指揮別人</a:t>
            </a:r>
            <a:endParaRPr lang="en-US" altLang="zh-TW" sz="2400" dirty="0"/>
          </a:p>
          <a:p>
            <a:r>
              <a:rPr lang="zh-TW" altLang="en-US" sz="2400" dirty="0"/>
              <a:t>愛耍小聰明的人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38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38F61-39B7-432E-AFAD-07FBE9D6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領域發展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E37C4D-3A61-4BF6-968B-72B76A51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產業升級，各行各業更專業、更需要「有效管理」</a:t>
            </a:r>
            <a:endParaRPr lang="en-US" altLang="zh-TW" dirty="0"/>
          </a:p>
          <a:p>
            <a:r>
              <a:rPr lang="zh-TW" altLang="en-US" dirty="0"/>
              <a:t>大數據精準分析與應用</a:t>
            </a:r>
            <a:endParaRPr lang="en-US" altLang="zh-TW" dirty="0"/>
          </a:p>
          <a:p>
            <a:r>
              <a:rPr lang="zh-TW" altLang="en-US" dirty="0"/>
              <a:t>智慧商務</a:t>
            </a:r>
            <a:endParaRPr lang="en-US" altLang="zh-TW" dirty="0"/>
          </a:p>
          <a:p>
            <a:r>
              <a:rPr lang="zh-TW" altLang="en-US" dirty="0"/>
              <a:t>物流業與製造業</a:t>
            </a:r>
            <a:endParaRPr lang="en-US" altLang="zh-TW" dirty="0"/>
          </a:p>
          <a:p>
            <a:r>
              <a:rPr lang="en-US" altLang="zh-TW" dirty="0"/>
              <a:t>Fintech: </a:t>
            </a:r>
            <a:r>
              <a:rPr lang="zh-TW" altLang="en-US" dirty="0"/>
              <a:t>貨幣消失</a:t>
            </a:r>
            <a:r>
              <a:rPr lang="en-US" altLang="zh-TW" dirty="0" err="1"/>
              <a:t>ing</a:t>
            </a:r>
            <a:endParaRPr lang="en-US" altLang="zh-TW" dirty="0"/>
          </a:p>
          <a:p>
            <a:r>
              <a:rPr lang="en-US" altLang="zh-TW" dirty="0" err="1"/>
              <a:t>Martech</a:t>
            </a:r>
            <a:r>
              <a:rPr lang="en-US" altLang="zh-TW" dirty="0"/>
              <a:t>: </a:t>
            </a:r>
            <a:r>
              <a:rPr lang="zh-TW" altLang="en-US" dirty="0"/>
              <a:t>第二世界的精準廣告</a:t>
            </a:r>
            <a:endParaRPr lang="en-US" altLang="zh-TW" dirty="0"/>
          </a:p>
          <a:p>
            <a:r>
              <a:rPr lang="zh-TW" altLang="en-US" dirty="0"/>
              <a:t>二把刷子不夠看，跨學科團隊合作</a:t>
            </a:r>
          </a:p>
        </p:txBody>
      </p:sp>
    </p:spTree>
    <p:extLst>
      <p:ext uri="{BB962C8B-B14F-4D97-AF65-F5344CB8AC3E}">
        <p14:creationId xmlns:p14="http://schemas.microsoft.com/office/powerpoint/2010/main" val="327909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29C96-C839-42D2-BD70-9F3CD0C3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33" y="340787"/>
            <a:ext cx="9291215" cy="1049235"/>
          </a:xfrm>
        </p:spPr>
        <p:txBody>
          <a:bodyPr/>
          <a:lstStyle/>
          <a:p>
            <a:r>
              <a:rPr lang="en-US" altLang="zh-TW" dirty="0"/>
              <a:t>111</a:t>
            </a:r>
            <a:r>
              <a:rPr lang="zh-TW" altLang="en-US" dirty="0"/>
              <a:t>學年度大學申請入學招生</a:t>
            </a:r>
            <a:br>
              <a:rPr lang="zh-TW" altLang="en-US" dirty="0"/>
            </a:br>
            <a:r>
              <a:rPr lang="zh-TW" altLang="en-US" dirty="0"/>
              <a:t>統計資料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0DB6221-4A9C-408D-94D6-4DEAED0B7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213" y="1643685"/>
            <a:ext cx="8271616" cy="46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01.jpg"/>
          <p:cNvPicPr>
            <a:picLocks noChangeAspect="1"/>
          </p:cNvPicPr>
          <p:nvPr/>
        </p:nvPicPr>
        <p:blipFill>
          <a:blip r:embed="rId3" cstate="print"/>
          <a:srcRect t="8188" r="12750" b="29183"/>
          <a:stretch>
            <a:fillRect/>
          </a:stretch>
        </p:blipFill>
        <p:spPr>
          <a:xfrm>
            <a:off x="1501318" y="-34058"/>
            <a:ext cx="9144000" cy="7092711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9820835" y="6594975"/>
            <a:ext cx="758952" cy="246888"/>
          </a:xfrm>
        </p:spPr>
        <p:txBody>
          <a:bodyPr/>
          <a:lstStyle/>
          <a:p>
            <a:pPr defTabSz="914400"/>
            <a:fld id="{B04BF97C-9AF2-41B6-8754-3B6934872EE5}" type="slidenum">
              <a:rPr lang="zh-TW" altLang="en-US">
                <a:solidFill>
                  <a:srgbClr val="477AB1">
                    <a:shade val="75000"/>
                  </a:srgbClr>
                </a:solidFill>
                <a:latin typeface="Franklin Gothic Book"/>
                <a:ea typeface="微軟正黑體" panose="020B0604030504040204" pitchFamily="34" charset="-120"/>
              </a:rPr>
              <a:pPr defTabSz="914400"/>
              <a:t>7</a:t>
            </a:fld>
            <a:endParaRPr lang="zh-TW" altLang="en-US">
              <a:solidFill>
                <a:srgbClr val="477AB1">
                  <a:shade val="75000"/>
                </a:srgbClr>
              </a:solidFill>
              <a:latin typeface="Franklin Gothic Book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-315416"/>
            <a:ext cx="12747604" cy="27359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3717032"/>
            <a:ext cx="4752528" cy="292267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168008" y="2289646"/>
            <a:ext cx="3960440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zh-TW" altLang="en-US" sz="5400" b="1" dirty="0">
                <a:solidFill>
                  <a:srgbClr val="FDA65F"/>
                </a:solidFill>
                <a:latin typeface="標楷體" pitchFamily="65" charset="-120"/>
                <a:ea typeface="標楷體" pitchFamily="65" charset="-120"/>
              </a:rPr>
              <a:t>管 理 學 院</a:t>
            </a:r>
          </a:p>
        </p:txBody>
      </p:sp>
    </p:spTree>
    <p:extLst>
      <p:ext uri="{BB962C8B-B14F-4D97-AF65-F5344CB8AC3E}">
        <p14:creationId xmlns:p14="http://schemas.microsoft.com/office/powerpoint/2010/main" val="16563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0E7007-88C2-477A-9F01-DD9C12F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45A6B8-6F49-48D8-8237-33F289DD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29D969-AE19-424D-9DE7-1A40C829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19" y="135179"/>
            <a:ext cx="4727274" cy="65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7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B5C0C-1B20-4F79-AF2F-31F993DB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AE5A56-E1DC-4429-9279-3AB6C563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456D67-941C-4D45-A9F6-08BC8A0F6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739" y="112778"/>
            <a:ext cx="5964865" cy="66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355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圖庫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旅程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A2C2C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gradFill>
          <a:gsLst>
            <a:gs pos="0">
              <a:schemeClr val="bg1"/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</a:gradFill>
        <a:ln>
          <a:solidFill>
            <a:schemeClr val="accent3">
              <a:lumMod val="75000"/>
            </a:schemeClr>
          </a:solidFill>
        </a:ln>
        <a:effectLst/>
      </a:spPr>
      <a:bodyPr wrap="none" rtlCol="0">
        <a:spAutoFit/>
      </a:bodyPr>
      <a:lstStyle>
        <a:defPPr>
          <a:defRPr sz="2000" b="1" dirty="0" smtClean="0">
            <a:latin typeface="標楷體" pitchFamily="65" charset="-120"/>
            <a:ea typeface="標楷體" pitchFamily="65" charset="-12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1956</TotalTime>
  <Words>629</Words>
  <Application>Microsoft Office PowerPoint</Application>
  <PresentationFormat>寬螢幕</PresentationFormat>
  <Paragraphs>102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38" baseType="lpstr">
      <vt:lpstr>Aileron Regular</vt:lpstr>
      <vt:lpstr>BiauKai</vt:lpstr>
      <vt:lpstr>Cormorant SC Bold</vt:lpstr>
      <vt:lpstr>等线</vt:lpstr>
      <vt:lpstr>微软雅黑</vt:lpstr>
      <vt:lpstr>宋体</vt:lpstr>
      <vt:lpstr>华文楷体</vt:lpstr>
      <vt:lpstr>方正黑体简体</vt:lpstr>
      <vt:lpstr>華康粗圓體</vt:lpstr>
      <vt:lpstr>微軟正黑體</vt:lpstr>
      <vt:lpstr>新細明體</vt:lpstr>
      <vt:lpstr>標楷體</vt:lpstr>
      <vt:lpstr>Arial</vt:lpstr>
      <vt:lpstr>Arial</vt:lpstr>
      <vt:lpstr>Calibri</vt:lpstr>
      <vt:lpstr>Franklin Gothic Book</vt:lpstr>
      <vt:lpstr>Franklin Gothic Medium</vt:lpstr>
      <vt:lpstr>Rockwell</vt:lpstr>
      <vt:lpstr>Times New Roman</vt:lpstr>
      <vt:lpstr>Wingdings 2</vt:lpstr>
      <vt:lpstr>圖庫</vt:lpstr>
      <vt:lpstr>旅程</vt:lpstr>
      <vt:lpstr>高雄市立鼓山高級中學  keynote speaker: 林鴻文</vt:lpstr>
      <vt:lpstr>林鴻文 屏東大學企管系 (1)國立政治大學經濟博士、 (2)國立臺灣大學國際企業(財金組)博士</vt:lpstr>
      <vt:lpstr>商管類的主要課程</vt:lpstr>
      <vt:lpstr>誰?適合商管領域</vt:lpstr>
      <vt:lpstr>領域發展</vt:lpstr>
      <vt:lpstr>111學年度大學申請入學招生 統計資料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 for your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高雄市立鼓山高級中學 keynote speaker: 林鴻文</dc:title>
  <dc:creator>林鴻文</dc:creator>
  <cp:lastModifiedBy>user</cp:lastModifiedBy>
  <cp:revision>14</cp:revision>
  <dcterms:created xsi:type="dcterms:W3CDTF">2022-11-12T14:35:17Z</dcterms:created>
  <dcterms:modified xsi:type="dcterms:W3CDTF">2022-11-18T09:27:34Z</dcterms:modified>
</cp:coreProperties>
</file>