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9" r:id="rId2"/>
    <p:sldId id="264" r:id="rId3"/>
    <p:sldId id="260" r:id="rId4"/>
    <p:sldId id="266" r:id="rId5"/>
    <p:sldId id="267" r:id="rId6"/>
    <p:sldId id="268" r:id="rId7"/>
    <p:sldId id="261" r:id="rId8"/>
    <p:sldId id="284" r:id="rId9"/>
    <p:sldId id="290" r:id="rId10"/>
    <p:sldId id="270" r:id="rId11"/>
    <p:sldId id="271" r:id="rId12"/>
    <p:sldId id="282" r:id="rId13"/>
    <p:sldId id="287" r:id="rId14"/>
    <p:sldId id="288" r:id="rId15"/>
    <p:sldId id="275" r:id="rId16"/>
    <p:sldId id="276" r:id="rId17"/>
    <p:sldId id="283" r:id="rId18"/>
    <p:sldId id="292" r:id="rId19"/>
    <p:sldId id="278" r:id="rId20"/>
    <p:sldId id="294" r:id="rId21"/>
    <p:sldId id="291" r:id="rId22"/>
    <p:sldId id="265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icrosoft JhengHei UI" panose="020B0604030504040204" pitchFamily="34" charset="-120"/>
      <p:regular r:id="rId29"/>
      <p:bold r:id="rId30"/>
    </p:embeddedFont>
    <p:embeddedFont>
      <p:font typeface="ＭＳ Ｐゴシック" panose="020B0600070205080204" pitchFamily="34" charset="-128"/>
      <p:regular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微軟正黑體" panose="020B0604030504040204" pitchFamily="34" charset="-120"/>
      <p:regular r:id="rId34"/>
      <p:bold r:id="rId35"/>
    </p:embeddedFont>
    <p:embeddedFont>
      <p:font typeface="等线" panose="02020500000000000000" charset="-122"/>
      <p:regular r:id="rId36"/>
      <p:bold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4E3"/>
    <a:srgbClr val="4F81BD"/>
    <a:srgbClr val="E4E18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1D766-B0F7-4EEF-B083-B4FF35E83DA5}" type="datetimeFigureOut">
              <a:rPr lang="zh-CN" altLang="en-US" smtClean="0"/>
              <a:t>2020/11/6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1C849-0B87-47C4-A81E-A80FDDB7D8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60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52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402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00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687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032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014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224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821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916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1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6626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030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111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545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977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652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4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50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27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910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1C849-0B87-47C4-A81E-A80FDDB7D84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0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B250DAF-4E08-45B5-8983-E95BD800BF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6" t="5929" r="36001" b="1"/>
          <a:stretch/>
        </p:blipFill>
        <p:spPr>
          <a:xfrm rot="5400000">
            <a:off x="-1296499" y="1520445"/>
            <a:ext cx="6858003" cy="381711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CFC4318-F628-4703-9510-FBF5D8CC5245}"/>
              </a:ext>
            </a:extLst>
          </p:cNvPr>
          <p:cNvSpPr txBox="1"/>
          <p:nvPr/>
        </p:nvSpPr>
        <p:spPr>
          <a:xfrm>
            <a:off x="4662488" y="2131224"/>
            <a:ext cx="6953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生命哲學語文與幼教相關科系發展與進路</a:t>
            </a:r>
            <a:endParaRPr lang="zh-CN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1404B62-0ADD-469C-945E-2DCCAC728E59}"/>
              </a:ext>
            </a:extLst>
          </p:cNvPr>
          <p:cNvSpPr/>
          <p:nvPr/>
        </p:nvSpPr>
        <p:spPr>
          <a:xfrm>
            <a:off x="5329878" y="4060804"/>
            <a:ext cx="2657100" cy="5916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5F6E5B5-F93D-4FD4-8FD1-9EECC2BBC5EF}"/>
              </a:ext>
            </a:extLst>
          </p:cNvPr>
          <p:cNvSpPr txBox="1"/>
          <p:nvPr/>
        </p:nvSpPr>
        <p:spPr>
          <a:xfrm>
            <a:off x="5428628" y="4171961"/>
            <a:ext cx="328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主講人：張筱雯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A35F86-8FBD-48D9-961C-727F8F89EB7C}"/>
              </a:ext>
            </a:extLst>
          </p:cNvPr>
          <p:cNvSpPr txBox="1"/>
          <p:nvPr/>
        </p:nvSpPr>
        <p:spPr>
          <a:xfrm>
            <a:off x="5306579" y="5067588"/>
            <a:ext cx="328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南華大學幼教系主任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80A1D76-5BF9-4236-BC1B-48F2327B5586}"/>
              </a:ext>
            </a:extLst>
          </p:cNvPr>
          <p:cNvSpPr/>
          <p:nvPr/>
        </p:nvSpPr>
        <p:spPr>
          <a:xfrm>
            <a:off x="5306579" y="4956431"/>
            <a:ext cx="3033857" cy="59164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482A713-341D-473D-BFCE-3ABB28687CE1}"/>
              </a:ext>
            </a:extLst>
          </p:cNvPr>
          <p:cNvCxnSpPr>
            <a:cxnSpLocks/>
          </p:cNvCxnSpPr>
          <p:nvPr/>
        </p:nvCxnSpPr>
        <p:spPr>
          <a:xfrm>
            <a:off x="5014803" y="3460999"/>
            <a:ext cx="61366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Flower Face - blue">
            <a:hlinkClick r:id="" action="ppaction://media"/>
            <a:extLst>
              <a:ext uri="{FF2B5EF4-FFF2-40B4-BE49-F238E27FC236}">
                <a16:creationId xmlns:a16="http://schemas.microsoft.com/office/drawing/2014/main" id="{39DF8A3B-6998-49C9-AB3F-7EA6E856A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7083" y="2445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 animBg="1"/>
      <p:bldP spid="9" grpId="0"/>
      <p:bldP spid="10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923811" y="335253"/>
            <a:ext cx="5795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中國語文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相關科系比一比</a:t>
            </a:r>
            <a:endParaRPr lang="zh-CN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线连接符 85">
            <a:extLst>
              <a:ext uri="{FF2B5EF4-FFF2-40B4-BE49-F238E27FC236}">
                <a16:creationId xmlns:a16="http://schemas.microsoft.com/office/drawing/2014/main" id="{AC3FDF08-ABB1-4C1E-8F7E-66DD0A2D669E}"/>
              </a:ext>
            </a:extLst>
          </p:cNvPr>
          <p:cNvCxnSpPr/>
          <p:nvPr/>
        </p:nvCxnSpPr>
        <p:spPr>
          <a:xfrm rot="16200000">
            <a:off x="8673294" y="5243928"/>
            <a:ext cx="2479964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84">
            <a:extLst>
              <a:ext uri="{FF2B5EF4-FFF2-40B4-BE49-F238E27FC236}">
                <a16:creationId xmlns:a16="http://schemas.microsoft.com/office/drawing/2014/main" id="{F0A213E0-7988-43BA-8EB4-2DFCCF5E099E}"/>
              </a:ext>
            </a:extLst>
          </p:cNvPr>
          <p:cNvCxnSpPr/>
          <p:nvPr/>
        </p:nvCxnSpPr>
        <p:spPr>
          <a:xfrm rot="16200000">
            <a:off x="5933254" y="5243928"/>
            <a:ext cx="2479964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83">
            <a:extLst>
              <a:ext uri="{FF2B5EF4-FFF2-40B4-BE49-F238E27FC236}">
                <a16:creationId xmlns:a16="http://schemas.microsoft.com/office/drawing/2014/main" id="{67D44AC4-FECF-46F8-B82E-18D18209E13E}"/>
              </a:ext>
            </a:extLst>
          </p:cNvPr>
          <p:cNvCxnSpPr/>
          <p:nvPr/>
        </p:nvCxnSpPr>
        <p:spPr>
          <a:xfrm rot="16200000">
            <a:off x="3176199" y="5243928"/>
            <a:ext cx="2479964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8">
            <a:extLst>
              <a:ext uri="{FF2B5EF4-FFF2-40B4-BE49-F238E27FC236}">
                <a16:creationId xmlns:a16="http://schemas.microsoft.com/office/drawing/2014/main" id="{462F111E-0748-4E03-899E-D34EBA47DF9B}"/>
              </a:ext>
            </a:extLst>
          </p:cNvPr>
          <p:cNvCxnSpPr/>
          <p:nvPr/>
        </p:nvCxnSpPr>
        <p:spPr>
          <a:xfrm rot="16200000">
            <a:off x="460474" y="5248836"/>
            <a:ext cx="2479964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五边形 12">
            <a:extLst>
              <a:ext uri="{FF2B5EF4-FFF2-40B4-BE49-F238E27FC236}">
                <a16:creationId xmlns:a16="http://schemas.microsoft.com/office/drawing/2014/main" id="{3D78B418-3787-4277-AF00-93BDF30A474C}"/>
              </a:ext>
            </a:extLst>
          </p:cNvPr>
          <p:cNvSpPr/>
          <p:nvPr/>
        </p:nvSpPr>
        <p:spPr>
          <a:xfrm>
            <a:off x="8201892" y="2064310"/>
            <a:ext cx="3394555" cy="1939637"/>
          </a:xfrm>
          <a:prstGeom prst="homePlate">
            <a:avLst>
              <a:gd name="adj" fmla="val 3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</a:endParaRPr>
          </a:p>
        </p:txBody>
      </p:sp>
      <p:sp>
        <p:nvSpPr>
          <p:cNvPr id="10" name="五边形 13">
            <a:extLst>
              <a:ext uri="{FF2B5EF4-FFF2-40B4-BE49-F238E27FC236}">
                <a16:creationId xmlns:a16="http://schemas.microsoft.com/office/drawing/2014/main" id="{4AF186F2-7E43-4CCE-A119-6E71F2FAB9C7}"/>
              </a:ext>
            </a:extLst>
          </p:cNvPr>
          <p:cNvSpPr/>
          <p:nvPr/>
        </p:nvSpPr>
        <p:spPr>
          <a:xfrm>
            <a:off x="5471312" y="2064309"/>
            <a:ext cx="3394555" cy="1939637"/>
          </a:xfrm>
          <a:prstGeom prst="homePlate">
            <a:avLst>
              <a:gd name="adj" fmla="val 30000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</a:endParaRPr>
          </a:p>
        </p:txBody>
      </p:sp>
      <p:sp>
        <p:nvSpPr>
          <p:cNvPr id="11" name="五边形 14">
            <a:extLst>
              <a:ext uri="{FF2B5EF4-FFF2-40B4-BE49-F238E27FC236}">
                <a16:creationId xmlns:a16="http://schemas.microsoft.com/office/drawing/2014/main" id="{E8F7BBCF-E5E8-4719-86F2-D4F0C46D5878}"/>
              </a:ext>
            </a:extLst>
          </p:cNvPr>
          <p:cNvSpPr/>
          <p:nvPr/>
        </p:nvSpPr>
        <p:spPr>
          <a:xfrm>
            <a:off x="2740732" y="2064309"/>
            <a:ext cx="3394555" cy="1939637"/>
          </a:xfrm>
          <a:prstGeom prst="homePlate">
            <a:avLst>
              <a:gd name="adj" fmla="val 3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</a:endParaRPr>
          </a:p>
        </p:txBody>
      </p:sp>
      <p:sp>
        <p:nvSpPr>
          <p:cNvPr id="12" name="五边形 15">
            <a:extLst>
              <a:ext uri="{FF2B5EF4-FFF2-40B4-BE49-F238E27FC236}">
                <a16:creationId xmlns:a16="http://schemas.microsoft.com/office/drawing/2014/main" id="{C56BF02C-4516-40DA-A0F8-10521E5FCDC7}"/>
              </a:ext>
            </a:extLst>
          </p:cNvPr>
          <p:cNvSpPr/>
          <p:nvPr/>
        </p:nvSpPr>
        <p:spPr>
          <a:xfrm>
            <a:off x="0" y="2064309"/>
            <a:ext cx="3394555" cy="1939637"/>
          </a:xfrm>
          <a:prstGeom prst="homePlate">
            <a:avLst>
              <a:gd name="adj" fmla="val 3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</a:endParaRPr>
          </a:p>
        </p:txBody>
      </p:sp>
      <p:grpSp>
        <p:nvGrpSpPr>
          <p:cNvPr id="17" name="组 91">
            <a:extLst>
              <a:ext uri="{FF2B5EF4-FFF2-40B4-BE49-F238E27FC236}">
                <a16:creationId xmlns:a16="http://schemas.microsoft.com/office/drawing/2014/main" id="{BC5C1F79-63A0-4A29-8CF9-9B124E430832}"/>
              </a:ext>
            </a:extLst>
          </p:cNvPr>
          <p:cNvGrpSpPr/>
          <p:nvPr/>
        </p:nvGrpSpPr>
        <p:grpSpPr>
          <a:xfrm>
            <a:off x="3866207" y="4961134"/>
            <a:ext cx="1099948" cy="1099948"/>
            <a:chOff x="3866207" y="4226860"/>
            <a:chExt cx="1099948" cy="1099948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1356E35E-06B3-4970-BA15-DACBA26AB71E}"/>
                </a:ext>
              </a:extLst>
            </p:cNvPr>
            <p:cNvSpPr/>
            <p:nvPr/>
          </p:nvSpPr>
          <p:spPr>
            <a:xfrm>
              <a:off x="3866207" y="4226860"/>
              <a:ext cx="1099948" cy="109994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Calibri" panose="020F0502020204030204" pitchFamily="34" charset="0"/>
              </a:endParaRPr>
            </a:p>
          </p:txBody>
        </p:sp>
        <p:grpSp>
          <p:nvGrpSpPr>
            <p:cNvPr id="19" name="组 43">
              <a:extLst>
                <a:ext uri="{FF2B5EF4-FFF2-40B4-BE49-F238E27FC236}">
                  <a16:creationId xmlns:a16="http://schemas.microsoft.com/office/drawing/2014/main" id="{52E2AD96-0695-43AC-ACFC-2F8CDDB2E8E0}"/>
                </a:ext>
              </a:extLst>
            </p:cNvPr>
            <p:cNvGrpSpPr/>
            <p:nvPr/>
          </p:nvGrpSpPr>
          <p:grpSpPr>
            <a:xfrm>
              <a:off x="4206495" y="4521328"/>
              <a:ext cx="426385" cy="511011"/>
              <a:chOff x="1536700" y="911225"/>
              <a:chExt cx="831850" cy="996950"/>
            </a:xfrm>
            <a:solidFill>
              <a:schemeClr val="accent2"/>
            </a:solidFill>
          </p:grpSpPr>
          <p:sp>
            <p:nvSpPr>
              <p:cNvPr id="20" name="Freeform 47">
                <a:extLst>
                  <a:ext uri="{FF2B5EF4-FFF2-40B4-BE49-F238E27FC236}">
                    <a16:creationId xmlns:a16="http://schemas.microsoft.com/office/drawing/2014/main" id="{7332C226-D985-42BC-B917-60FCDF64E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325" y="1765300"/>
                <a:ext cx="234950" cy="5080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8" y="2"/>
                  </a:cxn>
                  <a:cxn ang="0">
                    <a:pos x="4" y="6"/>
                  </a:cxn>
                  <a:cxn ang="0">
                    <a:pos x="0" y="1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8" y="32"/>
                  </a:cxn>
                  <a:cxn ang="0">
                    <a:pos x="16" y="32"/>
                  </a:cxn>
                  <a:cxn ang="0">
                    <a:pos x="132" y="32"/>
                  </a:cxn>
                  <a:cxn ang="0">
                    <a:pos x="132" y="32"/>
                  </a:cxn>
                  <a:cxn ang="0">
                    <a:pos x="138" y="32"/>
                  </a:cxn>
                  <a:cxn ang="0">
                    <a:pos x="142" y="28"/>
                  </a:cxn>
                  <a:cxn ang="0">
                    <a:pos x="146" y="22"/>
                  </a:cxn>
                  <a:cxn ang="0">
                    <a:pos x="148" y="16"/>
                  </a:cxn>
                  <a:cxn ang="0">
                    <a:pos x="148" y="16"/>
                  </a:cxn>
                  <a:cxn ang="0">
                    <a:pos x="146" y="10"/>
                  </a:cxn>
                  <a:cxn ang="0">
                    <a:pos x="142" y="6"/>
                  </a:cxn>
                  <a:cxn ang="0">
                    <a:pos x="138" y="2"/>
                  </a:cxn>
                  <a:cxn ang="0">
                    <a:pos x="132" y="0"/>
                  </a:cxn>
                  <a:cxn ang="0">
                    <a:pos x="132" y="0"/>
                  </a:cxn>
                </a:cxnLst>
                <a:rect l="0" t="0" r="r" b="b"/>
                <a:pathLst>
                  <a:path w="148" h="32">
                    <a:moveTo>
                      <a:pt x="132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8" y="32"/>
                    </a:lnTo>
                    <a:lnTo>
                      <a:pt x="16" y="32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8" y="32"/>
                    </a:lnTo>
                    <a:lnTo>
                      <a:pt x="142" y="28"/>
                    </a:lnTo>
                    <a:lnTo>
                      <a:pt x="146" y="22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46" y="10"/>
                    </a:lnTo>
                    <a:lnTo>
                      <a:pt x="142" y="6"/>
                    </a:lnTo>
                    <a:lnTo>
                      <a:pt x="138" y="2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Freeform 48">
                <a:extLst>
                  <a:ext uri="{FF2B5EF4-FFF2-40B4-BE49-F238E27FC236}">
                    <a16:creationId xmlns:a16="http://schemas.microsoft.com/office/drawing/2014/main" id="{A9AE4D50-92E2-499E-BBB3-94166CA30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325" y="1857375"/>
                <a:ext cx="234950" cy="5080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0" y="1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8" y="30"/>
                  </a:cxn>
                  <a:cxn ang="0">
                    <a:pos x="16" y="32"/>
                  </a:cxn>
                  <a:cxn ang="0">
                    <a:pos x="132" y="32"/>
                  </a:cxn>
                  <a:cxn ang="0">
                    <a:pos x="132" y="32"/>
                  </a:cxn>
                  <a:cxn ang="0">
                    <a:pos x="138" y="30"/>
                  </a:cxn>
                  <a:cxn ang="0">
                    <a:pos x="142" y="28"/>
                  </a:cxn>
                  <a:cxn ang="0">
                    <a:pos x="146" y="22"/>
                  </a:cxn>
                  <a:cxn ang="0">
                    <a:pos x="148" y="16"/>
                  </a:cxn>
                  <a:cxn ang="0">
                    <a:pos x="148" y="16"/>
                  </a:cxn>
                  <a:cxn ang="0">
                    <a:pos x="146" y="10"/>
                  </a:cxn>
                  <a:cxn ang="0">
                    <a:pos x="142" y="4"/>
                  </a:cxn>
                  <a:cxn ang="0">
                    <a:pos x="138" y="2"/>
                  </a:cxn>
                  <a:cxn ang="0">
                    <a:pos x="132" y="0"/>
                  </a:cxn>
                  <a:cxn ang="0">
                    <a:pos x="132" y="0"/>
                  </a:cxn>
                </a:cxnLst>
                <a:rect l="0" t="0" r="r" b="b"/>
                <a:pathLst>
                  <a:path w="148" h="32">
                    <a:moveTo>
                      <a:pt x="132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8" y="30"/>
                    </a:lnTo>
                    <a:lnTo>
                      <a:pt x="16" y="32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8" y="30"/>
                    </a:lnTo>
                    <a:lnTo>
                      <a:pt x="142" y="28"/>
                    </a:lnTo>
                    <a:lnTo>
                      <a:pt x="146" y="22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46" y="10"/>
                    </a:lnTo>
                    <a:lnTo>
                      <a:pt x="142" y="4"/>
                    </a:lnTo>
                    <a:lnTo>
                      <a:pt x="138" y="2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4F53C271-CDA2-49A0-B489-E04B87E984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4500" y="1143000"/>
                <a:ext cx="476250" cy="581025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142" y="0"/>
                  </a:cxn>
                  <a:cxn ang="0">
                    <a:pos x="100" y="10"/>
                  </a:cxn>
                  <a:cxn ang="0">
                    <a:pos x="62" y="28"/>
                  </a:cxn>
                  <a:cxn ang="0">
                    <a:pos x="32" y="58"/>
                  </a:cxn>
                  <a:cxn ang="0">
                    <a:pos x="12" y="94"/>
                  </a:cxn>
                  <a:cxn ang="0">
                    <a:pos x="2" y="136"/>
                  </a:cxn>
                  <a:cxn ang="0">
                    <a:pos x="2" y="166"/>
                  </a:cxn>
                  <a:cxn ang="0">
                    <a:pos x="16" y="214"/>
                  </a:cxn>
                  <a:cxn ang="0">
                    <a:pos x="56" y="266"/>
                  </a:cxn>
                  <a:cxn ang="0">
                    <a:pos x="72" y="290"/>
                  </a:cxn>
                  <a:cxn ang="0">
                    <a:pos x="78" y="322"/>
                  </a:cxn>
                  <a:cxn ang="0">
                    <a:pos x="78" y="340"/>
                  </a:cxn>
                  <a:cxn ang="0">
                    <a:pos x="96" y="364"/>
                  </a:cxn>
                  <a:cxn ang="0">
                    <a:pos x="150" y="366"/>
                  </a:cxn>
                  <a:cxn ang="0">
                    <a:pos x="192" y="366"/>
                  </a:cxn>
                  <a:cxn ang="0">
                    <a:pos x="214" y="356"/>
                  </a:cxn>
                  <a:cxn ang="0">
                    <a:pos x="224" y="334"/>
                  </a:cxn>
                  <a:cxn ang="0">
                    <a:pos x="224" y="304"/>
                  </a:cxn>
                  <a:cxn ang="0">
                    <a:pos x="236" y="276"/>
                  </a:cxn>
                  <a:cxn ang="0">
                    <a:pos x="266" y="242"/>
                  </a:cxn>
                  <a:cxn ang="0">
                    <a:pos x="290" y="198"/>
                  </a:cxn>
                  <a:cxn ang="0">
                    <a:pos x="300" y="150"/>
                  </a:cxn>
                  <a:cxn ang="0">
                    <a:pos x="298" y="122"/>
                  </a:cxn>
                  <a:cxn ang="0">
                    <a:pos x="284" y="82"/>
                  </a:cxn>
                  <a:cxn ang="0">
                    <a:pos x="260" y="48"/>
                  </a:cxn>
                  <a:cxn ang="0">
                    <a:pos x="226" y="22"/>
                  </a:cxn>
                  <a:cxn ang="0">
                    <a:pos x="188" y="6"/>
                  </a:cxn>
                  <a:cxn ang="0">
                    <a:pos x="158" y="0"/>
                  </a:cxn>
                  <a:cxn ang="0">
                    <a:pos x="244" y="156"/>
                  </a:cxn>
                  <a:cxn ang="0">
                    <a:pos x="234" y="146"/>
                  </a:cxn>
                  <a:cxn ang="0">
                    <a:pos x="232" y="126"/>
                  </a:cxn>
                  <a:cxn ang="0">
                    <a:pos x="214" y="92"/>
                  </a:cxn>
                  <a:cxn ang="0">
                    <a:pos x="182" y="72"/>
                  </a:cxn>
                  <a:cxn ang="0">
                    <a:pos x="160" y="68"/>
                  </a:cxn>
                  <a:cxn ang="0">
                    <a:pos x="150" y="50"/>
                  </a:cxn>
                  <a:cxn ang="0">
                    <a:pos x="156" y="38"/>
                  </a:cxn>
                  <a:cxn ang="0">
                    <a:pos x="170" y="32"/>
                  </a:cxn>
                  <a:cxn ang="0">
                    <a:pos x="226" y="52"/>
                  </a:cxn>
                  <a:cxn ang="0">
                    <a:pos x="262" y="98"/>
                  </a:cxn>
                  <a:cxn ang="0">
                    <a:pos x="270" y="138"/>
                  </a:cxn>
                  <a:cxn ang="0">
                    <a:pos x="266" y="152"/>
                  </a:cxn>
                  <a:cxn ang="0">
                    <a:pos x="252" y="158"/>
                  </a:cxn>
                </a:cxnLst>
                <a:rect l="0" t="0" r="r" b="b"/>
                <a:pathLst>
                  <a:path w="300" h="366">
                    <a:moveTo>
                      <a:pt x="158" y="0"/>
                    </a:moveTo>
                    <a:lnTo>
                      <a:pt x="158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28" y="2"/>
                    </a:lnTo>
                    <a:lnTo>
                      <a:pt x="114" y="6"/>
                    </a:lnTo>
                    <a:lnTo>
                      <a:pt x="100" y="10"/>
                    </a:lnTo>
                    <a:lnTo>
                      <a:pt x="88" y="14"/>
                    </a:lnTo>
                    <a:lnTo>
                      <a:pt x="74" y="22"/>
                    </a:lnTo>
                    <a:lnTo>
                      <a:pt x="62" y="28"/>
                    </a:lnTo>
                    <a:lnTo>
                      <a:pt x="52" y="38"/>
                    </a:lnTo>
                    <a:lnTo>
                      <a:pt x="42" y="48"/>
                    </a:lnTo>
                    <a:lnTo>
                      <a:pt x="32" y="58"/>
                    </a:lnTo>
                    <a:lnTo>
                      <a:pt x="24" y="68"/>
                    </a:lnTo>
                    <a:lnTo>
                      <a:pt x="18" y="82"/>
                    </a:lnTo>
                    <a:lnTo>
                      <a:pt x="12" y="94"/>
                    </a:lnTo>
                    <a:lnTo>
                      <a:pt x="6" y="108"/>
                    </a:lnTo>
                    <a:lnTo>
                      <a:pt x="4" y="122"/>
                    </a:lnTo>
                    <a:lnTo>
                      <a:pt x="2" y="13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66"/>
                    </a:lnTo>
                    <a:lnTo>
                      <a:pt x="4" y="182"/>
                    </a:lnTo>
                    <a:lnTo>
                      <a:pt x="10" y="198"/>
                    </a:lnTo>
                    <a:lnTo>
                      <a:pt x="16" y="214"/>
                    </a:lnTo>
                    <a:lnTo>
                      <a:pt x="26" y="228"/>
                    </a:lnTo>
                    <a:lnTo>
                      <a:pt x="34" y="242"/>
                    </a:lnTo>
                    <a:lnTo>
                      <a:pt x="56" y="266"/>
                    </a:lnTo>
                    <a:lnTo>
                      <a:pt x="56" y="266"/>
                    </a:lnTo>
                    <a:lnTo>
                      <a:pt x="66" y="276"/>
                    </a:lnTo>
                    <a:lnTo>
                      <a:pt x="72" y="290"/>
                    </a:lnTo>
                    <a:lnTo>
                      <a:pt x="72" y="290"/>
                    </a:lnTo>
                    <a:lnTo>
                      <a:pt x="76" y="304"/>
                    </a:lnTo>
                    <a:lnTo>
                      <a:pt x="78" y="322"/>
                    </a:lnTo>
                    <a:lnTo>
                      <a:pt x="78" y="334"/>
                    </a:lnTo>
                    <a:lnTo>
                      <a:pt x="78" y="334"/>
                    </a:lnTo>
                    <a:lnTo>
                      <a:pt x="78" y="340"/>
                    </a:lnTo>
                    <a:lnTo>
                      <a:pt x="80" y="346"/>
                    </a:lnTo>
                    <a:lnTo>
                      <a:pt x="86" y="356"/>
                    </a:lnTo>
                    <a:lnTo>
                      <a:pt x="96" y="364"/>
                    </a:lnTo>
                    <a:lnTo>
                      <a:pt x="102" y="366"/>
                    </a:lnTo>
                    <a:lnTo>
                      <a:pt x="110" y="366"/>
                    </a:lnTo>
                    <a:lnTo>
                      <a:pt x="150" y="366"/>
                    </a:lnTo>
                    <a:lnTo>
                      <a:pt x="150" y="366"/>
                    </a:lnTo>
                    <a:lnTo>
                      <a:pt x="192" y="366"/>
                    </a:lnTo>
                    <a:lnTo>
                      <a:pt x="192" y="366"/>
                    </a:lnTo>
                    <a:lnTo>
                      <a:pt x="198" y="366"/>
                    </a:lnTo>
                    <a:lnTo>
                      <a:pt x="204" y="364"/>
                    </a:lnTo>
                    <a:lnTo>
                      <a:pt x="214" y="356"/>
                    </a:lnTo>
                    <a:lnTo>
                      <a:pt x="220" y="346"/>
                    </a:lnTo>
                    <a:lnTo>
                      <a:pt x="222" y="340"/>
                    </a:lnTo>
                    <a:lnTo>
                      <a:pt x="224" y="334"/>
                    </a:lnTo>
                    <a:lnTo>
                      <a:pt x="224" y="322"/>
                    </a:lnTo>
                    <a:lnTo>
                      <a:pt x="224" y="322"/>
                    </a:lnTo>
                    <a:lnTo>
                      <a:pt x="224" y="304"/>
                    </a:lnTo>
                    <a:lnTo>
                      <a:pt x="228" y="290"/>
                    </a:lnTo>
                    <a:lnTo>
                      <a:pt x="228" y="290"/>
                    </a:lnTo>
                    <a:lnTo>
                      <a:pt x="236" y="276"/>
                    </a:lnTo>
                    <a:lnTo>
                      <a:pt x="244" y="266"/>
                    </a:lnTo>
                    <a:lnTo>
                      <a:pt x="244" y="266"/>
                    </a:lnTo>
                    <a:lnTo>
                      <a:pt x="266" y="242"/>
                    </a:lnTo>
                    <a:lnTo>
                      <a:pt x="276" y="228"/>
                    </a:lnTo>
                    <a:lnTo>
                      <a:pt x="284" y="214"/>
                    </a:lnTo>
                    <a:lnTo>
                      <a:pt x="290" y="198"/>
                    </a:lnTo>
                    <a:lnTo>
                      <a:pt x="296" y="182"/>
                    </a:lnTo>
                    <a:lnTo>
                      <a:pt x="298" y="166"/>
                    </a:lnTo>
                    <a:lnTo>
                      <a:pt x="300" y="150"/>
                    </a:lnTo>
                    <a:lnTo>
                      <a:pt x="300" y="150"/>
                    </a:lnTo>
                    <a:lnTo>
                      <a:pt x="300" y="136"/>
                    </a:lnTo>
                    <a:lnTo>
                      <a:pt x="298" y="122"/>
                    </a:lnTo>
                    <a:lnTo>
                      <a:pt x="294" y="108"/>
                    </a:lnTo>
                    <a:lnTo>
                      <a:pt x="290" y="94"/>
                    </a:lnTo>
                    <a:lnTo>
                      <a:pt x="284" y="82"/>
                    </a:lnTo>
                    <a:lnTo>
                      <a:pt x="276" y="70"/>
                    </a:lnTo>
                    <a:lnTo>
                      <a:pt x="268" y="58"/>
                    </a:lnTo>
                    <a:lnTo>
                      <a:pt x="260" y="48"/>
                    </a:lnTo>
                    <a:lnTo>
                      <a:pt x="250" y="38"/>
                    </a:lnTo>
                    <a:lnTo>
                      <a:pt x="238" y="30"/>
                    </a:lnTo>
                    <a:lnTo>
                      <a:pt x="226" y="22"/>
                    </a:lnTo>
                    <a:lnTo>
                      <a:pt x="214" y="14"/>
                    </a:lnTo>
                    <a:lnTo>
                      <a:pt x="202" y="10"/>
                    </a:lnTo>
                    <a:lnTo>
                      <a:pt x="188" y="6"/>
                    </a:lnTo>
                    <a:lnTo>
                      <a:pt x="174" y="2"/>
                    </a:lnTo>
                    <a:lnTo>
                      <a:pt x="158" y="0"/>
                    </a:lnTo>
                    <a:lnTo>
                      <a:pt x="158" y="0"/>
                    </a:lnTo>
                    <a:close/>
                    <a:moveTo>
                      <a:pt x="252" y="158"/>
                    </a:moveTo>
                    <a:lnTo>
                      <a:pt x="252" y="158"/>
                    </a:lnTo>
                    <a:lnTo>
                      <a:pt x="244" y="156"/>
                    </a:lnTo>
                    <a:lnTo>
                      <a:pt x="238" y="152"/>
                    </a:lnTo>
                    <a:lnTo>
                      <a:pt x="238" y="152"/>
                    </a:lnTo>
                    <a:lnTo>
                      <a:pt x="234" y="146"/>
                    </a:lnTo>
                    <a:lnTo>
                      <a:pt x="232" y="138"/>
                    </a:lnTo>
                    <a:lnTo>
                      <a:pt x="232" y="138"/>
                    </a:lnTo>
                    <a:lnTo>
                      <a:pt x="232" y="126"/>
                    </a:lnTo>
                    <a:lnTo>
                      <a:pt x="228" y="112"/>
                    </a:lnTo>
                    <a:lnTo>
                      <a:pt x="222" y="102"/>
                    </a:lnTo>
                    <a:lnTo>
                      <a:pt x="214" y="92"/>
                    </a:lnTo>
                    <a:lnTo>
                      <a:pt x="204" y="84"/>
                    </a:lnTo>
                    <a:lnTo>
                      <a:pt x="194" y="76"/>
                    </a:lnTo>
                    <a:lnTo>
                      <a:pt x="182" y="72"/>
                    </a:lnTo>
                    <a:lnTo>
                      <a:pt x="168" y="70"/>
                    </a:lnTo>
                    <a:lnTo>
                      <a:pt x="168" y="70"/>
                    </a:lnTo>
                    <a:lnTo>
                      <a:pt x="160" y="68"/>
                    </a:lnTo>
                    <a:lnTo>
                      <a:pt x="154" y="64"/>
                    </a:lnTo>
                    <a:lnTo>
                      <a:pt x="150" y="58"/>
                    </a:lnTo>
                    <a:lnTo>
                      <a:pt x="150" y="50"/>
                    </a:lnTo>
                    <a:lnTo>
                      <a:pt x="150" y="50"/>
                    </a:lnTo>
                    <a:lnTo>
                      <a:pt x="152" y="42"/>
                    </a:lnTo>
                    <a:lnTo>
                      <a:pt x="156" y="38"/>
                    </a:lnTo>
                    <a:lnTo>
                      <a:pt x="162" y="34"/>
                    </a:lnTo>
                    <a:lnTo>
                      <a:pt x="170" y="32"/>
                    </a:lnTo>
                    <a:lnTo>
                      <a:pt x="170" y="32"/>
                    </a:lnTo>
                    <a:lnTo>
                      <a:pt x="190" y="36"/>
                    </a:lnTo>
                    <a:lnTo>
                      <a:pt x="210" y="42"/>
                    </a:lnTo>
                    <a:lnTo>
                      <a:pt x="226" y="52"/>
                    </a:lnTo>
                    <a:lnTo>
                      <a:pt x="242" y="66"/>
                    </a:lnTo>
                    <a:lnTo>
                      <a:pt x="254" y="80"/>
                    </a:lnTo>
                    <a:lnTo>
                      <a:pt x="262" y="98"/>
                    </a:lnTo>
                    <a:lnTo>
                      <a:pt x="268" y="118"/>
                    </a:lnTo>
                    <a:lnTo>
                      <a:pt x="270" y="138"/>
                    </a:lnTo>
                    <a:lnTo>
                      <a:pt x="270" y="138"/>
                    </a:lnTo>
                    <a:lnTo>
                      <a:pt x="270" y="146"/>
                    </a:lnTo>
                    <a:lnTo>
                      <a:pt x="266" y="152"/>
                    </a:lnTo>
                    <a:lnTo>
                      <a:pt x="266" y="152"/>
                    </a:lnTo>
                    <a:lnTo>
                      <a:pt x="260" y="156"/>
                    </a:lnTo>
                    <a:lnTo>
                      <a:pt x="252" y="158"/>
                    </a:lnTo>
                    <a:lnTo>
                      <a:pt x="252" y="158"/>
                    </a:lnTo>
                    <a:close/>
                  </a:path>
                </a:pathLst>
              </a:custGeom>
              <a:solidFill>
                <a:srgbClr val="4F81BD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50">
                <a:extLst>
                  <a:ext uri="{FF2B5EF4-FFF2-40B4-BE49-F238E27FC236}">
                    <a16:creationId xmlns:a16="http://schemas.microsoft.com/office/drawing/2014/main" id="{38FC25A2-108F-4151-992D-F1A5FEDD2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8325" y="1609725"/>
                <a:ext cx="234950" cy="114300"/>
              </a:xfrm>
              <a:prstGeom prst="rect">
                <a:avLst/>
              </a:prstGeom>
              <a:grp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Rectangle 51">
                <a:extLst>
                  <a:ext uri="{FF2B5EF4-FFF2-40B4-BE49-F238E27FC236}">
                    <a16:creationId xmlns:a16="http://schemas.microsoft.com/office/drawing/2014/main" id="{F78E3F6F-5A2A-4B5B-8A98-B6474F70A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8325" y="1765300"/>
                <a:ext cx="234950" cy="50800"/>
              </a:xfrm>
              <a:prstGeom prst="rect">
                <a:avLst/>
              </a:prstGeom>
              <a:grp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Freeform 52">
                <a:extLst>
                  <a:ext uri="{FF2B5EF4-FFF2-40B4-BE49-F238E27FC236}">
                    <a16:creationId xmlns:a16="http://schemas.microsoft.com/office/drawing/2014/main" id="{B31304E1-7011-4048-AFA9-C452350C7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225" y="911225"/>
                <a:ext cx="53975" cy="180975"/>
              </a:xfrm>
              <a:custGeom>
                <a:avLst/>
                <a:gdLst/>
                <a:ahLst/>
                <a:cxnLst>
                  <a:cxn ang="0">
                    <a:pos x="34" y="112"/>
                  </a:cxn>
                  <a:cxn ang="0">
                    <a:pos x="4" y="114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34" y="112"/>
                  </a:cxn>
                </a:cxnLst>
                <a:rect l="0" t="0" r="r" b="b"/>
                <a:pathLst>
                  <a:path w="34" h="114">
                    <a:moveTo>
                      <a:pt x="34" y="112"/>
                    </a:moveTo>
                    <a:lnTo>
                      <a:pt x="4" y="114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34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D5123157-888F-433D-ACF9-062AB6FF8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625" y="962025"/>
                <a:ext cx="130175" cy="177800"/>
              </a:xfrm>
              <a:custGeom>
                <a:avLst/>
                <a:gdLst/>
                <a:ahLst/>
                <a:cxnLst>
                  <a:cxn ang="0">
                    <a:pos x="58" y="112"/>
                  </a:cxn>
                  <a:cxn ang="0">
                    <a:pos x="0" y="14"/>
                  </a:cxn>
                  <a:cxn ang="0">
                    <a:pos x="26" y="0"/>
                  </a:cxn>
                  <a:cxn ang="0">
                    <a:pos x="82" y="98"/>
                  </a:cxn>
                  <a:cxn ang="0">
                    <a:pos x="58" y="112"/>
                  </a:cxn>
                </a:cxnLst>
                <a:rect l="0" t="0" r="r" b="b"/>
                <a:pathLst>
                  <a:path w="82" h="112">
                    <a:moveTo>
                      <a:pt x="58" y="112"/>
                    </a:moveTo>
                    <a:lnTo>
                      <a:pt x="0" y="14"/>
                    </a:lnTo>
                    <a:lnTo>
                      <a:pt x="26" y="0"/>
                    </a:lnTo>
                    <a:lnTo>
                      <a:pt x="82" y="98"/>
                    </a:lnTo>
                    <a:lnTo>
                      <a:pt x="58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Freeform 54">
                <a:extLst>
                  <a:ext uri="{FF2B5EF4-FFF2-40B4-BE49-F238E27FC236}">
                    <a16:creationId xmlns:a16="http://schemas.microsoft.com/office/drawing/2014/main" id="{EE57CF4A-DA00-44ED-A9E5-57DD03BFE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700" y="1123950"/>
                <a:ext cx="180975" cy="13017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14" y="58"/>
                  </a:cxn>
                  <a:cxn ang="0">
                    <a:pos x="98" y="82"/>
                  </a:cxn>
                  <a:cxn ang="0">
                    <a:pos x="0" y="26"/>
                  </a:cxn>
                  <a:cxn ang="0">
                    <a:pos x="14" y="0"/>
                  </a:cxn>
                </a:cxnLst>
                <a:rect l="0" t="0" r="r" b="b"/>
                <a:pathLst>
                  <a:path w="114" h="82">
                    <a:moveTo>
                      <a:pt x="14" y="0"/>
                    </a:moveTo>
                    <a:lnTo>
                      <a:pt x="114" y="58"/>
                    </a:lnTo>
                    <a:lnTo>
                      <a:pt x="98" y="82"/>
                    </a:lnTo>
                    <a:lnTo>
                      <a:pt x="0" y="26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Freeform 55">
                <a:extLst>
                  <a:ext uri="{FF2B5EF4-FFF2-40B4-BE49-F238E27FC236}">
                    <a16:creationId xmlns:a16="http://schemas.microsoft.com/office/drawing/2014/main" id="{047EB51E-D209-47BA-82D8-90B8B890A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0750" y="1123950"/>
                <a:ext cx="177800" cy="130175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0" y="58"/>
                  </a:cxn>
                  <a:cxn ang="0">
                    <a:pos x="14" y="82"/>
                  </a:cxn>
                  <a:cxn ang="0">
                    <a:pos x="112" y="26"/>
                  </a:cxn>
                  <a:cxn ang="0">
                    <a:pos x="98" y="0"/>
                  </a:cxn>
                </a:cxnLst>
                <a:rect l="0" t="0" r="r" b="b"/>
                <a:pathLst>
                  <a:path w="112" h="82">
                    <a:moveTo>
                      <a:pt x="98" y="0"/>
                    </a:moveTo>
                    <a:lnTo>
                      <a:pt x="0" y="58"/>
                    </a:lnTo>
                    <a:lnTo>
                      <a:pt x="14" y="82"/>
                    </a:lnTo>
                    <a:lnTo>
                      <a:pt x="112" y="26"/>
                    </a:lnTo>
                    <a:lnTo>
                      <a:pt x="9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Freeform 56">
                <a:extLst>
                  <a:ext uri="{FF2B5EF4-FFF2-40B4-BE49-F238E27FC236}">
                    <a16:creationId xmlns:a16="http://schemas.microsoft.com/office/drawing/2014/main" id="{E45BE736-76A5-4883-A468-13B68E4B6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450" y="962025"/>
                <a:ext cx="130175" cy="177800"/>
              </a:xfrm>
              <a:custGeom>
                <a:avLst/>
                <a:gdLst/>
                <a:ahLst/>
                <a:cxnLst>
                  <a:cxn ang="0">
                    <a:pos x="26" y="112"/>
                  </a:cxn>
                  <a:cxn ang="0">
                    <a:pos x="0" y="98"/>
                  </a:cxn>
                  <a:cxn ang="0">
                    <a:pos x="58" y="0"/>
                  </a:cxn>
                  <a:cxn ang="0">
                    <a:pos x="82" y="14"/>
                  </a:cxn>
                  <a:cxn ang="0">
                    <a:pos x="26" y="112"/>
                  </a:cxn>
                </a:cxnLst>
                <a:rect l="0" t="0" r="r" b="b"/>
                <a:pathLst>
                  <a:path w="82" h="112">
                    <a:moveTo>
                      <a:pt x="26" y="112"/>
                    </a:moveTo>
                    <a:lnTo>
                      <a:pt x="0" y="98"/>
                    </a:lnTo>
                    <a:lnTo>
                      <a:pt x="58" y="0"/>
                    </a:lnTo>
                    <a:lnTo>
                      <a:pt x="82" y="14"/>
                    </a:lnTo>
                    <a:lnTo>
                      <a:pt x="26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组 92">
            <a:extLst>
              <a:ext uri="{FF2B5EF4-FFF2-40B4-BE49-F238E27FC236}">
                <a16:creationId xmlns:a16="http://schemas.microsoft.com/office/drawing/2014/main" id="{1590C355-5604-497C-9FA9-4697782E9E11}"/>
              </a:ext>
            </a:extLst>
          </p:cNvPr>
          <p:cNvGrpSpPr/>
          <p:nvPr/>
        </p:nvGrpSpPr>
        <p:grpSpPr>
          <a:xfrm>
            <a:off x="6619501" y="4961134"/>
            <a:ext cx="1099948" cy="1099948"/>
            <a:chOff x="6619501" y="4226860"/>
            <a:chExt cx="1099948" cy="1099948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42C3CBFF-B79A-4079-9FA0-90A52F704BC6}"/>
                </a:ext>
              </a:extLst>
            </p:cNvPr>
            <p:cNvSpPr/>
            <p:nvPr/>
          </p:nvSpPr>
          <p:spPr>
            <a:xfrm>
              <a:off x="6619501" y="4226860"/>
              <a:ext cx="1099948" cy="109994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Calibri" panose="020F0502020204030204" pitchFamily="34" charset="0"/>
              </a:endParaRPr>
            </a:p>
          </p:txBody>
        </p:sp>
        <p:sp>
          <p:nvSpPr>
            <p:cNvPr id="32" name="Freeform 119">
              <a:extLst>
                <a:ext uri="{FF2B5EF4-FFF2-40B4-BE49-F238E27FC236}">
                  <a16:creationId xmlns:a16="http://schemas.microsoft.com/office/drawing/2014/main" id="{8349F135-9FF7-4F9C-9899-3980F454C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7262" y="4555296"/>
              <a:ext cx="440732" cy="440732"/>
            </a:xfrm>
            <a:custGeom>
              <a:avLst/>
              <a:gdLst/>
              <a:ahLst/>
              <a:cxnLst>
                <a:cxn ang="0">
                  <a:pos x="182" y="12"/>
                </a:cxn>
                <a:cxn ang="0">
                  <a:pos x="76" y="76"/>
                </a:cxn>
                <a:cxn ang="0">
                  <a:pos x="10" y="182"/>
                </a:cxn>
                <a:cxn ang="0">
                  <a:pos x="0" y="286"/>
                </a:cxn>
                <a:cxn ang="0">
                  <a:pos x="44" y="406"/>
                </a:cxn>
                <a:cxn ang="0">
                  <a:pos x="136" y="488"/>
                </a:cxn>
                <a:cxn ang="0">
                  <a:pos x="260" y="520"/>
                </a:cxn>
                <a:cxn ang="0">
                  <a:pos x="360" y="500"/>
                </a:cxn>
                <a:cxn ang="0">
                  <a:pos x="460" y="426"/>
                </a:cxn>
                <a:cxn ang="0">
                  <a:pos x="514" y="312"/>
                </a:cxn>
                <a:cxn ang="0">
                  <a:pos x="514" y="208"/>
                </a:cxn>
                <a:cxn ang="0">
                  <a:pos x="460" y="94"/>
                </a:cxn>
                <a:cxn ang="0">
                  <a:pos x="360" y="20"/>
                </a:cxn>
                <a:cxn ang="0">
                  <a:pos x="260" y="0"/>
                </a:cxn>
                <a:cxn ang="0">
                  <a:pos x="172" y="88"/>
                </a:cxn>
                <a:cxn ang="0">
                  <a:pos x="118" y="96"/>
                </a:cxn>
                <a:cxn ang="0">
                  <a:pos x="194" y="54"/>
                </a:cxn>
                <a:cxn ang="0">
                  <a:pos x="148" y="140"/>
                </a:cxn>
                <a:cxn ang="0">
                  <a:pos x="42" y="252"/>
                </a:cxn>
                <a:cxn ang="0">
                  <a:pos x="58" y="180"/>
                </a:cxn>
                <a:cxn ang="0">
                  <a:pos x="100" y="114"/>
                </a:cxn>
                <a:cxn ang="0">
                  <a:pos x="132" y="336"/>
                </a:cxn>
                <a:cxn ang="0">
                  <a:pos x="100" y="410"/>
                </a:cxn>
                <a:cxn ang="0">
                  <a:pos x="58" y="350"/>
                </a:cxn>
                <a:cxn ang="0">
                  <a:pos x="42" y="276"/>
                </a:cxn>
                <a:cxn ang="0">
                  <a:pos x="156" y="406"/>
                </a:cxn>
                <a:cxn ang="0">
                  <a:pos x="192" y="466"/>
                </a:cxn>
                <a:cxn ang="0">
                  <a:pos x="118" y="426"/>
                </a:cxn>
                <a:cxn ang="0">
                  <a:pos x="220" y="460"/>
                </a:cxn>
                <a:cxn ang="0">
                  <a:pos x="210" y="392"/>
                </a:cxn>
                <a:cxn ang="0">
                  <a:pos x="248" y="364"/>
                </a:cxn>
                <a:cxn ang="0">
                  <a:pos x="162" y="356"/>
                </a:cxn>
                <a:cxn ang="0">
                  <a:pos x="248" y="364"/>
                </a:cxn>
                <a:cxn ang="0">
                  <a:pos x="156" y="196"/>
                </a:cxn>
                <a:cxn ang="0">
                  <a:pos x="208" y="154"/>
                </a:cxn>
                <a:cxn ang="0">
                  <a:pos x="212" y="130"/>
                </a:cxn>
                <a:cxn ang="0">
                  <a:pos x="206" y="80"/>
                </a:cxn>
                <a:cxn ang="0">
                  <a:pos x="248" y="134"/>
                </a:cxn>
                <a:cxn ang="0">
                  <a:pos x="358" y="114"/>
                </a:cxn>
                <a:cxn ang="0">
                  <a:pos x="320" y="54"/>
                </a:cxn>
                <a:cxn ang="0">
                  <a:pos x="396" y="94"/>
                </a:cxn>
                <a:cxn ang="0">
                  <a:pos x="294" y="60"/>
                </a:cxn>
                <a:cxn ang="0">
                  <a:pos x="334" y="122"/>
                </a:cxn>
                <a:cxn ang="0">
                  <a:pos x="268" y="158"/>
                </a:cxn>
                <a:cxn ang="0">
                  <a:pos x="352" y="170"/>
                </a:cxn>
                <a:cxn ang="0">
                  <a:pos x="268" y="158"/>
                </a:cxn>
                <a:cxn ang="0">
                  <a:pos x="360" y="330"/>
                </a:cxn>
                <a:cxn ang="0">
                  <a:pos x="290" y="366"/>
                </a:cxn>
                <a:cxn ang="0">
                  <a:pos x="268" y="476"/>
                </a:cxn>
                <a:cxn ang="0">
                  <a:pos x="336" y="400"/>
                </a:cxn>
                <a:cxn ang="0">
                  <a:pos x="296" y="462"/>
                </a:cxn>
                <a:cxn ang="0">
                  <a:pos x="328" y="460"/>
                </a:cxn>
                <a:cxn ang="0">
                  <a:pos x="380" y="418"/>
                </a:cxn>
                <a:cxn ang="0">
                  <a:pos x="342" y="460"/>
                </a:cxn>
                <a:cxn ang="0">
                  <a:pos x="394" y="400"/>
                </a:cxn>
                <a:cxn ang="0">
                  <a:pos x="388" y="308"/>
                </a:cxn>
                <a:cxn ang="0">
                  <a:pos x="468" y="314"/>
                </a:cxn>
                <a:cxn ang="0">
                  <a:pos x="428" y="396"/>
                </a:cxn>
                <a:cxn ang="0">
                  <a:pos x="388" y="222"/>
                </a:cxn>
                <a:cxn ang="0">
                  <a:pos x="394" y="126"/>
                </a:cxn>
                <a:cxn ang="0">
                  <a:pos x="448" y="162"/>
                </a:cxn>
                <a:cxn ang="0">
                  <a:pos x="474" y="252"/>
                </a:cxn>
              </a:cxnLst>
              <a:rect l="0" t="0" r="r" b="b"/>
              <a:pathLst>
                <a:path w="520" h="520">
                  <a:moveTo>
                    <a:pt x="260" y="0"/>
                  </a:moveTo>
                  <a:lnTo>
                    <a:pt x="260" y="0"/>
                  </a:lnTo>
                  <a:lnTo>
                    <a:pt x="232" y="2"/>
                  </a:lnTo>
                  <a:lnTo>
                    <a:pt x="206" y="6"/>
                  </a:lnTo>
                  <a:lnTo>
                    <a:pt x="182" y="12"/>
                  </a:lnTo>
                  <a:lnTo>
                    <a:pt x="158" y="20"/>
                  </a:lnTo>
                  <a:lnTo>
                    <a:pt x="136" y="32"/>
                  </a:lnTo>
                  <a:lnTo>
                    <a:pt x="114" y="44"/>
                  </a:lnTo>
                  <a:lnTo>
                    <a:pt x="94" y="60"/>
                  </a:lnTo>
                  <a:lnTo>
                    <a:pt x="76" y="76"/>
                  </a:lnTo>
                  <a:lnTo>
                    <a:pt x="58" y="94"/>
                  </a:lnTo>
                  <a:lnTo>
                    <a:pt x="44" y="114"/>
                  </a:lnTo>
                  <a:lnTo>
                    <a:pt x="30" y="136"/>
                  </a:lnTo>
                  <a:lnTo>
                    <a:pt x="20" y="158"/>
                  </a:lnTo>
                  <a:lnTo>
                    <a:pt x="10" y="182"/>
                  </a:lnTo>
                  <a:lnTo>
                    <a:pt x="4" y="208"/>
                  </a:lnTo>
                  <a:lnTo>
                    <a:pt x="0" y="234"/>
                  </a:lnTo>
                  <a:lnTo>
                    <a:pt x="0" y="260"/>
                  </a:lnTo>
                  <a:lnTo>
                    <a:pt x="0" y="260"/>
                  </a:lnTo>
                  <a:lnTo>
                    <a:pt x="0" y="286"/>
                  </a:lnTo>
                  <a:lnTo>
                    <a:pt x="4" y="312"/>
                  </a:lnTo>
                  <a:lnTo>
                    <a:pt x="10" y="338"/>
                  </a:lnTo>
                  <a:lnTo>
                    <a:pt x="20" y="360"/>
                  </a:lnTo>
                  <a:lnTo>
                    <a:pt x="30" y="384"/>
                  </a:lnTo>
                  <a:lnTo>
                    <a:pt x="44" y="406"/>
                  </a:lnTo>
                  <a:lnTo>
                    <a:pt x="58" y="426"/>
                  </a:lnTo>
                  <a:lnTo>
                    <a:pt x="76" y="444"/>
                  </a:lnTo>
                  <a:lnTo>
                    <a:pt x="94" y="460"/>
                  </a:lnTo>
                  <a:lnTo>
                    <a:pt x="114" y="476"/>
                  </a:lnTo>
                  <a:lnTo>
                    <a:pt x="136" y="488"/>
                  </a:lnTo>
                  <a:lnTo>
                    <a:pt x="158" y="500"/>
                  </a:lnTo>
                  <a:lnTo>
                    <a:pt x="182" y="508"/>
                  </a:lnTo>
                  <a:lnTo>
                    <a:pt x="206" y="514"/>
                  </a:lnTo>
                  <a:lnTo>
                    <a:pt x="232" y="518"/>
                  </a:lnTo>
                  <a:lnTo>
                    <a:pt x="260" y="520"/>
                  </a:lnTo>
                  <a:lnTo>
                    <a:pt x="260" y="520"/>
                  </a:lnTo>
                  <a:lnTo>
                    <a:pt x="286" y="518"/>
                  </a:lnTo>
                  <a:lnTo>
                    <a:pt x="312" y="514"/>
                  </a:lnTo>
                  <a:lnTo>
                    <a:pt x="336" y="508"/>
                  </a:lnTo>
                  <a:lnTo>
                    <a:pt x="360" y="500"/>
                  </a:lnTo>
                  <a:lnTo>
                    <a:pt x="384" y="488"/>
                  </a:lnTo>
                  <a:lnTo>
                    <a:pt x="404" y="476"/>
                  </a:lnTo>
                  <a:lnTo>
                    <a:pt x="424" y="460"/>
                  </a:lnTo>
                  <a:lnTo>
                    <a:pt x="444" y="444"/>
                  </a:lnTo>
                  <a:lnTo>
                    <a:pt x="460" y="426"/>
                  </a:lnTo>
                  <a:lnTo>
                    <a:pt x="474" y="406"/>
                  </a:lnTo>
                  <a:lnTo>
                    <a:pt x="488" y="384"/>
                  </a:lnTo>
                  <a:lnTo>
                    <a:pt x="498" y="360"/>
                  </a:lnTo>
                  <a:lnTo>
                    <a:pt x="508" y="338"/>
                  </a:lnTo>
                  <a:lnTo>
                    <a:pt x="514" y="312"/>
                  </a:lnTo>
                  <a:lnTo>
                    <a:pt x="518" y="286"/>
                  </a:lnTo>
                  <a:lnTo>
                    <a:pt x="520" y="260"/>
                  </a:lnTo>
                  <a:lnTo>
                    <a:pt x="520" y="260"/>
                  </a:lnTo>
                  <a:lnTo>
                    <a:pt x="518" y="234"/>
                  </a:lnTo>
                  <a:lnTo>
                    <a:pt x="514" y="208"/>
                  </a:lnTo>
                  <a:lnTo>
                    <a:pt x="508" y="182"/>
                  </a:lnTo>
                  <a:lnTo>
                    <a:pt x="498" y="158"/>
                  </a:lnTo>
                  <a:lnTo>
                    <a:pt x="488" y="136"/>
                  </a:lnTo>
                  <a:lnTo>
                    <a:pt x="474" y="114"/>
                  </a:lnTo>
                  <a:lnTo>
                    <a:pt x="460" y="94"/>
                  </a:lnTo>
                  <a:lnTo>
                    <a:pt x="444" y="76"/>
                  </a:lnTo>
                  <a:lnTo>
                    <a:pt x="424" y="60"/>
                  </a:lnTo>
                  <a:lnTo>
                    <a:pt x="404" y="44"/>
                  </a:lnTo>
                  <a:lnTo>
                    <a:pt x="384" y="32"/>
                  </a:lnTo>
                  <a:lnTo>
                    <a:pt x="360" y="20"/>
                  </a:lnTo>
                  <a:lnTo>
                    <a:pt x="336" y="12"/>
                  </a:lnTo>
                  <a:lnTo>
                    <a:pt x="312" y="6"/>
                  </a:lnTo>
                  <a:lnTo>
                    <a:pt x="286" y="2"/>
                  </a:lnTo>
                  <a:lnTo>
                    <a:pt x="260" y="0"/>
                  </a:lnTo>
                  <a:lnTo>
                    <a:pt x="260" y="0"/>
                  </a:lnTo>
                  <a:close/>
                  <a:moveTo>
                    <a:pt x="194" y="54"/>
                  </a:moveTo>
                  <a:lnTo>
                    <a:pt x="194" y="54"/>
                  </a:lnTo>
                  <a:lnTo>
                    <a:pt x="186" y="64"/>
                  </a:lnTo>
                  <a:lnTo>
                    <a:pt x="186" y="64"/>
                  </a:lnTo>
                  <a:lnTo>
                    <a:pt x="172" y="88"/>
                  </a:lnTo>
                  <a:lnTo>
                    <a:pt x="158" y="114"/>
                  </a:lnTo>
                  <a:lnTo>
                    <a:pt x="158" y="114"/>
                  </a:lnTo>
                  <a:lnTo>
                    <a:pt x="136" y="106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36" y="82"/>
                  </a:lnTo>
                  <a:lnTo>
                    <a:pt x="154" y="70"/>
                  </a:lnTo>
                  <a:lnTo>
                    <a:pt x="174" y="62"/>
                  </a:lnTo>
                  <a:lnTo>
                    <a:pt x="194" y="54"/>
                  </a:lnTo>
                  <a:lnTo>
                    <a:pt x="194" y="54"/>
                  </a:lnTo>
                  <a:close/>
                  <a:moveTo>
                    <a:pt x="100" y="114"/>
                  </a:moveTo>
                  <a:lnTo>
                    <a:pt x="100" y="114"/>
                  </a:lnTo>
                  <a:lnTo>
                    <a:pt x="122" y="128"/>
                  </a:lnTo>
                  <a:lnTo>
                    <a:pt x="148" y="140"/>
                  </a:lnTo>
                  <a:lnTo>
                    <a:pt x="148" y="140"/>
                  </a:lnTo>
                  <a:lnTo>
                    <a:pt x="140" y="164"/>
                  </a:lnTo>
                  <a:lnTo>
                    <a:pt x="132" y="192"/>
                  </a:lnTo>
                  <a:lnTo>
                    <a:pt x="128" y="222"/>
                  </a:lnTo>
                  <a:lnTo>
                    <a:pt x="124" y="252"/>
                  </a:lnTo>
                  <a:lnTo>
                    <a:pt x="42" y="252"/>
                  </a:lnTo>
                  <a:lnTo>
                    <a:pt x="42" y="252"/>
                  </a:lnTo>
                  <a:lnTo>
                    <a:pt x="44" y="234"/>
                  </a:lnTo>
                  <a:lnTo>
                    <a:pt x="48" y="216"/>
                  </a:lnTo>
                  <a:lnTo>
                    <a:pt x="52" y="196"/>
                  </a:lnTo>
                  <a:lnTo>
                    <a:pt x="58" y="180"/>
                  </a:lnTo>
                  <a:lnTo>
                    <a:pt x="66" y="162"/>
                  </a:lnTo>
                  <a:lnTo>
                    <a:pt x="76" y="144"/>
                  </a:lnTo>
                  <a:lnTo>
                    <a:pt x="88" y="130"/>
                  </a:lnTo>
                  <a:lnTo>
                    <a:pt x="100" y="114"/>
                  </a:lnTo>
                  <a:lnTo>
                    <a:pt x="100" y="114"/>
                  </a:lnTo>
                  <a:close/>
                  <a:moveTo>
                    <a:pt x="42" y="276"/>
                  </a:moveTo>
                  <a:lnTo>
                    <a:pt x="124" y="276"/>
                  </a:lnTo>
                  <a:lnTo>
                    <a:pt x="124" y="276"/>
                  </a:lnTo>
                  <a:lnTo>
                    <a:pt x="126" y="308"/>
                  </a:lnTo>
                  <a:lnTo>
                    <a:pt x="132" y="336"/>
                  </a:lnTo>
                  <a:lnTo>
                    <a:pt x="138" y="362"/>
                  </a:lnTo>
                  <a:lnTo>
                    <a:pt x="146" y="386"/>
                  </a:lnTo>
                  <a:lnTo>
                    <a:pt x="146" y="386"/>
                  </a:lnTo>
                  <a:lnTo>
                    <a:pt x="120" y="398"/>
                  </a:lnTo>
                  <a:lnTo>
                    <a:pt x="100" y="410"/>
                  </a:lnTo>
                  <a:lnTo>
                    <a:pt x="100" y="410"/>
                  </a:lnTo>
                  <a:lnTo>
                    <a:pt x="88" y="396"/>
                  </a:lnTo>
                  <a:lnTo>
                    <a:pt x="76" y="382"/>
                  </a:lnTo>
                  <a:lnTo>
                    <a:pt x="66" y="366"/>
                  </a:lnTo>
                  <a:lnTo>
                    <a:pt x="58" y="350"/>
                  </a:lnTo>
                  <a:lnTo>
                    <a:pt x="52" y="332"/>
                  </a:lnTo>
                  <a:lnTo>
                    <a:pt x="48" y="314"/>
                  </a:lnTo>
                  <a:lnTo>
                    <a:pt x="44" y="296"/>
                  </a:lnTo>
                  <a:lnTo>
                    <a:pt x="42" y="276"/>
                  </a:lnTo>
                  <a:lnTo>
                    <a:pt x="42" y="276"/>
                  </a:lnTo>
                  <a:close/>
                  <a:moveTo>
                    <a:pt x="118" y="426"/>
                  </a:moveTo>
                  <a:lnTo>
                    <a:pt x="118" y="426"/>
                  </a:lnTo>
                  <a:lnTo>
                    <a:pt x="136" y="416"/>
                  </a:lnTo>
                  <a:lnTo>
                    <a:pt x="156" y="406"/>
                  </a:lnTo>
                  <a:lnTo>
                    <a:pt x="156" y="406"/>
                  </a:lnTo>
                  <a:lnTo>
                    <a:pt x="170" y="436"/>
                  </a:lnTo>
                  <a:lnTo>
                    <a:pt x="186" y="460"/>
                  </a:lnTo>
                  <a:lnTo>
                    <a:pt x="186" y="460"/>
                  </a:lnTo>
                  <a:lnTo>
                    <a:pt x="192" y="466"/>
                  </a:lnTo>
                  <a:lnTo>
                    <a:pt x="192" y="466"/>
                  </a:lnTo>
                  <a:lnTo>
                    <a:pt x="172" y="460"/>
                  </a:lnTo>
                  <a:lnTo>
                    <a:pt x="154" y="450"/>
                  </a:lnTo>
                  <a:lnTo>
                    <a:pt x="136" y="438"/>
                  </a:lnTo>
                  <a:lnTo>
                    <a:pt x="118" y="426"/>
                  </a:lnTo>
                  <a:lnTo>
                    <a:pt x="118" y="426"/>
                  </a:lnTo>
                  <a:close/>
                  <a:moveTo>
                    <a:pt x="248" y="476"/>
                  </a:moveTo>
                  <a:lnTo>
                    <a:pt x="248" y="476"/>
                  </a:lnTo>
                  <a:lnTo>
                    <a:pt x="232" y="476"/>
                  </a:lnTo>
                  <a:lnTo>
                    <a:pt x="232" y="476"/>
                  </a:lnTo>
                  <a:lnTo>
                    <a:pt x="220" y="460"/>
                  </a:lnTo>
                  <a:lnTo>
                    <a:pt x="206" y="444"/>
                  </a:lnTo>
                  <a:lnTo>
                    <a:pt x="192" y="422"/>
                  </a:lnTo>
                  <a:lnTo>
                    <a:pt x="180" y="398"/>
                  </a:lnTo>
                  <a:lnTo>
                    <a:pt x="180" y="398"/>
                  </a:lnTo>
                  <a:lnTo>
                    <a:pt x="210" y="392"/>
                  </a:lnTo>
                  <a:lnTo>
                    <a:pt x="228" y="388"/>
                  </a:lnTo>
                  <a:lnTo>
                    <a:pt x="248" y="388"/>
                  </a:lnTo>
                  <a:lnTo>
                    <a:pt x="248" y="476"/>
                  </a:lnTo>
                  <a:close/>
                  <a:moveTo>
                    <a:pt x="248" y="364"/>
                  </a:moveTo>
                  <a:lnTo>
                    <a:pt x="248" y="364"/>
                  </a:lnTo>
                  <a:lnTo>
                    <a:pt x="224" y="364"/>
                  </a:lnTo>
                  <a:lnTo>
                    <a:pt x="204" y="368"/>
                  </a:lnTo>
                  <a:lnTo>
                    <a:pt x="170" y="378"/>
                  </a:lnTo>
                  <a:lnTo>
                    <a:pt x="170" y="378"/>
                  </a:lnTo>
                  <a:lnTo>
                    <a:pt x="162" y="356"/>
                  </a:lnTo>
                  <a:lnTo>
                    <a:pt x="156" y="332"/>
                  </a:lnTo>
                  <a:lnTo>
                    <a:pt x="150" y="306"/>
                  </a:lnTo>
                  <a:lnTo>
                    <a:pt x="148" y="276"/>
                  </a:lnTo>
                  <a:lnTo>
                    <a:pt x="248" y="276"/>
                  </a:lnTo>
                  <a:lnTo>
                    <a:pt x="248" y="364"/>
                  </a:lnTo>
                  <a:close/>
                  <a:moveTo>
                    <a:pt x="248" y="252"/>
                  </a:moveTo>
                  <a:lnTo>
                    <a:pt x="150" y="252"/>
                  </a:lnTo>
                  <a:lnTo>
                    <a:pt x="150" y="252"/>
                  </a:lnTo>
                  <a:lnTo>
                    <a:pt x="152" y="224"/>
                  </a:lnTo>
                  <a:lnTo>
                    <a:pt x="156" y="196"/>
                  </a:lnTo>
                  <a:lnTo>
                    <a:pt x="164" y="170"/>
                  </a:lnTo>
                  <a:lnTo>
                    <a:pt x="172" y="148"/>
                  </a:lnTo>
                  <a:lnTo>
                    <a:pt x="172" y="148"/>
                  </a:lnTo>
                  <a:lnTo>
                    <a:pt x="188" y="152"/>
                  </a:lnTo>
                  <a:lnTo>
                    <a:pt x="208" y="154"/>
                  </a:lnTo>
                  <a:lnTo>
                    <a:pt x="248" y="158"/>
                  </a:lnTo>
                  <a:lnTo>
                    <a:pt x="248" y="252"/>
                  </a:lnTo>
                  <a:close/>
                  <a:moveTo>
                    <a:pt x="248" y="134"/>
                  </a:moveTo>
                  <a:lnTo>
                    <a:pt x="248" y="134"/>
                  </a:lnTo>
                  <a:lnTo>
                    <a:pt x="212" y="130"/>
                  </a:lnTo>
                  <a:lnTo>
                    <a:pt x="182" y="122"/>
                  </a:lnTo>
                  <a:lnTo>
                    <a:pt x="182" y="122"/>
                  </a:lnTo>
                  <a:lnTo>
                    <a:pt x="194" y="100"/>
                  </a:lnTo>
                  <a:lnTo>
                    <a:pt x="206" y="80"/>
                  </a:lnTo>
                  <a:lnTo>
                    <a:pt x="206" y="80"/>
                  </a:lnTo>
                  <a:lnTo>
                    <a:pt x="220" y="60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8" y="44"/>
                  </a:lnTo>
                  <a:lnTo>
                    <a:pt x="248" y="134"/>
                  </a:lnTo>
                  <a:close/>
                  <a:moveTo>
                    <a:pt x="396" y="94"/>
                  </a:moveTo>
                  <a:lnTo>
                    <a:pt x="396" y="94"/>
                  </a:lnTo>
                  <a:lnTo>
                    <a:pt x="378" y="104"/>
                  </a:lnTo>
                  <a:lnTo>
                    <a:pt x="358" y="114"/>
                  </a:lnTo>
                  <a:lnTo>
                    <a:pt x="358" y="114"/>
                  </a:lnTo>
                  <a:lnTo>
                    <a:pt x="342" y="88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20" y="54"/>
                  </a:lnTo>
                  <a:lnTo>
                    <a:pt x="320" y="54"/>
                  </a:lnTo>
                  <a:lnTo>
                    <a:pt x="340" y="60"/>
                  </a:lnTo>
                  <a:lnTo>
                    <a:pt x="360" y="70"/>
                  </a:lnTo>
                  <a:lnTo>
                    <a:pt x="378" y="82"/>
                  </a:lnTo>
                  <a:lnTo>
                    <a:pt x="396" y="94"/>
                  </a:lnTo>
                  <a:lnTo>
                    <a:pt x="396" y="94"/>
                  </a:lnTo>
                  <a:close/>
                  <a:moveTo>
                    <a:pt x="268" y="44"/>
                  </a:moveTo>
                  <a:lnTo>
                    <a:pt x="268" y="44"/>
                  </a:lnTo>
                  <a:lnTo>
                    <a:pt x="282" y="46"/>
                  </a:lnTo>
                  <a:lnTo>
                    <a:pt x="282" y="46"/>
                  </a:lnTo>
                  <a:lnTo>
                    <a:pt x="294" y="60"/>
                  </a:lnTo>
                  <a:lnTo>
                    <a:pt x="308" y="80"/>
                  </a:lnTo>
                  <a:lnTo>
                    <a:pt x="308" y="80"/>
                  </a:lnTo>
                  <a:lnTo>
                    <a:pt x="322" y="98"/>
                  </a:lnTo>
                  <a:lnTo>
                    <a:pt x="334" y="122"/>
                  </a:lnTo>
                  <a:lnTo>
                    <a:pt x="334" y="122"/>
                  </a:lnTo>
                  <a:lnTo>
                    <a:pt x="304" y="130"/>
                  </a:lnTo>
                  <a:lnTo>
                    <a:pt x="268" y="134"/>
                  </a:lnTo>
                  <a:lnTo>
                    <a:pt x="268" y="44"/>
                  </a:lnTo>
                  <a:close/>
                  <a:moveTo>
                    <a:pt x="268" y="158"/>
                  </a:moveTo>
                  <a:lnTo>
                    <a:pt x="268" y="158"/>
                  </a:lnTo>
                  <a:lnTo>
                    <a:pt x="308" y="154"/>
                  </a:lnTo>
                  <a:lnTo>
                    <a:pt x="326" y="150"/>
                  </a:lnTo>
                  <a:lnTo>
                    <a:pt x="344" y="146"/>
                  </a:lnTo>
                  <a:lnTo>
                    <a:pt x="344" y="146"/>
                  </a:lnTo>
                  <a:lnTo>
                    <a:pt x="352" y="170"/>
                  </a:lnTo>
                  <a:lnTo>
                    <a:pt x="358" y="196"/>
                  </a:lnTo>
                  <a:lnTo>
                    <a:pt x="364" y="224"/>
                  </a:lnTo>
                  <a:lnTo>
                    <a:pt x="366" y="252"/>
                  </a:lnTo>
                  <a:lnTo>
                    <a:pt x="268" y="252"/>
                  </a:lnTo>
                  <a:lnTo>
                    <a:pt x="268" y="158"/>
                  </a:lnTo>
                  <a:close/>
                  <a:moveTo>
                    <a:pt x="268" y="276"/>
                  </a:moveTo>
                  <a:lnTo>
                    <a:pt x="366" y="276"/>
                  </a:lnTo>
                  <a:lnTo>
                    <a:pt x="366" y="276"/>
                  </a:lnTo>
                  <a:lnTo>
                    <a:pt x="364" y="304"/>
                  </a:lnTo>
                  <a:lnTo>
                    <a:pt x="360" y="330"/>
                  </a:lnTo>
                  <a:lnTo>
                    <a:pt x="354" y="354"/>
                  </a:lnTo>
                  <a:lnTo>
                    <a:pt x="346" y="378"/>
                  </a:lnTo>
                  <a:lnTo>
                    <a:pt x="346" y="378"/>
                  </a:lnTo>
                  <a:lnTo>
                    <a:pt x="310" y="368"/>
                  </a:lnTo>
                  <a:lnTo>
                    <a:pt x="290" y="366"/>
                  </a:lnTo>
                  <a:lnTo>
                    <a:pt x="268" y="364"/>
                  </a:lnTo>
                  <a:lnTo>
                    <a:pt x="268" y="276"/>
                  </a:lnTo>
                  <a:close/>
                  <a:moveTo>
                    <a:pt x="284" y="476"/>
                  </a:moveTo>
                  <a:lnTo>
                    <a:pt x="284" y="476"/>
                  </a:lnTo>
                  <a:lnTo>
                    <a:pt x="268" y="476"/>
                  </a:lnTo>
                  <a:lnTo>
                    <a:pt x="268" y="388"/>
                  </a:lnTo>
                  <a:lnTo>
                    <a:pt x="268" y="388"/>
                  </a:lnTo>
                  <a:lnTo>
                    <a:pt x="288" y="390"/>
                  </a:lnTo>
                  <a:lnTo>
                    <a:pt x="306" y="392"/>
                  </a:lnTo>
                  <a:lnTo>
                    <a:pt x="336" y="400"/>
                  </a:lnTo>
                  <a:lnTo>
                    <a:pt x="336" y="400"/>
                  </a:lnTo>
                  <a:lnTo>
                    <a:pt x="324" y="422"/>
                  </a:lnTo>
                  <a:lnTo>
                    <a:pt x="308" y="444"/>
                  </a:lnTo>
                  <a:lnTo>
                    <a:pt x="308" y="444"/>
                  </a:lnTo>
                  <a:lnTo>
                    <a:pt x="296" y="462"/>
                  </a:lnTo>
                  <a:lnTo>
                    <a:pt x="284" y="476"/>
                  </a:lnTo>
                  <a:lnTo>
                    <a:pt x="284" y="476"/>
                  </a:lnTo>
                  <a:close/>
                  <a:moveTo>
                    <a:pt x="322" y="466"/>
                  </a:moveTo>
                  <a:lnTo>
                    <a:pt x="322" y="466"/>
                  </a:lnTo>
                  <a:lnTo>
                    <a:pt x="328" y="460"/>
                  </a:lnTo>
                  <a:lnTo>
                    <a:pt x="328" y="460"/>
                  </a:lnTo>
                  <a:lnTo>
                    <a:pt x="344" y="436"/>
                  </a:lnTo>
                  <a:lnTo>
                    <a:pt x="358" y="408"/>
                  </a:lnTo>
                  <a:lnTo>
                    <a:pt x="358" y="408"/>
                  </a:lnTo>
                  <a:lnTo>
                    <a:pt x="380" y="418"/>
                  </a:lnTo>
                  <a:lnTo>
                    <a:pt x="396" y="426"/>
                  </a:lnTo>
                  <a:lnTo>
                    <a:pt x="396" y="426"/>
                  </a:lnTo>
                  <a:lnTo>
                    <a:pt x="380" y="440"/>
                  </a:lnTo>
                  <a:lnTo>
                    <a:pt x="362" y="450"/>
                  </a:lnTo>
                  <a:lnTo>
                    <a:pt x="342" y="460"/>
                  </a:lnTo>
                  <a:lnTo>
                    <a:pt x="322" y="466"/>
                  </a:lnTo>
                  <a:lnTo>
                    <a:pt x="322" y="466"/>
                  </a:lnTo>
                  <a:close/>
                  <a:moveTo>
                    <a:pt x="414" y="410"/>
                  </a:moveTo>
                  <a:lnTo>
                    <a:pt x="414" y="410"/>
                  </a:lnTo>
                  <a:lnTo>
                    <a:pt x="394" y="400"/>
                  </a:lnTo>
                  <a:lnTo>
                    <a:pt x="368" y="388"/>
                  </a:lnTo>
                  <a:lnTo>
                    <a:pt x="368" y="388"/>
                  </a:lnTo>
                  <a:lnTo>
                    <a:pt x="376" y="364"/>
                  </a:lnTo>
                  <a:lnTo>
                    <a:pt x="384" y="338"/>
                  </a:lnTo>
                  <a:lnTo>
                    <a:pt x="388" y="308"/>
                  </a:lnTo>
                  <a:lnTo>
                    <a:pt x="390" y="276"/>
                  </a:lnTo>
                  <a:lnTo>
                    <a:pt x="474" y="276"/>
                  </a:lnTo>
                  <a:lnTo>
                    <a:pt x="474" y="276"/>
                  </a:lnTo>
                  <a:lnTo>
                    <a:pt x="472" y="296"/>
                  </a:lnTo>
                  <a:lnTo>
                    <a:pt x="468" y="314"/>
                  </a:lnTo>
                  <a:lnTo>
                    <a:pt x="462" y="332"/>
                  </a:lnTo>
                  <a:lnTo>
                    <a:pt x="456" y="350"/>
                  </a:lnTo>
                  <a:lnTo>
                    <a:pt x="448" y="366"/>
                  </a:lnTo>
                  <a:lnTo>
                    <a:pt x="438" y="382"/>
                  </a:lnTo>
                  <a:lnTo>
                    <a:pt x="428" y="396"/>
                  </a:lnTo>
                  <a:lnTo>
                    <a:pt x="414" y="410"/>
                  </a:lnTo>
                  <a:lnTo>
                    <a:pt x="414" y="410"/>
                  </a:lnTo>
                  <a:close/>
                  <a:moveTo>
                    <a:pt x="390" y="252"/>
                  </a:moveTo>
                  <a:lnTo>
                    <a:pt x="390" y="252"/>
                  </a:lnTo>
                  <a:lnTo>
                    <a:pt x="388" y="222"/>
                  </a:lnTo>
                  <a:lnTo>
                    <a:pt x="382" y="192"/>
                  </a:lnTo>
                  <a:lnTo>
                    <a:pt x="376" y="164"/>
                  </a:lnTo>
                  <a:lnTo>
                    <a:pt x="366" y="138"/>
                  </a:lnTo>
                  <a:lnTo>
                    <a:pt x="366" y="138"/>
                  </a:lnTo>
                  <a:lnTo>
                    <a:pt x="394" y="126"/>
                  </a:lnTo>
                  <a:lnTo>
                    <a:pt x="414" y="114"/>
                  </a:lnTo>
                  <a:lnTo>
                    <a:pt x="414" y="114"/>
                  </a:lnTo>
                  <a:lnTo>
                    <a:pt x="428" y="130"/>
                  </a:lnTo>
                  <a:lnTo>
                    <a:pt x="438" y="146"/>
                  </a:lnTo>
                  <a:lnTo>
                    <a:pt x="448" y="162"/>
                  </a:lnTo>
                  <a:lnTo>
                    <a:pt x="456" y="180"/>
                  </a:lnTo>
                  <a:lnTo>
                    <a:pt x="462" y="198"/>
                  </a:lnTo>
                  <a:lnTo>
                    <a:pt x="468" y="216"/>
                  </a:lnTo>
                  <a:lnTo>
                    <a:pt x="472" y="234"/>
                  </a:lnTo>
                  <a:lnTo>
                    <a:pt x="474" y="252"/>
                  </a:lnTo>
                  <a:lnTo>
                    <a:pt x="390" y="252"/>
                  </a:lnTo>
                  <a:close/>
                </a:path>
              </a:pathLst>
            </a:custGeom>
            <a:solidFill>
              <a:srgbClr val="4F81BD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组 93">
            <a:extLst>
              <a:ext uri="{FF2B5EF4-FFF2-40B4-BE49-F238E27FC236}">
                <a16:creationId xmlns:a16="http://schemas.microsoft.com/office/drawing/2014/main" id="{2F52EE2E-864F-4F58-8EC8-481624B637DF}"/>
              </a:ext>
            </a:extLst>
          </p:cNvPr>
          <p:cNvGrpSpPr/>
          <p:nvPr/>
        </p:nvGrpSpPr>
        <p:grpSpPr>
          <a:xfrm>
            <a:off x="9361190" y="4961134"/>
            <a:ext cx="1099948" cy="1099948"/>
            <a:chOff x="9361190" y="4226860"/>
            <a:chExt cx="1099948" cy="1099948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1027ACA-95D9-46E6-BA2C-92177E9010DD}"/>
                </a:ext>
              </a:extLst>
            </p:cNvPr>
            <p:cNvSpPr/>
            <p:nvPr/>
          </p:nvSpPr>
          <p:spPr>
            <a:xfrm>
              <a:off x="9361190" y="4226860"/>
              <a:ext cx="1099948" cy="109994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Calibri" panose="020F0502020204030204" pitchFamily="34" charset="0"/>
              </a:endParaRPr>
            </a:p>
          </p:txBody>
        </p:sp>
        <p:grpSp>
          <p:nvGrpSpPr>
            <p:cNvPr id="35" name="组 60">
              <a:extLst>
                <a:ext uri="{FF2B5EF4-FFF2-40B4-BE49-F238E27FC236}">
                  <a16:creationId xmlns:a16="http://schemas.microsoft.com/office/drawing/2014/main" id="{44FC4CF1-E2C2-41E8-BE16-625E55B999B3}"/>
                </a:ext>
              </a:extLst>
            </p:cNvPr>
            <p:cNvGrpSpPr/>
            <p:nvPr/>
          </p:nvGrpSpPr>
          <p:grpSpPr>
            <a:xfrm>
              <a:off x="9708950" y="4634630"/>
              <a:ext cx="440734" cy="259056"/>
              <a:chOff x="3902075" y="4498975"/>
              <a:chExt cx="831850" cy="488950"/>
            </a:xfrm>
            <a:solidFill>
              <a:schemeClr val="accent4"/>
            </a:solidFill>
          </p:grpSpPr>
          <p:sp>
            <p:nvSpPr>
              <p:cNvPr id="36" name="Freeform 230">
                <a:extLst>
                  <a:ext uri="{FF2B5EF4-FFF2-40B4-BE49-F238E27FC236}">
                    <a16:creationId xmlns:a16="http://schemas.microsoft.com/office/drawing/2014/main" id="{E22CEC9F-E109-4427-B877-03449A5840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2575" y="4498975"/>
                <a:ext cx="450850" cy="488950"/>
              </a:xfrm>
              <a:custGeom>
                <a:avLst/>
                <a:gdLst/>
                <a:ahLst/>
                <a:cxnLst>
                  <a:cxn ang="0">
                    <a:pos x="70" y="72"/>
                  </a:cxn>
                  <a:cxn ang="0">
                    <a:pos x="76" y="44"/>
                  </a:cxn>
                  <a:cxn ang="0">
                    <a:pos x="90" y="20"/>
                  </a:cxn>
                  <a:cxn ang="0">
                    <a:pos x="114" y="6"/>
                  </a:cxn>
                  <a:cxn ang="0">
                    <a:pos x="142" y="0"/>
                  </a:cxn>
                  <a:cxn ang="0">
                    <a:pos x="156" y="2"/>
                  </a:cxn>
                  <a:cxn ang="0">
                    <a:pos x="182" y="12"/>
                  </a:cxn>
                  <a:cxn ang="0">
                    <a:pos x="202" y="30"/>
                  </a:cxn>
                  <a:cxn ang="0">
                    <a:pos x="212" y="56"/>
                  </a:cxn>
                  <a:cxn ang="0">
                    <a:pos x="212" y="72"/>
                  </a:cxn>
                  <a:cxn ang="0">
                    <a:pos x="208" y="100"/>
                  </a:cxn>
                  <a:cxn ang="0">
                    <a:pos x="192" y="122"/>
                  </a:cxn>
                  <a:cxn ang="0">
                    <a:pos x="170" y="138"/>
                  </a:cxn>
                  <a:cxn ang="0">
                    <a:pos x="142" y="142"/>
                  </a:cxn>
                  <a:cxn ang="0">
                    <a:pos x="128" y="142"/>
                  </a:cxn>
                  <a:cxn ang="0">
                    <a:pos x="102" y="130"/>
                  </a:cxn>
                  <a:cxn ang="0">
                    <a:pos x="82" y="112"/>
                  </a:cxn>
                  <a:cxn ang="0">
                    <a:pos x="72" y="86"/>
                  </a:cxn>
                  <a:cxn ang="0">
                    <a:pos x="70" y="72"/>
                  </a:cxn>
                  <a:cxn ang="0">
                    <a:pos x="142" y="190"/>
                  </a:cxn>
                  <a:cxn ang="0">
                    <a:pos x="104" y="194"/>
                  </a:cxn>
                  <a:cxn ang="0">
                    <a:pos x="74" y="202"/>
                  </a:cxn>
                  <a:cxn ang="0">
                    <a:pos x="48" y="214"/>
                  </a:cxn>
                  <a:cxn ang="0">
                    <a:pos x="16" y="244"/>
                  </a:cxn>
                  <a:cxn ang="0">
                    <a:pos x="0" y="268"/>
                  </a:cxn>
                  <a:cxn ang="0">
                    <a:pos x="284" y="308"/>
                  </a:cxn>
                  <a:cxn ang="0">
                    <a:pos x="284" y="268"/>
                  </a:cxn>
                  <a:cxn ang="0">
                    <a:pos x="268" y="244"/>
                  </a:cxn>
                  <a:cxn ang="0">
                    <a:pos x="234" y="214"/>
                  </a:cxn>
                  <a:cxn ang="0">
                    <a:pos x="210" y="202"/>
                  </a:cxn>
                  <a:cxn ang="0">
                    <a:pos x="180" y="194"/>
                  </a:cxn>
                  <a:cxn ang="0">
                    <a:pos x="142" y="190"/>
                  </a:cxn>
                </a:cxnLst>
                <a:rect l="0" t="0" r="r" b="b"/>
                <a:pathLst>
                  <a:path w="284" h="308">
                    <a:moveTo>
                      <a:pt x="70" y="72"/>
                    </a:moveTo>
                    <a:lnTo>
                      <a:pt x="70" y="72"/>
                    </a:lnTo>
                    <a:lnTo>
                      <a:pt x="72" y="56"/>
                    </a:lnTo>
                    <a:lnTo>
                      <a:pt x="76" y="44"/>
                    </a:lnTo>
                    <a:lnTo>
                      <a:pt x="82" y="30"/>
                    </a:lnTo>
                    <a:lnTo>
                      <a:pt x="90" y="20"/>
                    </a:lnTo>
                    <a:lnTo>
                      <a:pt x="102" y="12"/>
                    </a:lnTo>
                    <a:lnTo>
                      <a:pt x="114" y="6"/>
                    </a:lnTo>
                    <a:lnTo>
                      <a:pt x="128" y="2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56" y="2"/>
                    </a:lnTo>
                    <a:lnTo>
                      <a:pt x="170" y="6"/>
                    </a:lnTo>
                    <a:lnTo>
                      <a:pt x="182" y="12"/>
                    </a:lnTo>
                    <a:lnTo>
                      <a:pt x="192" y="20"/>
                    </a:lnTo>
                    <a:lnTo>
                      <a:pt x="202" y="30"/>
                    </a:lnTo>
                    <a:lnTo>
                      <a:pt x="208" y="44"/>
                    </a:lnTo>
                    <a:lnTo>
                      <a:pt x="212" y="56"/>
                    </a:lnTo>
                    <a:lnTo>
                      <a:pt x="212" y="72"/>
                    </a:lnTo>
                    <a:lnTo>
                      <a:pt x="212" y="72"/>
                    </a:lnTo>
                    <a:lnTo>
                      <a:pt x="212" y="86"/>
                    </a:lnTo>
                    <a:lnTo>
                      <a:pt x="208" y="100"/>
                    </a:lnTo>
                    <a:lnTo>
                      <a:pt x="202" y="112"/>
                    </a:lnTo>
                    <a:lnTo>
                      <a:pt x="192" y="122"/>
                    </a:lnTo>
                    <a:lnTo>
                      <a:pt x="182" y="130"/>
                    </a:lnTo>
                    <a:lnTo>
                      <a:pt x="170" y="138"/>
                    </a:lnTo>
                    <a:lnTo>
                      <a:pt x="156" y="142"/>
                    </a:lnTo>
                    <a:lnTo>
                      <a:pt x="142" y="142"/>
                    </a:lnTo>
                    <a:lnTo>
                      <a:pt x="142" y="142"/>
                    </a:lnTo>
                    <a:lnTo>
                      <a:pt x="128" y="142"/>
                    </a:lnTo>
                    <a:lnTo>
                      <a:pt x="114" y="138"/>
                    </a:lnTo>
                    <a:lnTo>
                      <a:pt x="102" y="130"/>
                    </a:lnTo>
                    <a:lnTo>
                      <a:pt x="90" y="122"/>
                    </a:lnTo>
                    <a:lnTo>
                      <a:pt x="82" y="112"/>
                    </a:lnTo>
                    <a:lnTo>
                      <a:pt x="76" y="100"/>
                    </a:lnTo>
                    <a:lnTo>
                      <a:pt x="72" y="86"/>
                    </a:lnTo>
                    <a:lnTo>
                      <a:pt x="70" y="72"/>
                    </a:lnTo>
                    <a:lnTo>
                      <a:pt x="70" y="72"/>
                    </a:lnTo>
                    <a:close/>
                    <a:moveTo>
                      <a:pt x="142" y="190"/>
                    </a:moveTo>
                    <a:lnTo>
                      <a:pt x="142" y="190"/>
                    </a:lnTo>
                    <a:lnTo>
                      <a:pt x="122" y="190"/>
                    </a:lnTo>
                    <a:lnTo>
                      <a:pt x="104" y="194"/>
                    </a:lnTo>
                    <a:lnTo>
                      <a:pt x="88" y="198"/>
                    </a:lnTo>
                    <a:lnTo>
                      <a:pt x="74" y="202"/>
                    </a:lnTo>
                    <a:lnTo>
                      <a:pt x="60" y="208"/>
                    </a:lnTo>
                    <a:lnTo>
                      <a:pt x="48" y="214"/>
                    </a:lnTo>
                    <a:lnTo>
                      <a:pt x="30" y="230"/>
                    </a:lnTo>
                    <a:lnTo>
                      <a:pt x="16" y="244"/>
                    </a:lnTo>
                    <a:lnTo>
                      <a:pt x="6" y="256"/>
                    </a:lnTo>
                    <a:lnTo>
                      <a:pt x="0" y="268"/>
                    </a:lnTo>
                    <a:lnTo>
                      <a:pt x="0" y="308"/>
                    </a:lnTo>
                    <a:lnTo>
                      <a:pt x="284" y="308"/>
                    </a:lnTo>
                    <a:lnTo>
                      <a:pt x="284" y="268"/>
                    </a:lnTo>
                    <a:lnTo>
                      <a:pt x="284" y="268"/>
                    </a:lnTo>
                    <a:lnTo>
                      <a:pt x="278" y="256"/>
                    </a:lnTo>
                    <a:lnTo>
                      <a:pt x="268" y="244"/>
                    </a:lnTo>
                    <a:lnTo>
                      <a:pt x="254" y="230"/>
                    </a:lnTo>
                    <a:lnTo>
                      <a:pt x="234" y="214"/>
                    </a:lnTo>
                    <a:lnTo>
                      <a:pt x="224" y="208"/>
                    </a:lnTo>
                    <a:lnTo>
                      <a:pt x="210" y="202"/>
                    </a:lnTo>
                    <a:lnTo>
                      <a:pt x="196" y="198"/>
                    </a:lnTo>
                    <a:lnTo>
                      <a:pt x="180" y="194"/>
                    </a:lnTo>
                    <a:lnTo>
                      <a:pt x="162" y="190"/>
                    </a:lnTo>
                    <a:lnTo>
                      <a:pt x="142" y="190"/>
                    </a:lnTo>
                    <a:lnTo>
                      <a:pt x="142" y="190"/>
                    </a:lnTo>
                    <a:close/>
                  </a:path>
                </a:pathLst>
              </a:custGeom>
              <a:solidFill>
                <a:srgbClr val="4F81BD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Freeform 231">
                <a:extLst>
                  <a:ext uri="{FF2B5EF4-FFF2-40B4-BE49-F238E27FC236}">
                    <a16:creationId xmlns:a16="http://schemas.microsoft.com/office/drawing/2014/main" id="{C764E997-794B-430B-8947-B83F479AA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225" y="4498975"/>
                <a:ext cx="190500" cy="187325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0" y="0"/>
                  </a:cxn>
                  <a:cxn ang="0">
                    <a:pos x="72" y="2"/>
                  </a:cxn>
                  <a:cxn ang="0">
                    <a:pos x="84" y="4"/>
                  </a:cxn>
                  <a:cxn ang="0">
                    <a:pos x="94" y="10"/>
                  </a:cxn>
                  <a:cxn ang="0">
                    <a:pos x="102" y="18"/>
                  </a:cxn>
                  <a:cxn ang="0">
                    <a:pos x="110" y="26"/>
                  </a:cxn>
                  <a:cxn ang="0">
                    <a:pos x="114" y="36"/>
                  </a:cxn>
                  <a:cxn ang="0">
                    <a:pos x="118" y="48"/>
                  </a:cxn>
                  <a:cxn ang="0">
                    <a:pos x="120" y="60"/>
                  </a:cxn>
                  <a:cxn ang="0">
                    <a:pos x="120" y="60"/>
                  </a:cxn>
                  <a:cxn ang="0">
                    <a:pos x="118" y="72"/>
                  </a:cxn>
                  <a:cxn ang="0">
                    <a:pos x="114" y="82"/>
                  </a:cxn>
                  <a:cxn ang="0">
                    <a:pos x="110" y="92"/>
                  </a:cxn>
                  <a:cxn ang="0">
                    <a:pos x="102" y="102"/>
                  </a:cxn>
                  <a:cxn ang="0">
                    <a:pos x="94" y="108"/>
                  </a:cxn>
                  <a:cxn ang="0">
                    <a:pos x="84" y="114"/>
                  </a:cxn>
                  <a:cxn ang="0">
                    <a:pos x="72" y="118"/>
                  </a:cxn>
                  <a:cxn ang="0">
                    <a:pos x="60" y="118"/>
                  </a:cxn>
                  <a:cxn ang="0">
                    <a:pos x="60" y="118"/>
                  </a:cxn>
                  <a:cxn ang="0">
                    <a:pos x="48" y="118"/>
                  </a:cxn>
                  <a:cxn ang="0">
                    <a:pos x="38" y="114"/>
                  </a:cxn>
                  <a:cxn ang="0">
                    <a:pos x="26" y="108"/>
                  </a:cxn>
                  <a:cxn ang="0">
                    <a:pos x="18" y="102"/>
                  </a:cxn>
                  <a:cxn ang="0">
                    <a:pos x="10" y="92"/>
                  </a:cxn>
                  <a:cxn ang="0">
                    <a:pos x="6" y="82"/>
                  </a:cxn>
                  <a:cxn ang="0">
                    <a:pos x="2" y="72"/>
                  </a:cxn>
                  <a:cxn ang="0">
                    <a:pos x="0" y="60"/>
                  </a:cxn>
                  <a:cxn ang="0">
                    <a:pos x="0" y="60"/>
                  </a:cxn>
                  <a:cxn ang="0">
                    <a:pos x="2" y="48"/>
                  </a:cxn>
                  <a:cxn ang="0">
                    <a:pos x="6" y="36"/>
                  </a:cxn>
                  <a:cxn ang="0">
                    <a:pos x="10" y="26"/>
                  </a:cxn>
                  <a:cxn ang="0">
                    <a:pos x="18" y="18"/>
                  </a:cxn>
                  <a:cxn ang="0">
                    <a:pos x="26" y="10"/>
                  </a:cxn>
                  <a:cxn ang="0">
                    <a:pos x="38" y="4"/>
                  </a:cxn>
                  <a:cxn ang="0">
                    <a:pos x="48" y="2"/>
                  </a:cxn>
                  <a:cxn ang="0">
                    <a:pos x="60" y="0"/>
                  </a:cxn>
                  <a:cxn ang="0">
                    <a:pos x="60" y="0"/>
                  </a:cxn>
                </a:cxnLst>
                <a:rect l="0" t="0" r="r" b="b"/>
                <a:pathLst>
                  <a:path w="120" h="118">
                    <a:moveTo>
                      <a:pt x="60" y="0"/>
                    </a:moveTo>
                    <a:lnTo>
                      <a:pt x="60" y="0"/>
                    </a:lnTo>
                    <a:lnTo>
                      <a:pt x="72" y="2"/>
                    </a:lnTo>
                    <a:lnTo>
                      <a:pt x="84" y="4"/>
                    </a:lnTo>
                    <a:lnTo>
                      <a:pt x="94" y="10"/>
                    </a:lnTo>
                    <a:lnTo>
                      <a:pt x="102" y="18"/>
                    </a:lnTo>
                    <a:lnTo>
                      <a:pt x="110" y="26"/>
                    </a:lnTo>
                    <a:lnTo>
                      <a:pt x="114" y="36"/>
                    </a:lnTo>
                    <a:lnTo>
                      <a:pt x="118" y="48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18" y="72"/>
                    </a:lnTo>
                    <a:lnTo>
                      <a:pt x="114" y="82"/>
                    </a:lnTo>
                    <a:lnTo>
                      <a:pt x="110" y="92"/>
                    </a:lnTo>
                    <a:lnTo>
                      <a:pt x="102" y="102"/>
                    </a:lnTo>
                    <a:lnTo>
                      <a:pt x="94" y="108"/>
                    </a:lnTo>
                    <a:lnTo>
                      <a:pt x="84" y="114"/>
                    </a:lnTo>
                    <a:lnTo>
                      <a:pt x="72" y="118"/>
                    </a:lnTo>
                    <a:lnTo>
                      <a:pt x="60" y="118"/>
                    </a:lnTo>
                    <a:lnTo>
                      <a:pt x="60" y="118"/>
                    </a:lnTo>
                    <a:lnTo>
                      <a:pt x="48" y="118"/>
                    </a:lnTo>
                    <a:lnTo>
                      <a:pt x="38" y="114"/>
                    </a:lnTo>
                    <a:lnTo>
                      <a:pt x="26" y="108"/>
                    </a:lnTo>
                    <a:lnTo>
                      <a:pt x="18" y="102"/>
                    </a:lnTo>
                    <a:lnTo>
                      <a:pt x="10" y="92"/>
                    </a:lnTo>
                    <a:lnTo>
                      <a:pt x="6" y="82"/>
                    </a:lnTo>
                    <a:lnTo>
                      <a:pt x="2" y="72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2" y="48"/>
                    </a:lnTo>
                    <a:lnTo>
                      <a:pt x="6" y="36"/>
                    </a:lnTo>
                    <a:lnTo>
                      <a:pt x="10" y="26"/>
                    </a:lnTo>
                    <a:lnTo>
                      <a:pt x="18" y="18"/>
                    </a:lnTo>
                    <a:lnTo>
                      <a:pt x="26" y="10"/>
                    </a:lnTo>
                    <a:lnTo>
                      <a:pt x="38" y="4"/>
                    </a:lnTo>
                    <a:lnTo>
                      <a:pt x="48" y="2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Freeform 232">
                <a:extLst>
                  <a:ext uri="{FF2B5EF4-FFF2-40B4-BE49-F238E27FC236}">
                    <a16:creationId xmlns:a16="http://schemas.microsoft.com/office/drawing/2014/main" id="{0F572F0E-00C9-43D0-9307-E70EE4DBE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700" y="4762500"/>
                <a:ext cx="276225" cy="15557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66" y="0"/>
                  </a:cxn>
                  <a:cxn ang="0">
                    <a:pos x="46" y="2"/>
                  </a:cxn>
                  <a:cxn ang="0">
                    <a:pos x="28" y="6"/>
                  </a:cxn>
                  <a:cxn ang="0">
                    <a:pos x="14" y="12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18" y="30"/>
                  </a:cxn>
                  <a:cxn ang="0">
                    <a:pos x="34" y="42"/>
                  </a:cxn>
                  <a:cxn ang="0">
                    <a:pos x="48" y="54"/>
                  </a:cxn>
                  <a:cxn ang="0">
                    <a:pos x="58" y="66"/>
                  </a:cxn>
                  <a:cxn ang="0">
                    <a:pos x="66" y="76"/>
                  </a:cxn>
                  <a:cxn ang="0">
                    <a:pos x="72" y="86"/>
                  </a:cxn>
                  <a:cxn ang="0">
                    <a:pos x="76" y="96"/>
                  </a:cxn>
                  <a:cxn ang="0">
                    <a:pos x="76" y="98"/>
                  </a:cxn>
                  <a:cxn ang="0">
                    <a:pos x="174" y="98"/>
                  </a:cxn>
                  <a:cxn ang="0">
                    <a:pos x="174" y="66"/>
                  </a:cxn>
                  <a:cxn ang="0">
                    <a:pos x="174" y="66"/>
                  </a:cxn>
                  <a:cxn ang="0">
                    <a:pos x="168" y="56"/>
                  </a:cxn>
                  <a:cxn ang="0">
                    <a:pos x="160" y="44"/>
                  </a:cxn>
                  <a:cxn ang="0">
                    <a:pos x="150" y="32"/>
                  </a:cxn>
                  <a:cxn ang="0">
                    <a:pos x="136" y="20"/>
                  </a:cxn>
                  <a:cxn ang="0">
                    <a:pos x="116" y="10"/>
                  </a:cxn>
                  <a:cxn ang="0">
                    <a:pos x="106" y="6"/>
                  </a:cxn>
                  <a:cxn ang="0">
                    <a:pos x="94" y="4"/>
                  </a:cxn>
                  <a:cxn ang="0">
                    <a:pos x="80" y="0"/>
                  </a:cxn>
                  <a:cxn ang="0">
                    <a:pos x="66" y="0"/>
                  </a:cxn>
                  <a:cxn ang="0">
                    <a:pos x="66" y="0"/>
                  </a:cxn>
                </a:cxnLst>
                <a:rect l="0" t="0" r="r" b="b"/>
                <a:pathLst>
                  <a:path w="174" h="98">
                    <a:moveTo>
                      <a:pt x="66" y="0"/>
                    </a:moveTo>
                    <a:lnTo>
                      <a:pt x="66" y="0"/>
                    </a:lnTo>
                    <a:lnTo>
                      <a:pt x="46" y="2"/>
                    </a:lnTo>
                    <a:lnTo>
                      <a:pt x="28" y="6"/>
                    </a:lnTo>
                    <a:lnTo>
                      <a:pt x="14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8" y="30"/>
                    </a:lnTo>
                    <a:lnTo>
                      <a:pt x="34" y="42"/>
                    </a:lnTo>
                    <a:lnTo>
                      <a:pt x="48" y="54"/>
                    </a:lnTo>
                    <a:lnTo>
                      <a:pt x="58" y="66"/>
                    </a:lnTo>
                    <a:lnTo>
                      <a:pt x="66" y="76"/>
                    </a:lnTo>
                    <a:lnTo>
                      <a:pt x="72" y="86"/>
                    </a:lnTo>
                    <a:lnTo>
                      <a:pt x="76" y="96"/>
                    </a:lnTo>
                    <a:lnTo>
                      <a:pt x="76" y="98"/>
                    </a:lnTo>
                    <a:lnTo>
                      <a:pt x="174" y="98"/>
                    </a:lnTo>
                    <a:lnTo>
                      <a:pt x="174" y="66"/>
                    </a:lnTo>
                    <a:lnTo>
                      <a:pt x="174" y="66"/>
                    </a:lnTo>
                    <a:lnTo>
                      <a:pt x="168" y="56"/>
                    </a:lnTo>
                    <a:lnTo>
                      <a:pt x="160" y="44"/>
                    </a:lnTo>
                    <a:lnTo>
                      <a:pt x="150" y="32"/>
                    </a:lnTo>
                    <a:lnTo>
                      <a:pt x="136" y="20"/>
                    </a:lnTo>
                    <a:lnTo>
                      <a:pt x="116" y="10"/>
                    </a:lnTo>
                    <a:lnTo>
                      <a:pt x="106" y="6"/>
                    </a:lnTo>
                    <a:lnTo>
                      <a:pt x="94" y="4"/>
                    </a:lnTo>
                    <a:lnTo>
                      <a:pt x="80" y="0"/>
                    </a:lnTo>
                    <a:lnTo>
                      <a:pt x="6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Freeform 233">
                <a:extLst>
                  <a:ext uri="{FF2B5EF4-FFF2-40B4-BE49-F238E27FC236}">
                    <a16:creationId xmlns:a16="http://schemas.microsoft.com/office/drawing/2014/main" id="{E899EE31-5457-4839-BFC4-BD8A1D38F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225" y="4498975"/>
                <a:ext cx="190500" cy="187325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0" y="0"/>
                  </a:cxn>
                  <a:cxn ang="0">
                    <a:pos x="72" y="2"/>
                  </a:cxn>
                  <a:cxn ang="0">
                    <a:pos x="84" y="4"/>
                  </a:cxn>
                  <a:cxn ang="0">
                    <a:pos x="94" y="10"/>
                  </a:cxn>
                  <a:cxn ang="0">
                    <a:pos x="102" y="18"/>
                  </a:cxn>
                  <a:cxn ang="0">
                    <a:pos x="110" y="26"/>
                  </a:cxn>
                  <a:cxn ang="0">
                    <a:pos x="114" y="36"/>
                  </a:cxn>
                  <a:cxn ang="0">
                    <a:pos x="118" y="48"/>
                  </a:cxn>
                  <a:cxn ang="0">
                    <a:pos x="120" y="60"/>
                  </a:cxn>
                  <a:cxn ang="0">
                    <a:pos x="120" y="60"/>
                  </a:cxn>
                  <a:cxn ang="0">
                    <a:pos x="118" y="72"/>
                  </a:cxn>
                  <a:cxn ang="0">
                    <a:pos x="114" y="82"/>
                  </a:cxn>
                  <a:cxn ang="0">
                    <a:pos x="110" y="92"/>
                  </a:cxn>
                  <a:cxn ang="0">
                    <a:pos x="102" y="102"/>
                  </a:cxn>
                  <a:cxn ang="0">
                    <a:pos x="94" y="108"/>
                  </a:cxn>
                  <a:cxn ang="0">
                    <a:pos x="84" y="114"/>
                  </a:cxn>
                  <a:cxn ang="0">
                    <a:pos x="72" y="118"/>
                  </a:cxn>
                  <a:cxn ang="0">
                    <a:pos x="60" y="118"/>
                  </a:cxn>
                  <a:cxn ang="0">
                    <a:pos x="60" y="118"/>
                  </a:cxn>
                  <a:cxn ang="0">
                    <a:pos x="48" y="118"/>
                  </a:cxn>
                  <a:cxn ang="0">
                    <a:pos x="38" y="114"/>
                  </a:cxn>
                  <a:cxn ang="0">
                    <a:pos x="26" y="108"/>
                  </a:cxn>
                  <a:cxn ang="0">
                    <a:pos x="18" y="102"/>
                  </a:cxn>
                  <a:cxn ang="0">
                    <a:pos x="10" y="92"/>
                  </a:cxn>
                  <a:cxn ang="0">
                    <a:pos x="6" y="82"/>
                  </a:cxn>
                  <a:cxn ang="0">
                    <a:pos x="2" y="72"/>
                  </a:cxn>
                  <a:cxn ang="0">
                    <a:pos x="0" y="60"/>
                  </a:cxn>
                  <a:cxn ang="0">
                    <a:pos x="0" y="60"/>
                  </a:cxn>
                  <a:cxn ang="0">
                    <a:pos x="2" y="48"/>
                  </a:cxn>
                  <a:cxn ang="0">
                    <a:pos x="6" y="36"/>
                  </a:cxn>
                  <a:cxn ang="0">
                    <a:pos x="10" y="26"/>
                  </a:cxn>
                  <a:cxn ang="0">
                    <a:pos x="18" y="18"/>
                  </a:cxn>
                  <a:cxn ang="0">
                    <a:pos x="26" y="10"/>
                  </a:cxn>
                  <a:cxn ang="0">
                    <a:pos x="38" y="4"/>
                  </a:cxn>
                  <a:cxn ang="0">
                    <a:pos x="48" y="2"/>
                  </a:cxn>
                  <a:cxn ang="0">
                    <a:pos x="60" y="0"/>
                  </a:cxn>
                  <a:cxn ang="0">
                    <a:pos x="60" y="0"/>
                  </a:cxn>
                </a:cxnLst>
                <a:rect l="0" t="0" r="r" b="b"/>
                <a:pathLst>
                  <a:path w="120" h="118">
                    <a:moveTo>
                      <a:pt x="60" y="0"/>
                    </a:moveTo>
                    <a:lnTo>
                      <a:pt x="60" y="0"/>
                    </a:lnTo>
                    <a:lnTo>
                      <a:pt x="72" y="2"/>
                    </a:lnTo>
                    <a:lnTo>
                      <a:pt x="84" y="4"/>
                    </a:lnTo>
                    <a:lnTo>
                      <a:pt x="94" y="10"/>
                    </a:lnTo>
                    <a:lnTo>
                      <a:pt x="102" y="18"/>
                    </a:lnTo>
                    <a:lnTo>
                      <a:pt x="110" y="26"/>
                    </a:lnTo>
                    <a:lnTo>
                      <a:pt x="114" y="36"/>
                    </a:lnTo>
                    <a:lnTo>
                      <a:pt x="118" y="48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18" y="72"/>
                    </a:lnTo>
                    <a:lnTo>
                      <a:pt x="114" y="82"/>
                    </a:lnTo>
                    <a:lnTo>
                      <a:pt x="110" y="92"/>
                    </a:lnTo>
                    <a:lnTo>
                      <a:pt x="102" y="102"/>
                    </a:lnTo>
                    <a:lnTo>
                      <a:pt x="94" y="108"/>
                    </a:lnTo>
                    <a:lnTo>
                      <a:pt x="84" y="114"/>
                    </a:lnTo>
                    <a:lnTo>
                      <a:pt x="72" y="118"/>
                    </a:lnTo>
                    <a:lnTo>
                      <a:pt x="60" y="118"/>
                    </a:lnTo>
                    <a:lnTo>
                      <a:pt x="60" y="118"/>
                    </a:lnTo>
                    <a:lnTo>
                      <a:pt x="48" y="118"/>
                    </a:lnTo>
                    <a:lnTo>
                      <a:pt x="38" y="114"/>
                    </a:lnTo>
                    <a:lnTo>
                      <a:pt x="26" y="108"/>
                    </a:lnTo>
                    <a:lnTo>
                      <a:pt x="18" y="102"/>
                    </a:lnTo>
                    <a:lnTo>
                      <a:pt x="10" y="92"/>
                    </a:lnTo>
                    <a:lnTo>
                      <a:pt x="6" y="82"/>
                    </a:lnTo>
                    <a:lnTo>
                      <a:pt x="2" y="72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2" y="48"/>
                    </a:lnTo>
                    <a:lnTo>
                      <a:pt x="6" y="36"/>
                    </a:lnTo>
                    <a:lnTo>
                      <a:pt x="10" y="26"/>
                    </a:lnTo>
                    <a:lnTo>
                      <a:pt x="18" y="18"/>
                    </a:lnTo>
                    <a:lnTo>
                      <a:pt x="26" y="10"/>
                    </a:lnTo>
                    <a:lnTo>
                      <a:pt x="38" y="4"/>
                    </a:lnTo>
                    <a:lnTo>
                      <a:pt x="48" y="2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Freeform 234">
                <a:extLst>
                  <a:ext uri="{FF2B5EF4-FFF2-40B4-BE49-F238E27FC236}">
                    <a16:creationId xmlns:a16="http://schemas.microsoft.com/office/drawing/2014/main" id="{8AA43BA6-1FFD-4B54-8BC5-E4C6C5C30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700" y="4762500"/>
                <a:ext cx="276225" cy="15557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66" y="0"/>
                  </a:cxn>
                  <a:cxn ang="0">
                    <a:pos x="46" y="2"/>
                  </a:cxn>
                  <a:cxn ang="0">
                    <a:pos x="28" y="6"/>
                  </a:cxn>
                  <a:cxn ang="0">
                    <a:pos x="14" y="12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18" y="30"/>
                  </a:cxn>
                  <a:cxn ang="0">
                    <a:pos x="34" y="42"/>
                  </a:cxn>
                  <a:cxn ang="0">
                    <a:pos x="48" y="54"/>
                  </a:cxn>
                  <a:cxn ang="0">
                    <a:pos x="58" y="66"/>
                  </a:cxn>
                  <a:cxn ang="0">
                    <a:pos x="66" y="76"/>
                  </a:cxn>
                  <a:cxn ang="0">
                    <a:pos x="72" y="86"/>
                  </a:cxn>
                  <a:cxn ang="0">
                    <a:pos x="76" y="96"/>
                  </a:cxn>
                  <a:cxn ang="0">
                    <a:pos x="76" y="98"/>
                  </a:cxn>
                  <a:cxn ang="0">
                    <a:pos x="174" y="98"/>
                  </a:cxn>
                  <a:cxn ang="0">
                    <a:pos x="174" y="66"/>
                  </a:cxn>
                  <a:cxn ang="0">
                    <a:pos x="174" y="66"/>
                  </a:cxn>
                  <a:cxn ang="0">
                    <a:pos x="168" y="56"/>
                  </a:cxn>
                  <a:cxn ang="0">
                    <a:pos x="160" y="44"/>
                  </a:cxn>
                  <a:cxn ang="0">
                    <a:pos x="150" y="32"/>
                  </a:cxn>
                  <a:cxn ang="0">
                    <a:pos x="136" y="20"/>
                  </a:cxn>
                  <a:cxn ang="0">
                    <a:pos x="116" y="10"/>
                  </a:cxn>
                  <a:cxn ang="0">
                    <a:pos x="106" y="6"/>
                  </a:cxn>
                  <a:cxn ang="0">
                    <a:pos x="94" y="4"/>
                  </a:cxn>
                  <a:cxn ang="0">
                    <a:pos x="80" y="0"/>
                  </a:cxn>
                  <a:cxn ang="0">
                    <a:pos x="66" y="0"/>
                  </a:cxn>
                  <a:cxn ang="0">
                    <a:pos x="66" y="0"/>
                  </a:cxn>
                </a:cxnLst>
                <a:rect l="0" t="0" r="r" b="b"/>
                <a:pathLst>
                  <a:path w="174" h="98">
                    <a:moveTo>
                      <a:pt x="66" y="0"/>
                    </a:moveTo>
                    <a:lnTo>
                      <a:pt x="66" y="0"/>
                    </a:lnTo>
                    <a:lnTo>
                      <a:pt x="46" y="2"/>
                    </a:lnTo>
                    <a:lnTo>
                      <a:pt x="28" y="6"/>
                    </a:lnTo>
                    <a:lnTo>
                      <a:pt x="14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8" y="30"/>
                    </a:lnTo>
                    <a:lnTo>
                      <a:pt x="34" y="42"/>
                    </a:lnTo>
                    <a:lnTo>
                      <a:pt x="48" y="54"/>
                    </a:lnTo>
                    <a:lnTo>
                      <a:pt x="58" y="66"/>
                    </a:lnTo>
                    <a:lnTo>
                      <a:pt x="66" y="76"/>
                    </a:lnTo>
                    <a:lnTo>
                      <a:pt x="72" y="86"/>
                    </a:lnTo>
                    <a:lnTo>
                      <a:pt x="76" y="96"/>
                    </a:lnTo>
                    <a:lnTo>
                      <a:pt x="76" y="98"/>
                    </a:lnTo>
                    <a:lnTo>
                      <a:pt x="174" y="98"/>
                    </a:lnTo>
                    <a:lnTo>
                      <a:pt x="174" y="66"/>
                    </a:lnTo>
                    <a:lnTo>
                      <a:pt x="174" y="66"/>
                    </a:lnTo>
                    <a:lnTo>
                      <a:pt x="168" y="56"/>
                    </a:lnTo>
                    <a:lnTo>
                      <a:pt x="160" y="44"/>
                    </a:lnTo>
                    <a:lnTo>
                      <a:pt x="150" y="32"/>
                    </a:lnTo>
                    <a:lnTo>
                      <a:pt x="136" y="20"/>
                    </a:lnTo>
                    <a:lnTo>
                      <a:pt x="116" y="10"/>
                    </a:lnTo>
                    <a:lnTo>
                      <a:pt x="106" y="6"/>
                    </a:lnTo>
                    <a:lnTo>
                      <a:pt x="94" y="4"/>
                    </a:lnTo>
                    <a:lnTo>
                      <a:pt x="80" y="0"/>
                    </a:lnTo>
                    <a:lnTo>
                      <a:pt x="6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Freeform 235">
                <a:extLst>
                  <a:ext uri="{FF2B5EF4-FFF2-40B4-BE49-F238E27FC236}">
                    <a16:creationId xmlns:a16="http://schemas.microsoft.com/office/drawing/2014/main" id="{6E314EEE-A12A-479A-88A8-EC1842CDE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275" y="4498975"/>
                <a:ext cx="187325" cy="187325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0" y="0"/>
                  </a:cxn>
                  <a:cxn ang="0">
                    <a:pos x="72" y="2"/>
                  </a:cxn>
                  <a:cxn ang="0">
                    <a:pos x="82" y="4"/>
                  </a:cxn>
                  <a:cxn ang="0">
                    <a:pos x="92" y="10"/>
                  </a:cxn>
                  <a:cxn ang="0">
                    <a:pos x="102" y="18"/>
                  </a:cxn>
                  <a:cxn ang="0">
                    <a:pos x="108" y="26"/>
                  </a:cxn>
                  <a:cxn ang="0">
                    <a:pos x="114" y="36"/>
                  </a:cxn>
                  <a:cxn ang="0">
                    <a:pos x="118" y="48"/>
                  </a:cxn>
                  <a:cxn ang="0">
                    <a:pos x="118" y="60"/>
                  </a:cxn>
                  <a:cxn ang="0">
                    <a:pos x="118" y="60"/>
                  </a:cxn>
                  <a:cxn ang="0">
                    <a:pos x="118" y="72"/>
                  </a:cxn>
                  <a:cxn ang="0">
                    <a:pos x="114" y="82"/>
                  </a:cxn>
                  <a:cxn ang="0">
                    <a:pos x="108" y="92"/>
                  </a:cxn>
                  <a:cxn ang="0">
                    <a:pos x="102" y="102"/>
                  </a:cxn>
                  <a:cxn ang="0">
                    <a:pos x="92" y="108"/>
                  </a:cxn>
                  <a:cxn ang="0">
                    <a:pos x="82" y="114"/>
                  </a:cxn>
                  <a:cxn ang="0">
                    <a:pos x="72" y="118"/>
                  </a:cxn>
                  <a:cxn ang="0">
                    <a:pos x="60" y="118"/>
                  </a:cxn>
                  <a:cxn ang="0">
                    <a:pos x="60" y="118"/>
                  </a:cxn>
                  <a:cxn ang="0">
                    <a:pos x="48" y="118"/>
                  </a:cxn>
                  <a:cxn ang="0">
                    <a:pos x="36" y="114"/>
                  </a:cxn>
                  <a:cxn ang="0">
                    <a:pos x="26" y="108"/>
                  </a:cxn>
                  <a:cxn ang="0">
                    <a:pos x="18" y="102"/>
                  </a:cxn>
                  <a:cxn ang="0">
                    <a:pos x="10" y="92"/>
                  </a:cxn>
                  <a:cxn ang="0">
                    <a:pos x="4" y="82"/>
                  </a:cxn>
                  <a:cxn ang="0">
                    <a:pos x="2" y="72"/>
                  </a:cxn>
                  <a:cxn ang="0">
                    <a:pos x="0" y="60"/>
                  </a:cxn>
                  <a:cxn ang="0">
                    <a:pos x="0" y="60"/>
                  </a:cxn>
                  <a:cxn ang="0">
                    <a:pos x="2" y="48"/>
                  </a:cxn>
                  <a:cxn ang="0">
                    <a:pos x="4" y="36"/>
                  </a:cxn>
                  <a:cxn ang="0">
                    <a:pos x="10" y="26"/>
                  </a:cxn>
                  <a:cxn ang="0">
                    <a:pos x="18" y="18"/>
                  </a:cxn>
                  <a:cxn ang="0">
                    <a:pos x="26" y="10"/>
                  </a:cxn>
                  <a:cxn ang="0">
                    <a:pos x="36" y="4"/>
                  </a:cxn>
                  <a:cxn ang="0">
                    <a:pos x="48" y="2"/>
                  </a:cxn>
                  <a:cxn ang="0">
                    <a:pos x="60" y="0"/>
                  </a:cxn>
                  <a:cxn ang="0">
                    <a:pos x="60" y="0"/>
                  </a:cxn>
                </a:cxnLst>
                <a:rect l="0" t="0" r="r" b="b"/>
                <a:pathLst>
                  <a:path w="118" h="118">
                    <a:moveTo>
                      <a:pt x="60" y="0"/>
                    </a:moveTo>
                    <a:lnTo>
                      <a:pt x="60" y="0"/>
                    </a:lnTo>
                    <a:lnTo>
                      <a:pt x="72" y="2"/>
                    </a:lnTo>
                    <a:lnTo>
                      <a:pt x="82" y="4"/>
                    </a:lnTo>
                    <a:lnTo>
                      <a:pt x="92" y="10"/>
                    </a:lnTo>
                    <a:lnTo>
                      <a:pt x="102" y="18"/>
                    </a:lnTo>
                    <a:lnTo>
                      <a:pt x="108" y="26"/>
                    </a:lnTo>
                    <a:lnTo>
                      <a:pt x="114" y="36"/>
                    </a:lnTo>
                    <a:lnTo>
                      <a:pt x="118" y="48"/>
                    </a:lnTo>
                    <a:lnTo>
                      <a:pt x="118" y="60"/>
                    </a:lnTo>
                    <a:lnTo>
                      <a:pt x="118" y="60"/>
                    </a:lnTo>
                    <a:lnTo>
                      <a:pt x="118" y="72"/>
                    </a:lnTo>
                    <a:lnTo>
                      <a:pt x="114" y="82"/>
                    </a:lnTo>
                    <a:lnTo>
                      <a:pt x="108" y="92"/>
                    </a:lnTo>
                    <a:lnTo>
                      <a:pt x="102" y="102"/>
                    </a:lnTo>
                    <a:lnTo>
                      <a:pt x="92" y="108"/>
                    </a:lnTo>
                    <a:lnTo>
                      <a:pt x="82" y="114"/>
                    </a:lnTo>
                    <a:lnTo>
                      <a:pt x="72" y="118"/>
                    </a:lnTo>
                    <a:lnTo>
                      <a:pt x="60" y="118"/>
                    </a:lnTo>
                    <a:lnTo>
                      <a:pt x="60" y="118"/>
                    </a:lnTo>
                    <a:lnTo>
                      <a:pt x="48" y="118"/>
                    </a:lnTo>
                    <a:lnTo>
                      <a:pt x="36" y="114"/>
                    </a:lnTo>
                    <a:lnTo>
                      <a:pt x="26" y="108"/>
                    </a:lnTo>
                    <a:lnTo>
                      <a:pt x="18" y="102"/>
                    </a:lnTo>
                    <a:lnTo>
                      <a:pt x="10" y="92"/>
                    </a:lnTo>
                    <a:lnTo>
                      <a:pt x="4" y="82"/>
                    </a:lnTo>
                    <a:lnTo>
                      <a:pt x="2" y="72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2" y="48"/>
                    </a:lnTo>
                    <a:lnTo>
                      <a:pt x="4" y="36"/>
                    </a:lnTo>
                    <a:lnTo>
                      <a:pt x="10" y="26"/>
                    </a:lnTo>
                    <a:lnTo>
                      <a:pt x="18" y="18"/>
                    </a:lnTo>
                    <a:lnTo>
                      <a:pt x="26" y="10"/>
                    </a:lnTo>
                    <a:lnTo>
                      <a:pt x="36" y="4"/>
                    </a:lnTo>
                    <a:lnTo>
                      <a:pt x="48" y="2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Freeform 236">
                <a:extLst>
                  <a:ext uri="{FF2B5EF4-FFF2-40B4-BE49-F238E27FC236}">
                    <a16:creationId xmlns:a16="http://schemas.microsoft.com/office/drawing/2014/main" id="{918F659A-A314-47EB-A849-360F666B5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75" y="4762500"/>
                <a:ext cx="276225" cy="155575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108" y="0"/>
                  </a:cxn>
                  <a:cxn ang="0">
                    <a:pos x="128" y="2"/>
                  </a:cxn>
                  <a:cxn ang="0">
                    <a:pos x="144" y="6"/>
                  </a:cxn>
                  <a:cxn ang="0">
                    <a:pos x="160" y="12"/>
                  </a:cxn>
                  <a:cxn ang="0">
                    <a:pos x="174" y="20"/>
                  </a:cxn>
                  <a:cxn ang="0">
                    <a:pos x="174" y="20"/>
                  </a:cxn>
                  <a:cxn ang="0">
                    <a:pos x="154" y="30"/>
                  </a:cxn>
                  <a:cxn ang="0">
                    <a:pos x="138" y="42"/>
                  </a:cxn>
                  <a:cxn ang="0">
                    <a:pos x="126" y="54"/>
                  </a:cxn>
                  <a:cxn ang="0">
                    <a:pos x="116" y="66"/>
                  </a:cxn>
                  <a:cxn ang="0">
                    <a:pos x="108" y="76"/>
                  </a:cxn>
                  <a:cxn ang="0">
                    <a:pos x="102" y="86"/>
                  </a:cxn>
                  <a:cxn ang="0">
                    <a:pos x="98" y="96"/>
                  </a:cxn>
                  <a:cxn ang="0">
                    <a:pos x="98" y="98"/>
                  </a:cxn>
                  <a:cxn ang="0">
                    <a:pos x="0" y="98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6" y="56"/>
                  </a:cxn>
                  <a:cxn ang="0">
                    <a:pos x="12" y="44"/>
                  </a:cxn>
                  <a:cxn ang="0">
                    <a:pos x="24" y="32"/>
                  </a:cxn>
                  <a:cxn ang="0">
                    <a:pos x="38" y="20"/>
                  </a:cxn>
                  <a:cxn ang="0">
                    <a:pos x="56" y="10"/>
                  </a:cxn>
                  <a:cxn ang="0">
                    <a:pos x="68" y="6"/>
                  </a:cxn>
                  <a:cxn ang="0">
                    <a:pos x="80" y="4"/>
                  </a:cxn>
                  <a:cxn ang="0">
                    <a:pos x="92" y="0"/>
                  </a:cxn>
                  <a:cxn ang="0">
                    <a:pos x="108" y="0"/>
                  </a:cxn>
                  <a:cxn ang="0">
                    <a:pos x="108" y="0"/>
                  </a:cxn>
                </a:cxnLst>
                <a:rect l="0" t="0" r="r" b="b"/>
                <a:pathLst>
                  <a:path w="174" h="98">
                    <a:moveTo>
                      <a:pt x="108" y="0"/>
                    </a:moveTo>
                    <a:lnTo>
                      <a:pt x="108" y="0"/>
                    </a:lnTo>
                    <a:lnTo>
                      <a:pt x="128" y="2"/>
                    </a:lnTo>
                    <a:lnTo>
                      <a:pt x="144" y="6"/>
                    </a:lnTo>
                    <a:lnTo>
                      <a:pt x="160" y="12"/>
                    </a:lnTo>
                    <a:lnTo>
                      <a:pt x="174" y="20"/>
                    </a:lnTo>
                    <a:lnTo>
                      <a:pt x="174" y="20"/>
                    </a:lnTo>
                    <a:lnTo>
                      <a:pt x="154" y="30"/>
                    </a:lnTo>
                    <a:lnTo>
                      <a:pt x="138" y="42"/>
                    </a:lnTo>
                    <a:lnTo>
                      <a:pt x="126" y="54"/>
                    </a:lnTo>
                    <a:lnTo>
                      <a:pt x="116" y="66"/>
                    </a:lnTo>
                    <a:lnTo>
                      <a:pt x="108" y="76"/>
                    </a:lnTo>
                    <a:lnTo>
                      <a:pt x="102" y="86"/>
                    </a:lnTo>
                    <a:lnTo>
                      <a:pt x="98" y="96"/>
                    </a:lnTo>
                    <a:lnTo>
                      <a:pt x="98" y="98"/>
                    </a:lnTo>
                    <a:lnTo>
                      <a:pt x="0" y="98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56"/>
                    </a:lnTo>
                    <a:lnTo>
                      <a:pt x="12" y="44"/>
                    </a:lnTo>
                    <a:lnTo>
                      <a:pt x="24" y="32"/>
                    </a:lnTo>
                    <a:lnTo>
                      <a:pt x="38" y="20"/>
                    </a:lnTo>
                    <a:lnTo>
                      <a:pt x="56" y="10"/>
                    </a:lnTo>
                    <a:lnTo>
                      <a:pt x="68" y="6"/>
                    </a:lnTo>
                    <a:lnTo>
                      <a:pt x="80" y="4"/>
                    </a:lnTo>
                    <a:lnTo>
                      <a:pt x="92" y="0"/>
                    </a:lnTo>
                    <a:lnTo>
                      <a:pt x="108" y="0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43" name="组 90">
            <a:extLst>
              <a:ext uri="{FF2B5EF4-FFF2-40B4-BE49-F238E27FC236}">
                <a16:creationId xmlns:a16="http://schemas.microsoft.com/office/drawing/2014/main" id="{785629E7-9114-4456-BFE0-5EFB89E413A2}"/>
              </a:ext>
            </a:extLst>
          </p:cNvPr>
          <p:cNvGrpSpPr/>
          <p:nvPr/>
        </p:nvGrpSpPr>
        <p:grpSpPr>
          <a:xfrm>
            <a:off x="1147303" y="4961134"/>
            <a:ext cx="1099948" cy="1099948"/>
            <a:chOff x="1147303" y="4226860"/>
            <a:chExt cx="1099948" cy="1099948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4F007569-EEE2-41BD-9393-1DAD9CACCFF1}"/>
                </a:ext>
              </a:extLst>
            </p:cNvPr>
            <p:cNvSpPr/>
            <p:nvPr/>
          </p:nvSpPr>
          <p:spPr>
            <a:xfrm>
              <a:off x="1147303" y="4226860"/>
              <a:ext cx="1099948" cy="109994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Calibri" panose="020F0502020204030204" pitchFamily="34" charset="0"/>
              </a:endParaRPr>
            </a:p>
          </p:txBody>
        </p:sp>
        <p:sp>
          <p:nvSpPr>
            <p:cNvPr id="45" name="Freeform 217">
              <a:extLst>
                <a:ext uri="{FF2B5EF4-FFF2-40B4-BE49-F238E27FC236}">
                  <a16:creationId xmlns:a16="http://schemas.microsoft.com/office/drawing/2014/main" id="{61A74BC4-CC1A-45CB-BE9D-69A3DEF417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00321" y="4630831"/>
              <a:ext cx="401512" cy="29200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76" y="176"/>
                </a:cxn>
                <a:cxn ang="0">
                  <a:pos x="352" y="32"/>
                </a:cxn>
                <a:cxn ang="0">
                  <a:pos x="352" y="0"/>
                </a:cxn>
                <a:cxn ang="0">
                  <a:pos x="0" y="0"/>
                </a:cxn>
                <a:cxn ang="0">
                  <a:pos x="0" y="32"/>
                </a:cxn>
                <a:cxn ang="0">
                  <a:pos x="0" y="228"/>
                </a:cxn>
                <a:cxn ang="0">
                  <a:pos x="86" y="132"/>
                </a:cxn>
                <a:cxn ang="0">
                  <a:pos x="0" y="54"/>
                </a:cxn>
                <a:cxn ang="0">
                  <a:pos x="0" y="228"/>
                </a:cxn>
                <a:cxn ang="0">
                  <a:pos x="352" y="230"/>
                </a:cxn>
                <a:cxn ang="0">
                  <a:pos x="262" y="132"/>
                </a:cxn>
                <a:cxn ang="0">
                  <a:pos x="352" y="56"/>
                </a:cxn>
                <a:cxn ang="0">
                  <a:pos x="352" y="230"/>
                </a:cxn>
                <a:cxn ang="0">
                  <a:pos x="176" y="204"/>
                </a:cxn>
                <a:cxn ang="0">
                  <a:pos x="104" y="144"/>
                </a:cxn>
                <a:cxn ang="0">
                  <a:pos x="0" y="256"/>
                </a:cxn>
                <a:cxn ang="0">
                  <a:pos x="352" y="256"/>
                </a:cxn>
                <a:cxn ang="0">
                  <a:pos x="248" y="144"/>
                </a:cxn>
                <a:cxn ang="0">
                  <a:pos x="176" y="204"/>
                </a:cxn>
              </a:cxnLst>
              <a:rect l="0" t="0" r="r" b="b"/>
              <a:pathLst>
                <a:path w="352" h="256">
                  <a:moveTo>
                    <a:pt x="0" y="32"/>
                  </a:moveTo>
                  <a:lnTo>
                    <a:pt x="176" y="176"/>
                  </a:lnTo>
                  <a:lnTo>
                    <a:pt x="352" y="32"/>
                  </a:lnTo>
                  <a:lnTo>
                    <a:pt x="352" y="0"/>
                  </a:lnTo>
                  <a:lnTo>
                    <a:pt x="0" y="0"/>
                  </a:lnTo>
                  <a:lnTo>
                    <a:pt x="0" y="32"/>
                  </a:lnTo>
                  <a:close/>
                  <a:moveTo>
                    <a:pt x="0" y="228"/>
                  </a:moveTo>
                  <a:lnTo>
                    <a:pt x="86" y="132"/>
                  </a:lnTo>
                  <a:lnTo>
                    <a:pt x="0" y="54"/>
                  </a:lnTo>
                  <a:lnTo>
                    <a:pt x="0" y="228"/>
                  </a:lnTo>
                  <a:close/>
                  <a:moveTo>
                    <a:pt x="352" y="230"/>
                  </a:moveTo>
                  <a:lnTo>
                    <a:pt x="262" y="132"/>
                  </a:lnTo>
                  <a:lnTo>
                    <a:pt x="352" y="56"/>
                  </a:lnTo>
                  <a:lnTo>
                    <a:pt x="352" y="230"/>
                  </a:lnTo>
                  <a:close/>
                  <a:moveTo>
                    <a:pt x="176" y="204"/>
                  </a:moveTo>
                  <a:lnTo>
                    <a:pt x="104" y="144"/>
                  </a:lnTo>
                  <a:lnTo>
                    <a:pt x="0" y="256"/>
                  </a:lnTo>
                  <a:lnTo>
                    <a:pt x="352" y="256"/>
                  </a:lnTo>
                  <a:lnTo>
                    <a:pt x="248" y="144"/>
                  </a:lnTo>
                  <a:lnTo>
                    <a:pt x="176" y="20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9CBAE911-1027-4064-B23B-5BA8CE9D28A6}"/>
              </a:ext>
            </a:extLst>
          </p:cNvPr>
          <p:cNvSpPr txBox="1"/>
          <p:nvPr/>
        </p:nvSpPr>
        <p:spPr>
          <a:xfrm>
            <a:off x="399408" y="2194186"/>
            <a:ext cx="269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中國文學系</a:t>
            </a:r>
            <a:endParaRPr lang="zh-CN" altLang="en-US" sz="2400" b="1" u="sng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26533B4-EEB4-41A0-A3DD-C68F1E60D5F1}"/>
              </a:ext>
            </a:extLst>
          </p:cNvPr>
          <p:cNvSpPr txBox="1"/>
          <p:nvPr/>
        </p:nvSpPr>
        <p:spPr>
          <a:xfrm>
            <a:off x="149941" y="2788891"/>
            <a:ext cx="2699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研習中國傳統經典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文學為主，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加上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當代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中文文學課程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904E085-15B8-4DFF-AA51-4129A1332E40}"/>
              </a:ext>
            </a:extLst>
          </p:cNvPr>
          <p:cNvSpPr txBox="1"/>
          <p:nvPr/>
        </p:nvSpPr>
        <p:spPr>
          <a:xfrm>
            <a:off x="6156005" y="2194659"/>
            <a:ext cx="269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應用華語系</a:t>
            </a:r>
            <a:endParaRPr lang="zh-CN" altLang="en-US" sz="2400" b="1" u="sng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D54FA90-89A0-45ED-9380-9C34B643B9FC}"/>
              </a:ext>
            </a:extLst>
          </p:cNvPr>
          <p:cNvSpPr txBox="1"/>
          <p:nvPr/>
        </p:nvSpPr>
        <p:spPr>
          <a:xfrm>
            <a:off x="6156005" y="2719264"/>
            <a:ext cx="2418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習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華文文學，培育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推廣華語文的教學師資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DD4417B-465F-4ADA-BCCE-1248543A59C6}"/>
              </a:ext>
            </a:extLst>
          </p:cNvPr>
          <p:cNvSpPr txBox="1"/>
          <p:nvPr/>
        </p:nvSpPr>
        <p:spPr>
          <a:xfrm>
            <a:off x="3410301" y="2194186"/>
            <a:ext cx="269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u="sng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台灣文學系</a:t>
            </a:r>
            <a:endParaRPr lang="zh-CN" altLang="en-US" sz="2400" b="1" u="sng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E04AE4D-A99E-412D-AB8D-F6695DAD698E}"/>
              </a:ext>
            </a:extLst>
          </p:cNvPr>
          <p:cNvSpPr txBox="1"/>
          <p:nvPr/>
        </p:nvSpPr>
        <p:spPr>
          <a:xfrm>
            <a:off x="3292012" y="2697842"/>
            <a:ext cx="2699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研習台灣文學作品、語言特色與多元文化背景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62004BA8-A02F-4ACD-842F-7197A5B74532}"/>
              </a:ext>
            </a:extLst>
          </p:cNvPr>
          <p:cNvSpPr txBox="1"/>
          <p:nvPr/>
        </p:nvSpPr>
        <p:spPr>
          <a:xfrm>
            <a:off x="8865867" y="2194185"/>
            <a:ext cx="269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u="sng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文學系</a:t>
            </a:r>
            <a:endParaRPr lang="zh-CN" altLang="en-US" sz="2400" b="1" u="sng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3DF0B5BA-67F1-4FE1-A417-858FBE6BF98A}"/>
              </a:ext>
            </a:extLst>
          </p:cNvPr>
          <p:cNvSpPr txBox="1"/>
          <p:nvPr/>
        </p:nvSpPr>
        <p:spPr>
          <a:xfrm>
            <a:off x="8865868" y="2723592"/>
            <a:ext cx="2494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培養具文學專業理論素養與文學應用能力的人才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52298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  <p:bldP spid="50" grpId="0"/>
      <p:bldP spid="51" grpId="0"/>
      <p:bldP spid="53" grpId="0"/>
      <p:bldP spid="54" grpId="0"/>
      <p:bldP spid="56" grpId="0"/>
      <p:bldP spid="57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923811" y="335253"/>
            <a:ext cx="362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未來生涯進路</a:t>
            </a:r>
            <a:endParaRPr lang="zh-CN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Freeform 105">
            <a:extLst>
              <a:ext uri="{FF2B5EF4-FFF2-40B4-BE49-F238E27FC236}">
                <a16:creationId xmlns:a16="http://schemas.microsoft.com/office/drawing/2014/main" id="{5341FA89-1B35-4079-8257-043FF8665062}"/>
              </a:ext>
            </a:extLst>
          </p:cNvPr>
          <p:cNvSpPr>
            <a:spLocks/>
          </p:cNvSpPr>
          <p:nvPr/>
        </p:nvSpPr>
        <p:spPr bwMode="auto">
          <a:xfrm>
            <a:off x="6061012" y="4423142"/>
            <a:ext cx="1151617" cy="1250661"/>
          </a:xfrm>
          <a:custGeom>
            <a:avLst/>
            <a:gdLst>
              <a:gd name="T0" fmla="*/ 0 w 876"/>
              <a:gd name="T1" fmla="*/ 2147483647 h 952"/>
              <a:gd name="T2" fmla="*/ 0 w 876"/>
              <a:gd name="T3" fmla="*/ 2147483647 h 952"/>
              <a:gd name="T4" fmla="*/ 2147483647 w 876"/>
              <a:gd name="T5" fmla="*/ 2147483647 h 952"/>
              <a:gd name="T6" fmla="*/ 2147483647 w 876"/>
              <a:gd name="T7" fmla="*/ 0 h 952"/>
              <a:gd name="T8" fmla="*/ 2147483647 w 876"/>
              <a:gd name="T9" fmla="*/ 0 h 952"/>
              <a:gd name="T10" fmla="*/ 2147483647 w 876"/>
              <a:gd name="T11" fmla="*/ 2147483647 h 952"/>
              <a:gd name="T12" fmla="*/ 0 w 876"/>
              <a:gd name="T13" fmla="*/ 2147483647 h 9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76" h="952">
                <a:moveTo>
                  <a:pt x="0" y="30"/>
                </a:moveTo>
                <a:lnTo>
                  <a:pt x="0" y="492"/>
                </a:lnTo>
                <a:lnTo>
                  <a:pt x="876" y="952"/>
                </a:lnTo>
                <a:lnTo>
                  <a:pt x="712" y="0"/>
                </a:lnTo>
                <a:lnTo>
                  <a:pt x="378" y="0"/>
                </a:lnTo>
                <a:lnTo>
                  <a:pt x="422" y="252"/>
                </a:lnTo>
                <a:lnTo>
                  <a:pt x="0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Freeform 107">
            <a:extLst>
              <a:ext uri="{FF2B5EF4-FFF2-40B4-BE49-F238E27FC236}">
                <a16:creationId xmlns:a16="http://schemas.microsoft.com/office/drawing/2014/main" id="{7073C822-30EB-47F1-80C5-AEC6EB350DA9}"/>
              </a:ext>
            </a:extLst>
          </p:cNvPr>
          <p:cNvSpPr>
            <a:spLocks/>
          </p:cNvSpPr>
          <p:nvPr/>
        </p:nvSpPr>
        <p:spPr bwMode="auto">
          <a:xfrm>
            <a:off x="4718872" y="4423142"/>
            <a:ext cx="1155850" cy="1250661"/>
          </a:xfrm>
          <a:custGeom>
            <a:avLst/>
            <a:gdLst>
              <a:gd name="T0" fmla="*/ 878 w 878"/>
              <a:gd name="T1" fmla="*/ 30 h 952"/>
              <a:gd name="T2" fmla="*/ 456 w 878"/>
              <a:gd name="T3" fmla="*/ 252 h 952"/>
              <a:gd name="T4" fmla="*/ 498 w 878"/>
              <a:gd name="T5" fmla="*/ 0 h 952"/>
              <a:gd name="T6" fmla="*/ 164 w 878"/>
              <a:gd name="T7" fmla="*/ 0 h 952"/>
              <a:gd name="T8" fmla="*/ 0 w 878"/>
              <a:gd name="T9" fmla="*/ 952 h 952"/>
              <a:gd name="T10" fmla="*/ 878 w 878"/>
              <a:gd name="T11" fmla="*/ 492 h 952"/>
              <a:gd name="T12" fmla="*/ 878 w 878"/>
              <a:gd name="T13" fmla="*/ 30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8" h="952">
                <a:moveTo>
                  <a:pt x="878" y="30"/>
                </a:moveTo>
                <a:lnTo>
                  <a:pt x="456" y="252"/>
                </a:lnTo>
                <a:lnTo>
                  <a:pt x="498" y="0"/>
                </a:lnTo>
                <a:lnTo>
                  <a:pt x="164" y="0"/>
                </a:lnTo>
                <a:lnTo>
                  <a:pt x="0" y="952"/>
                </a:lnTo>
                <a:lnTo>
                  <a:pt x="878" y="492"/>
                </a:lnTo>
                <a:lnTo>
                  <a:pt x="878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prstClr val="black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0180485D-6D96-43FE-AAA2-51D980AF4360}"/>
              </a:ext>
            </a:extLst>
          </p:cNvPr>
          <p:cNvGrpSpPr/>
          <p:nvPr/>
        </p:nvGrpSpPr>
        <p:grpSpPr>
          <a:xfrm>
            <a:off x="3950419" y="1841406"/>
            <a:ext cx="4030659" cy="3832398"/>
            <a:chOff x="3748193" y="2000673"/>
            <a:chExt cx="4030134" cy="3833285"/>
          </a:xfrm>
        </p:grpSpPr>
        <p:sp>
          <p:nvSpPr>
            <p:cNvPr id="58" name="Freeform 104">
              <a:extLst>
                <a:ext uri="{FF2B5EF4-FFF2-40B4-BE49-F238E27FC236}">
                  <a16:creationId xmlns:a16="http://schemas.microsoft.com/office/drawing/2014/main" id="{17D9AD45-355B-4410-B8C3-45017F9CC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11" y="4583007"/>
              <a:ext cx="1151467" cy="1250951"/>
            </a:xfrm>
            <a:custGeom>
              <a:avLst/>
              <a:gdLst>
                <a:gd name="T0" fmla="*/ 0 w 876"/>
                <a:gd name="T1" fmla="*/ 2147483647 h 952"/>
                <a:gd name="T2" fmla="*/ 0 w 876"/>
                <a:gd name="T3" fmla="*/ 2147483647 h 952"/>
                <a:gd name="T4" fmla="*/ 2147483647 w 876"/>
                <a:gd name="T5" fmla="*/ 2147483647 h 952"/>
                <a:gd name="T6" fmla="*/ 2147483647 w 876"/>
                <a:gd name="T7" fmla="*/ 0 h 952"/>
                <a:gd name="T8" fmla="*/ 2147483647 w 876"/>
                <a:gd name="T9" fmla="*/ 0 h 952"/>
                <a:gd name="T10" fmla="*/ 2147483647 w 876"/>
                <a:gd name="T11" fmla="*/ 2147483647 h 952"/>
                <a:gd name="T12" fmla="*/ 0 w 876"/>
                <a:gd name="T13" fmla="*/ 2147483647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106">
              <a:extLst>
                <a:ext uri="{FF2B5EF4-FFF2-40B4-BE49-F238E27FC236}">
                  <a16:creationId xmlns:a16="http://schemas.microsoft.com/office/drawing/2014/main" id="{CBAC07B1-0402-4F1F-8545-FB2750993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545" y="4583007"/>
              <a:ext cx="1155700" cy="1250951"/>
            </a:xfrm>
            <a:custGeom>
              <a:avLst/>
              <a:gdLst>
                <a:gd name="T0" fmla="*/ 2147483647 w 878"/>
                <a:gd name="T1" fmla="*/ 2147483647 h 952"/>
                <a:gd name="T2" fmla="*/ 2147483647 w 878"/>
                <a:gd name="T3" fmla="*/ 2147483647 h 952"/>
                <a:gd name="T4" fmla="*/ 2147483647 w 878"/>
                <a:gd name="T5" fmla="*/ 0 h 952"/>
                <a:gd name="T6" fmla="*/ 2147483647 w 878"/>
                <a:gd name="T7" fmla="*/ 0 h 952"/>
                <a:gd name="T8" fmla="*/ 0 w 878"/>
                <a:gd name="T9" fmla="*/ 2147483647 h 952"/>
                <a:gd name="T10" fmla="*/ 2147483647 w 878"/>
                <a:gd name="T11" fmla="*/ 2147483647 h 952"/>
                <a:gd name="T12" fmla="*/ 2147483647 w 878"/>
                <a:gd name="T13" fmla="*/ 2147483647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108">
              <a:extLst>
                <a:ext uri="{FF2B5EF4-FFF2-40B4-BE49-F238E27FC236}">
                  <a16:creationId xmlns:a16="http://schemas.microsoft.com/office/drawing/2014/main" id="{9D8A1730-F596-4DBC-8A46-F8B1C913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3260" y="2000673"/>
              <a:ext cx="2015067" cy="2370667"/>
            </a:xfrm>
            <a:custGeom>
              <a:avLst/>
              <a:gdLst>
                <a:gd name="T0" fmla="*/ 2147483647 w 1534"/>
                <a:gd name="T1" fmla="*/ 2147483647 h 1804"/>
                <a:gd name="T2" fmla="*/ 0 w 1534"/>
                <a:gd name="T3" fmla="*/ 0 h 1804"/>
                <a:gd name="T4" fmla="*/ 0 w 1534"/>
                <a:gd name="T5" fmla="*/ 2147483647 h 1804"/>
                <a:gd name="T6" fmla="*/ 2147483647 w 1534"/>
                <a:gd name="T7" fmla="*/ 2147483647 h 1804"/>
                <a:gd name="T8" fmla="*/ 2147483647 w 1534"/>
                <a:gd name="T9" fmla="*/ 2147483647 h 1804"/>
                <a:gd name="T10" fmla="*/ 2147483647 w 1534"/>
                <a:gd name="T11" fmla="*/ 2147483647 h 1804"/>
                <a:gd name="T12" fmla="*/ 2147483647 w 1534"/>
                <a:gd name="T13" fmla="*/ 2147483647 h 1804"/>
                <a:gd name="T14" fmla="*/ 2147483647 w 1534"/>
                <a:gd name="T15" fmla="*/ 2147483647 h 1804"/>
                <a:gd name="T16" fmla="*/ 2147483647 w 1534"/>
                <a:gd name="T17" fmla="*/ 2147483647 h 1804"/>
                <a:gd name="T18" fmla="*/ 2147483647 w 1534"/>
                <a:gd name="T19" fmla="*/ 2147483647 h 1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4" h="1804">
                  <a:moveTo>
                    <a:pt x="474" y="962"/>
                  </a:moveTo>
                  <a:lnTo>
                    <a:pt x="0" y="0"/>
                  </a:lnTo>
                  <a:lnTo>
                    <a:pt x="0" y="700"/>
                  </a:lnTo>
                  <a:lnTo>
                    <a:pt x="246" y="1200"/>
                  </a:lnTo>
                  <a:lnTo>
                    <a:pt x="798" y="1280"/>
                  </a:lnTo>
                  <a:lnTo>
                    <a:pt x="400" y="1670"/>
                  </a:lnTo>
                  <a:lnTo>
                    <a:pt x="422" y="1804"/>
                  </a:lnTo>
                  <a:lnTo>
                    <a:pt x="826" y="1804"/>
                  </a:lnTo>
                  <a:lnTo>
                    <a:pt x="1534" y="1116"/>
                  </a:lnTo>
                  <a:lnTo>
                    <a:pt x="474" y="9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109">
              <a:extLst>
                <a:ext uri="{FF2B5EF4-FFF2-40B4-BE49-F238E27FC236}">
                  <a16:creationId xmlns:a16="http://schemas.microsoft.com/office/drawing/2014/main" id="{D467FE81-BE6B-4B4C-A7DC-940D13180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193" y="2000673"/>
              <a:ext cx="2015067" cy="2370667"/>
            </a:xfrm>
            <a:custGeom>
              <a:avLst/>
              <a:gdLst>
                <a:gd name="T0" fmla="*/ 2147483647 w 1534"/>
                <a:gd name="T1" fmla="*/ 2147483647 h 1804"/>
                <a:gd name="T2" fmla="*/ 0 w 1534"/>
                <a:gd name="T3" fmla="*/ 2147483647 h 1804"/>
                <a:gd name="T4" fmla="*/ 2147483647 w 1534"/>
                <a:gd name="T5" fmla="*/ 2147483647 h 1804"/>
                <a:gd name="T6" fmla="*/ 2147483647 w 1534"/>
                <a:gd name="T7" fmla="*/ 2147483647 h 1804"/>
                <a:gd name="T8" fmla="*/ 2147483647 w 1534"/>
                <a:gd name="T9" fmla="*/ 2147483647 h 1804"/>
                <a:gd name="T10" fmla="*/ 2147483647 w 1534"/>
                <a:gd name="T11" fmla="*/ 2147483647 h 1804"/>
                <a:gd name="T12" fmla="*/ 2147483647 w 1534"/>
                <a:gd name="T13" fmla="*/ 2147483647 h 1804"/>
                <a:gd name="T14" fmla="*/ 2147483647 w 1534"/>
                <a:gd name="T15" fmla="*/ 2147483647 h 1804"/>
                <a:gd name="T16" fmla="*/ 2147483647 w 1534"/>
                <a:gd name="T17" fmla="*/ 0 h 1804"/>
                <a:gd name="T18" fmla="*/ 2147483647 w 1534"/>
                <a:gd name="T19" fmla="*/ 2147483647 h 1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4" h="1804">
                  <a:moveTo>
                    <a:pt x="1060" y="962"/>
                  </a:moveTo>
                  <a:lnTo>
                    <a:pt x="0" y="1116"/>
                  </a:lnTo>
                  <a:lnTo>
                    <a:pt x="708" y="1804"/>
                  </a:lnTo>
                  <a:lnTo>
                    <a:pt x="1112" y="1804"/>
                  </a:lnTo>
                  <a:lnTo>
                    <a:pt x="1136" y="1670"/>
                  </a:lnTo>
                  <a:lnTo>
                    <a:pt x="736" y="1280"/>
                  </a:lnTo>
                  <a:lnTo>
                    <a:pt x="1288" y="1200"/>
                  </a:lnTo>
                  <a:lnTo>
                    <a:pt x="1534" y="700"/>
                  </a:lnTo>
                  <a:lnTo>
                    <a:pt x="1534" y="0"/>
                  </a:lnTo>
                  <a:lnTo>
                    <a:pt x="1060" y="9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 121">
              <a:extLst>
                <a:ext uri="{FF2B5EF4-FFF2-40B4-BE49-F238E27FC236}">
                  <a16:creationId xmlns:a16="http://schemas.microsoft.com/office/drawing/2014/main" id="{E357E38A-7DBB-4C7E-9245-8E5C21DF0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693" y="3837941"/>
              <a:ext cx="254000" cy="251884"/>
            </a:xfrm>
            <a:custGeom>
              <a:avLst/>
              <a:gdLst>
                <a:gd name="T0" fmla="*/ 2147483647 w 192"/>
                <a:gd name="T1" fmla="*/ 2147483647 h 192"/>
                <a:gd name="T2" fmla="*/ 2147483647 w 192"/>
                <a:gd name="T3" fmla="*/ 2147483647 h 192"/>
                <a:gd name="T4" fmla="*/ 2147483647 w 192"/>
                <a:gd name="T5" fmla="*/ 2147483647 h 192"/>
                <a:gd name="T6" fmla="*/ 2147483647 w 192"/>
                <a:gd name="T7" fmla="*/ 2147483647 h 192"/>
                <a:gd name="T8" fmla="*/ 2147483647 w 192"/>
                <a:gd name="T9" fmla="*/ 2147483647 h 192"/>
                <a:gd name="T10" fmla="*/ 2147483647 w 192"/>
                <a:gd name="T11" fmla="*/ 2147483647 h 192"/>
                <a:gd name="T12" fmla="*/ 2147483647 w 192"/>
                <a:gd name="T13" fmla="*/ 2147483647 h 192"/>
                <a:gd name="T14" fmla="*/ 2147483647 w 192"/>
                <a:gd name="T15" fmla="*/ 2147483647 h 192"/>
                <a:gd name="T16" fmla="*/ 2147483647 w 192"/>
                <a:gd name="T17" fmla="*/ 2147483647 h 192"/>
                <a:gd name="T18" fmla="*/ 2147483647 w 192"/>
                <a:gd name="T19" fmla="*/ 2147483647 h 192"/>
                <a:gd name="T20" fmla="*/ 2147483647 w 192"/>
                <a:gd name="T21" fmla="*/ 2147483647 h 192"/>
                <a:gd name="T22" fmla="*/ 2147483647 w 192"/>
                <a:gd name="T23" fmla="*/ 2147483647 h 192"/>
                <a:gd name="T24" fmla="*/ 2147483647 w 192"/>
                <a:gd name="T25" fmla="*/ 2147483647 h 192"/>
                <a:gd name="T26" fmla="*/ 2147483647 w 192"/>
                <a:gd name="T27" fmla="*/ 2147483647 h 192"/>
                <a:gd name="T28" fmla="*/ 2147483647 w 192"/>
                <a:gd name="T29" fmla="*/ 2147483647 h 192"/>
                <a:gd name="T30" fmla="*/ 2147483647 w 192"/>
                <a:gd name="T31" fmla="*/ 2147483647 h 192"/>
                <a:gd name="T32" fmla="*/ 2147483647 w 192"/>
                <a:gd name="T33" fmla="*/ 2147483647 h 192"/>
                <a:gd name="T34" fmla="*/ 2147483647 w 192"/>
                <a:gd name="T35" fmla="*/ 2147483647 h 192"/>
                <a:gd name="T36" fmla="*/ 0 w 192"/>
                <a:gd name="T37" fmla="*/ 2147483647 h 192"/>
                <a:gd name="T38" fmla="*/ 0 w 192"/>
                <a:gd name="T39" fmla="*/ 2147483647 h 192"/>
                <a:gd name="T40" fmla="*/ 2147483647 w 192"/>
                <a:gd name="T41" fmla="*/ 2147483647 h 192"/>
                <a:gd name="T42" fmla="*/ 2147483647 w 192"/>
                <a:gd name="T43" fmla="*/ 2147483647 h 192"/>
                <a:gd name="T44" fmla="*/ 2147483647 w 192"/>
                <a:gd name="T45" fmla="*/ 2147483647 h 192"/>
                <a:gd name="T46" fmla="*/ 2147483647 w 192"/>
                <a:gd name="T47" fmla="*/ 2147483647 h 192"/>
                <a:gd name="T48" fmla="*/ 2147483647 w 192"/>
                <a:gd name="T49" fmla="*/ 2147483647 h 192"/>
                <a:gd name="T50" fmla="*/ 2147483647 w 192"/>
                <a:gd name="T51" fmla="*/ 2147483647 h 192"/>
                <a:gd name="T52" fmla="*/ 2147483647 w 192"/>
                <a:gd name="T53" fmla="*/ 2147483647 h 192"/>
                <a:gd name="T54" fmla="*/ 2147483647 w 192"/>
                <a:gd name="T55" fmla="*/ 0 h 192"/>
                <a:gd name="T56" fmla="*/ 2147483647 w 192"/>
                <a:gd name="T57" fmla="*/ 0 h 192"/>
                <a:gd name="T58" fmla="*/ 2147483647 w 192"/>
                <a:gd name="T59" fmla="*/ 2147483647 h 192"/>
                <a:gd name="T60" fmla="*/ 2147483647 w 192"/>
                <a:gd name="T61" fmla="*/ 2147483647 h 192"/>
                <a:gd name="T62" fmla="*/ 2147483647 w 192"/>
                <a:gd name="T63" fmla="*/ 2147483647 h 192"/>
                <a:gd name="T64" fmla="*/ 2147483647 w 192"/>
                <a:gd name="T65" fmla="*/ 2147483647 h 192"/>
                <a:gd name="T66" fmla="*/ 2147483647 w 192"/>
                <a:gd name="T67" fmla="*/ 2147483647 h 192"/>
                <a:gd name="T68" fmla="*/ 2147483647 w 192"/>
                <a:gd name="T69" fmla="*/ 2147483647 h 192"/>
                <a:gd name="T70" fmla="*/ 2147483647 w 192"/>
                <a:gd name="T71" fmla="*/ 2147483647 h 192"/>
                <a:gd name="T72" fmla="*/ 2147483647 w 192"/>
                <a:gd name="T73" fmla="*/ 2147483647 h 192"/>
                <a:gd name="T74" fmla="*/ 2147483647 w 192"/>
                <a:gd name="T75" fmla="*/ 2147483647 h 19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2" h="192">
                  <a:moveTo>
                    <a:pt x="192" y="96"/>
                  </a:moveTo>
                  <a:lnTo>
                    <a:pt x="192" y="96"/>
                  </a:lnTo>
                  <a:lnTo>
                    <a:pt x="190" y="116"/>
                  </a:lnTo>
                  <a:lnTo>
                    <a:pt x="184" y="134"/>
                  </a:lnTo>
                  <a:lnTo>
                    <a:pt x="174" y="150"/>
                  </a:lnTo>
                  <a:lnTo>
                    <a:pt x="164" y="164"/>
                  </a:lnTo>
                  <a:lnTo>
                    <a:pt x="150" y="176"/>
                  </a:lnTo>
                  <a:lnTo>
                    <a:pt x="132" y="184"/>
                  </a:lnTo>
                  <a:lnTo>
                    <a:pt x="116" y="190"/>
                  </a:lnTo>
                  <a:lnTo>
                    <a:pt x="96" y="192"/>
                  </a:lnTo>
                  <a:lnTo>
                    <a:pt x="76" y="190"/>
                  </a:lnTo>
                  <a:lnTo>
                    <a:pt x="58" y="184"/>
                  </a:lnTo>
                  <a:lnTo>
                    <a:pt x="42" y="176"/>
                  </a:lnTo>
                  <a:lnTo>
                    <a:pt x="28" y="164"/>
                  </a:lnTo>
                  <a:lnTo>
                    <a:pt x="16" y="150"/>
                  </a:lnTo>
                  <a:lnTo>
                    <a:pt x="8" y="134"/>
                  </a:lnTo>
                  <a:lnTo>
                    <a:pt x="2" y="116"/>
                  </a:lnTo>
                  <a:lnTo>
                    <a:pt x="0" y="96"/>
                  </a:lnTo>
                  <a:lnTo>
                    <a:pt x="2" y="76"/>
                  </a:lnTo>
                  <a:lnTo>
                    <a:pt x="8" y="58"/>
                  </a:lnTo>
                  <a:lnTo>
                    <a:pt x="16" y="42"/>
                  </a:lnTo>
                  <a:lnTo>
                    <a:pt x="28" y="28"/>
                  </a:lnTo>
                  <a:lnTo>
                    <a:pt x="42" y="18"/>
                  </a:lnTo>
                  <a:lnTo>
                    <a:pt x="58" y="8"/>
                  </a:lnTo>
                  <a:lnTo>
                    <a:pt x="76" y="2"/>
                  </a:lnTo>
                  <a:lnTo>
                    <a:pt x="96" y="0"/>
                  </a:lnTo>
                  <a:lnTo>
                    <a:pt x="116" y="2"/>
                  </a:lnTo>
                  <a:lnTo>
                    <a:pt x="132" y="8"/>
                  </a:lnTo>
                  <a:lnTo>
                    <a:pt x="150" y="18"/>
                  </a:lnTo>
                  <a:lnTo>
                    <a:pt x="164" y="28"/>
                  </a:lnTo>
                  <a:lnTo>
                    <a:pt x="174" y="42"/>
                  </a:lnTo>
                  <a:lnTo>
                    <a:pt x="184" y="58"/>
                  </a:lnTo>
                  <a:lnTo>
                    <a:pt x="190" y="76"/>
                  </a:lnTo>
                  <a:lnTo>
                    <a:pt x="192" y="9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122">
              <a:extLst>
                <a:ext uri="{FF2B5EF4-FFF2-40B4-BE49-F238E27FC236}">
                  <a16:creationId xmlns:a16="http://schemas.microsoft.com/office/drawing/2014/main" id="{C4E5E03F-5868-45F3-8A96-E3FA596E9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5378" y="3774440"/>
              <a:ext cx="315383" cy="315384"/>
            </a:xfrm>
            <a:custGeom>
              <a:avLst/>
              <a:gdLst>
                <a:gd name="T0" fmla="*/ 2147483647 w 240"/>
                <a:gd name="T1" fmla="*/ 2147483647 h 240"/>
                <a:gd name="T2" fmla="*/ 2147483647 w 240"/>
                <a:gd name="T3" fmla="*/ 2147483647 h 240"/>
                <a:gd name="T4" fmla="*/ 2147483647 w 240"/>
                <a:gd name="T5" fmla="*/ 2147483647 h 240"/>
                <a:gd name="T6" fmla="*/ 2147483647 w 240"/>
                <a:gd name="T7" fmla="*/ 2147483647 h 240"/>
                <a:gd name="T8" fmla="*/ 2147483647 w 240"/>
                <a:gd name="T9" fmla="*/ 2147483647 h 240"/>
                <a:gd name="T10" fmla="*/ 2147483647 w 240"/>
                <a:gd name="T11" fmla="*/ 2147483647 h 240"/>
                <a:gd name="T12" fmla="*/ 2147483647 w 240"/>
                <a:gd name="T13" fmla="*/ 2147483647 h 240"/>
                <a:gd name="T14" fmla="*/ 2147483647 w 240"/>
                <a:gd name="T15" fmla="*/ 2147483647 h 240"/>
                <a:gd name="T16" fmla="*/ 2147483647 w 240"/>
                <a:gd name="T17" fmla="*/ 2147483647 h 240"/>
                <a:gd name="T18" fmla="*/ 2147483647 w 240"/>
                <a:gd name="T19" fmla="*/ 2147483647 h 240"/>
                <a:gd name="T20" fmla="*/ 2147483647 w 240"/>
                <a:gd name="T21" fmla="*/ 2147483647 h 240"/>
                <a:gd name="T22" fmla="*/ 2147483647 w 240"/>
                <a:gd name="T23" fmla="*/ 2147483647 h 240"/>
                <a:gd name="T24" fmla="*/ 2147483647 w 240"/>
                <a:gd name="T25" fmla="*/ 2147483647 h 240"/>
                <a:gd name="T26" fmla="*/ 2147483647 w 240"/>
                <a:gd name="T27" fmla="*/ 2147483647 h 240"/>
                <a:gd name="T28" fmla="*/ 2147483647 w 240"/>
                <a:gd name="T29" fmla="*/ 2147483647 h 240"/>
                <a:gd name="T30" fmla="*/ 2147483647 w 240"/>
                <a:gd name="T31" fmla="*/ 2147483647 h 240"/>
                <a:gd name="T32" fmla="*/ 2147483647 w 240"/>
                <a:gd name="T33" fmla="*/ 2147483647 h 240"/>
                <a:gd name="T34" fmla="*/ 2147483647 w 240"/>
                <a:gd name="T35" fmla="*/ 2147483647 h 240"/>
                <a:gd name="T36" fmla="*/ 2147483647 w 240"/>
                <a:gd name="T37" fmla="*/ 2147483647 h 240"/>
                <a:gd name="T38" fmla="*/ 2147483647 w 240"/>
                <a:gd name="T39" fmla="*/ 2147483647 h 240"/>
                <a:gd name="T40" fmla="*/ 2147483647 w 240"/>
                <a:gd name="T41" fmla="*/ 2147483647 h 240"/>
                <a:gd name="T42" fmla="*/ 0 w 240"/>
                <a:gd name="T43" fmla="*/ 2147483647 h 240"/>
                <a:gd name="T44" fmla="*/ 0 w 240"/>
                <a:gd name="T45" fmla="*/ 2147483647 h 240"/>
                <a:gd name="T46" fmla="*/ 0 w 240"/>
                <a:gd name="T47" fmla="*/ 2147483647 h 240"/>
                <a:gd name="T48" fmla="*/ 0 w 240"/>
                <a:gd name="T49" fmla="*/ 2147483647 h 240"/>
                <a:gd name="T50" fmla="*/ 2147483647 w 240"/>
                <a:gd name="T51" fmla="*/ 2147483647 h 240"/>
                <a:gd name="T52" fmla="*/ 2147483647 w 240"/>
                <a:gd name="T53" fmla="*/ 2147483647 h 240"/>
                <a:gd name="T54" fmla="*/ 2147483647 w 240"/>
                <a:gd name="T55" fmla="*/ 2147483647 h 240"/>
                <a:gd name="T56" fmla="*/ 2147483647 w 240"/>
                <a:gd name="T57" fmla="*/ 2147483647 h 240"/>
                <a:gd name="T58" fmla="*/ 2147483647 w 240"/>
                <a:gd name="T59" fmla="*/ 2147483647 h 240"/>
                <a:gd name="T60" fmla="*/ 2147483647 w 240"/>
                <a:gd name="T61" fmla="*/ 2147483647 h 240"/>
                <a:gd name="T62" fmla="*/ 2147483647 w 240"/>
                <a:gd name="T63" fmla="*/ 2147483647 h 240"/>
                <a:gd name="T64" fmla="*/ 2147483647 w 240"/>
                <a:gd name="T65" fmla="*/ 0 h 240"/>
                <a:gd name="T66" fmla="*/ 2147483647 w 240"/>
                <a:gd name="T67" fmla="*/ 0 h 240"/>
                <a:gd name="T68" fmla="*/ 2147483647 w 240"/>
                <a:gd name="T69" fmla="*/ 0 h 240"/>
                <a:gd name="T70" fmla="*/ 2147483647 w 240"/>
                <a:gd name="T71" fmla="*/ 0 h 240"/>
                <a:gd name="T72" fmla="*/ 2147483647 w 240"/>
                <a:gd name="T73" fmla="*/ 2147483647 h 240"/>
                <a:gd name="T74" fmla="*/ 2147483647 w 240"/>
                <a:gd name="T75" fmla="*/ 2147483647 h 240"/>
                <a:gd name="T76" fmla="*/ 2147483647 w 240"/>
                <a:gd name="T77" fmla="*/ 2147483647 h 240"/>
                <a:gd name="T78" fmla="*/ 2147483647 w 240"/>
                <a:gd name="T79" fmla="*/ 2147483647 h 240"/>
                <a:gd name="T80" fmla="*/ 2147483647 w 240"/>
                <a:gd name="T81" fmla="*/ 2147483647 h 240"/>
                <a:gd name="T82" fmla="*/ 2147483647 w 240"/>
                <a:gd name="T83" fmla="*/ 2147483647 h 240"/>
                <a:gd name="T84" fmla="*/ 2147483647 w 240"/>
                <a:gd name="T85" fmla="*/ 2147483647 h 240"/>
                <a:gd name="T86" fmla="*/ 2147483647 w 240"/>
                <a:gd name="T87" fmla="*/ 2147483647 h 240"/>
                <a:gd name="T88" fmla="*/ 2147483647 w 240"/>
                <a:gd name="T89" fmla="*/ 2147483647 h 240"/>
                <a:gd name="T90" fmla="*/ 2147483647 w 240"/>
                <a:gd name="T91" fmla="*/ 2147483647 h 24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40" h="240">
                  <a:moveTo>
                    <a:pt x="240" y="120"/>
                  </a:moveTo>
                  <a:lnTo>
                    <a:pt x="240" y="120"/>
                  </a:lnTo>
                  <a:lnTo>
                    <a:pt x="238" y="132"/>
                  </a:lnTo>
                  <a:lnTo>
                    <a:pt x="238" y="144"/>
                  </a:lnTo>
                  <a:lnTo>
                    <a:pt x="230" y="166"/>
                  </a:lnTo>
                  <a:lnTo>
                    <a:pt x="218" y="186"/>
                  </a:lnTo>
                  <a:lnTo>
                    <a:pt x="204" y="204"/>
                  </a:lnTo>
                  <a:lnTo>
                    <a:pt x="186" y="218"/>
                  </a:lnTo>
                  <a:lnTo>
                    <a:pt x="166" y="230"/>
                  </a:lnTo>
                  <a:lnTo>
                    <a:pt x="144" y="236"/>
                  </a:lnTo>
                  <a:lnTo>
                    <a:pt x="132" y="238"/>
                  </a:lnTo>
                  <a:lnTo>
                    <a:pt x="120" y="240"/>
                  </a:lnTo>
                  <a:lnTo>
                    <a:pt x="108" y="238"/>
                  </a:lnTo>
                  <a:lnTo>
                    <a:pt x="96" y="236"/>
                  </a:lnTo>
                  <a:lnTo>
                    <a:pt x="72" y="230"/>
                  </a:lnTo>
                  <a:lnTo>
                    <a:pt x="52" y="218"/>
                  </a:lnTo>
                  <a:lnTo>
                    <a:pt x="34" y="204"/>
                  </a:lnTo>
                  <a:lnTo>
                    <a:pt x="20" y="186"/>
                  </a:lnTo>
                  <a:lnTo>
                    <a:pt x="8" y="166"/>
                  </a:lnTo>
                  <a:lnTo>
                    <a:pt x="2" y="144"/>
                  </a:lnTo>
                  <a:lnTo>
                    <a:pt x="0" y="132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2" y="96"/>
                  </a:lnTo>
                  <a:lnTo>
                    <a:pt x="8" y="72"/>
                  </a:lnTo>
                  <a:lnTo>
                    <a:pt x="20" y="52"/>
                  </a:lnTo>
                  <a:lnTo>
                    <a:pt x="34" y="34"/>
                  </a:lnTo>
                  <a:lnTo>
                    <a:pt x="52" y="20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132" y="0"/>
                  </a:lnTo>
                  <a:lnTo>
                    <a:pt x="144" y="2"/>
                  </a:lnTo>
                  <a:lnTo>
                    <a:pt x="166" y="8"/>
                  </a:lnTo>
                  <a:lnTo>
                    <a:pt x="186" y="20"/>
                  </a:lnTo>
                  <a:lnTo>
                    <a:pt x="204" y="34"/>
                  </a:lnTo>
                  <a:lnTo>
                    <a:pt x="218" y="52"/>
                  </a:lnTo>
                  <a:lnTo>
                    <a:pt x="230" y="72"/>
                  </a:lnTo>
                  <a:lnTo>
                    <a:pt x="238" y="96"/>
                  </a:lnTo>
                  <a:lnTo>
                    <a:pt x="238" y="108"/>
                  </a:lnTo>
                  <a:lnTo>
                    <a:pt x="240" y="1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4" name="Freeform 123">
              <a:extLst>
                <a:ext uri="{FF2B5EF4-FFF2-40B4-BE49-F238E27FC236}">
                  <a16:creationId xmlns:a16="http://schemas.microsoft.com/office/drawing/2014/main" id="{4B802922-E252-44E0-8F92-FD6E36823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693" y="4142740"/>
              <a:ext cx="254000" cy="247651"/>
            </a:xfrm>
            <a:custGeom>
              <a:avLst/>
              <a:gdLst>
                <a:gd name="T0" fmla="*/ 2147483647 w 192"/>
                <a:gd name="T1" fmla="*/ 2147483647 h 190"/>
                <a:gd name="T2" fmla="*/ 2147483647 w 192"/>
                <a:gd name="T3" fmla="*/ 2147483647 h 190"/>
                <a:gd name="T4" fmla="*/ 2147483647 w 192"/>
                <a:gd name="T5" fmla="*/ 2147483647 h 190"/>
                <a:gd name="T6" fmla="*/ 2147483647 w 192"/>
                <a:gd name="T7" fmla="*/ 2147483647 h 190"/>
                <a:gd name="T8" fmla="*/ 2147483647 w 192"/>
                <a:gd name="T9" fmla="*/ 2147483647 h 190"/>
                <a:gd name="T10" fmla="*/ 2147483647 w 192"/>
                <a:gd name="T11" fmla="*/ 2147483647 h 190"/>
                <a:gd name="T12" fmla="*/ 2147483647 w 192"/>
                <a:gd name="T13" fmla="*/ 2147483647 h 190"/>
                <a:gd name="T14" fmla="*/ 2147483647 w 192"/>
                <a:gd name="T15" fmla="*/ 2147483647 h 190"/>
                <a:gd name="T16" fmla="*/ 2147483647 w 192"/>
                <a:gd name="T17" fmla="*/ 2147483647 h 190"/>
                <a:gd name="T18" fmla="*/ 2147483647 w 192"/>
                <a:gd name="T19" fmla="*/ 2147483647 h 190"/>
                <a:gd name="T20" fmla="*/ 2147483647 w 192"/>
                <a:gd name="T21" fmla="*/ 2147483647 h 190"/>
                <a:gd name="T22" fmla="*/ 2147483647 w 192"/>
                <a:gd name="T23" fmla="*/ 2147483647 h 190"/>
                <a:gd name="T24" fmla="*/ 2147483647 w 192"/>
                <a:gd name="T25" fmla="*/ 2147483647 h 190"/>
                <a:gd name="T26" fmla="*/ 2147483647 w 192"/>
                <a:gd name="T27" fmla="*/ 2147483647 h 190"/>
                <a:gd name="T28" fmla="*/ 2147483647 w 192"/>
                <a:gd name="T29" fmla="*/ 2147483647 h 190"/>
                <a:gd name="T30" fmla="*/ 2147483647 w 192"/>
                <a:gd name="T31" fmla="*/ 2147483647 h 190"/>
                <a:gd name="T32" fmla="*/ 2147483647 w 192"/>
                <a:gd name="T33" fmla="*/ 2147483647 h 190"/>
                <a:gd name="T34" fmla="*/ 2147483647 w 192"/>
                <a:gd name="T35" fmla="*/ 2147483647 h 190"/>
                <a:gd name="T36" fmla="*/ 0 w 192"/>
                <a:gd name="T37" fmla="*/ 2147483647 h 190"/>
                <a:gd name="T38" fmla="*/ 0 w 192"/>
                <a:gd name="T39" fmla="*/ 2147483647 h 190"/>
                <a:gd name="T40" fmla="*/ 2147483647 w 192"/>
                <a:gd name="T41" fmla="*/ 2147483647 h 190"/>
                <a:gd name="T42" fmla="*/ 2147483647 w 192"/>
                <a:gd name="T43" fmla="*/ 2147483647 h 190"/>
                <a:gd name="T44" fmla="*/ 2147483647 w 192"/>
                <a:gd name="T45" fmla="*/ 2147483647 h 190"/>
                <a:gd name="T46" fmla="*/ 2147483647 w 192"/>
                <a:gd name="T47" fmla="*/ 2147483647 h 190"/>
                <a:gd name="T48" fmla="*/ 2147483647 w 192"/>
                <a:gd name="T49" fmla="*/ 2147483647 h 190"/>
                <a:gd name="T50" fmla="*/ 2147483647 w 192"/>
                <a:gd name="T51" fmla="*/ 2147483647 h 190"/>
                <a:gd name="T52" fmla="*/ 2147483647 w 192"/>
                <a:gd name="T53" fmla="*/ 2147483647 h 190"/>
                <a:gd name="T54" fmla="*/ 2147483647 w 192"/>
                <a:gd name="T55" fmla="*/ 0 h 190"/>
                <a:gd name="T56" fmla="*/ 2147483647 w 192"/>
                <a:gd name="T57" fmla="*/ 0 h 190"/>
                <a:gd name="T58" fmla="*/ 2147483647 w 192"/>
                <a:gd name="T59" fmla="*/ 2147483647 h 190"/>
                <a:gd name="T60" fmla="*/ 2147483647 w 192"/>
                <a:gd name="T61" fmla="*/ 2147483647 h 190"/>
                <a:gd name="T62" fmla="*/ 2147483647 w 192"/>
                <a:gd name="T63" fmla="*/ 2147483647 h 190"/>
                <a:gd name="T64" fmla="*/ 2147483647 w 192"/>
                <a:gd name="T65" fmla="*/ 2147483647 h 190"/>
                <a:gd name="T66" fmla="*/ 2147483647 w 192"/>
                <a:gd name="T67" fmla="*/ 2147483647 h 190"/>
                <a:gd name="T68" fmla="*/ 2147483647 w 192"/>
                <a:gd name="T69" fmla="*/ 2147483647 h 190"/>
                <a:gd name="T70" fmla="*/ 2147483647 w 192"/>
                <a:gd name="T71" fmla="*/ 2147483647 h 190"/>
                <a:gd name="T72" fmla="*/ 2147483647 w 192"/>
                <a:gd name="T73" fmla="*/ 2147483647 h 190"/>
                <a:gd name="T74" fmla="*/ 2147483647 w 192"/>
                <a:gd name="T75" fmla="*/ 2147483647 h 1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2" h="190">
                  <a:moveTo>
                    <a:pt x="192" y="94"/>
                  </a:moveTo>
                  <a:lnTo>
                    <a:pt x="192" y="94"/>
                  </a:lnTo>
                  <a:lnTo>
                    <a:pt x="190" y="114"/>
                  </a:lnTo>
                  <a:lnTo>
                    <a:pt x="184" y="132"/>
                  </a:lnTo>
                  <a:lnTo>
                    <a:pt x="174" y="148"/>
                  </a:lnTo>
                  <a:lnTo>
                    <a:pt x="164" y="162"/>
                  </a:lnTo>
                  <a:lnTo>
                    <a:pt x="150" y="174"/>
                  </a:lnTo>
                  <a:lnTo>
                    <a:pt x="132" y="182"/>
                  </a:lnTo>
                  <a:lnTo>
                    <a:pt x="116" y="188"/>
                  </a:lnTo>
                  <a:lnTo>
                    <a:pt x="96" y="190"/>
                  </a:lnTo>
                  <a:lnTo>
                    <a:pt x="76" y="188"/>
                  </a:lnTo>
                  <a:lnTo>
                    <a:pt x="58" y="182"/>
                  </a:lnTo>
                  <a:lnTo>
                    <a:pt x="42" y="174"/>
                  </a:lnTo>
                  <a:lnTo>
                    <a:pt x="28" y="162"/>
                  </a:lnTo>
                  <a:lnTo>
                    <a:pt x="16" y="148"/>
                  </a:lnTo>
                  <a:lnTo>
                    <a:pt x="8" y="132"/>
                  </a:lnTo>
                  <a:lnTo>
                    <a:pt x="2" y="114"/>
                  </a:lnTo>
                  <a:lnTo>
                    <a:pt x="0" y="94"/>
                  </a:lnTo>
                  <a:lnTo>
                    <a:pt x="2" y="76"/>
                  </a:lnTo>
                  <a:lnTo>
                    <a:pt x="8" y="58"/>
                  </a:lnTo>
                  <a:lnTo>
                    <a:pt x="16" y="42"/>
                  </a:lnTo>
                  <a:lnTo>
                    <a:pt x="28" y="28"/>
                  </a:lnTo>
                  <a:lnTo>
                    <a:pt x="42" y="16"/>
                  </a:lnTo>
                  <a:lnTo>
                    <a:pt x="58" y="8"/>
                  </a:lnTo>
                  <a:lnTo>
                    <a:pt x="76" y="2"/>
                  </a:lnTo>
                  <a:lnTo>
                    <a:pt x="96" y="0"/>
                  </a:lnTo>
                  <a:lnTo>
                    <a:pt x="116" y="2"/>
                  </a:lnTo>
                  <a:lnTo>
                    <a:pt x="132" y="8"/>
                  </a:lnTo>
                  <a:lnTo>
                    <a:pt x="150" y="16"/>
                  </a:lnTo>
                  <a:lnTo>
                    <a:pt x="164" y="28"/>
                  </a:lnTo>
                  <a:lnTo>
                    <a:pt x="174" y="42"/>
                  </a:lnTo>
                  <a:lnTo>
                    <a:pt x="184" y="58"/>
                  </a:lnTo>
                  <a:lnTo>
                    <a:pt x="190" y="76"/>
                  </a:lnTo>
                  <a:lnTo>
                    <a:pt x="192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124">
              <a:extLst>
                <a:ext uri="{FF2B5EF4-FFF2-40B4-BE49-F238E27FC236}">
                  <a16:creationId xmlns:a16="http://schemas.microsoft.com/office/drawing/2014/main" id="{CE2AC188-7EE1-41A2-9770-7358AF5EA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5378" y="4142740"/>
              <a:ext cx="249767" cy="247651"/>
            </a:xfrm>
            <a:custGeom>
              <a:avLst/>
              <a:gdLst>
                <a:gd name="T0" fmla="*/ 2147483647 w 190"/>
                <a:gd name="T1" fmla="*/ 2147483647 h 190"/>
                <a:gd name="T2" fmla="*/ 2147483647 w 190"/>
                <a:gd name="T3" fmla="*/ 2147483647 h 190"/>
                <a:gd name="T4" fmla="*/ 2147483647 w 190"/>
                <a:gd name="T5" fmla="*/ 2147483647 h 190"/>
                <a:gd name="T6" fmla="*/ 2147483647 w 190"/>
                <a:gd name="T7" fmla="*/ 2147483647 h 190"/>
                <a:gd name="T8" fmla="*/ 2147483647 w 190"/>
                <a:gd name="T9" fmla="*/ 2147483647 h 190"/>
                <a:gd name="T10" fmla="*/ 2147483647 w 190"/>
                <a:gd name="T11" fmla="*/ 2147483647 h 190"/>
                <a:gd name="T12" fmla="*/ 2147483647 w 190"/>
                <a:gd name="T13" fmla="*/ 2147483647 h 190"/>
                <a:gd name="T14" fmla="*/ 2147483647 w 190"/>
                <a:gd name="T15" fmla="*/ 2147483647 h 190"/>
                <a:gd name="T16" fmla="*/ 2147483647 w 190"/>
                <a:gd name="T17" fmla="*/ 2147483647 h 190"/>
                <a:gd name="T18" fmla="*/ 2147483647 w 190"/>
                <a:gd name="T19" fmla="*/ 2147483647 h 190"/>
                <a:gd name="T20" fmla="*/ 2147483647 w 190"/>
                <a:gd name="T21" fmla="*/ 2147483647 h 190"/>
                <a:gd name="T22" fmla="*/ 2147483647 w 190"/>
                <a:gd name="T23" fmla="*/ 2147483647 h 190"/>
                <a:gd name="T24" fmla="*/ 2147483647 w 190"/>
                <a:gd name="T25" fmla="*/ 2147483647 h 190"/>
                <a:gd name="T26" fmla="*/ 2147483647 w 190"/>
                <a:gd name="T27" fmla="*/ 2147483647 h 190"/>
                <a:gd name="T28" fmla="*/ 2147483647 w 190"/>
                <a:gd name="T29" fmla="*/ 2147483647 h 190"/>
                <a:gd name="T30" fmla="*/ 2147483647 w 190"/>
                <a:gd name="T31" fmla="*/ 2147483647 h 190"/>
                <a:gd name="T32" fmla="*/ 2147483647 w 190"/>
                <a:gd name="T33" fmla="*/ 2147483647 h 190"/>
                <a:gd name="T34" fmla="*/ 2147483647 w 190"/>
                <a:gd name="T35" fmla="*/ 2147483647 h 190"/>
                <a:gd name="T36" fmla="*/ 0 w 190"/>
                <a:gd name="T37" fmla="*/ 2147483647 h 190"/>
                <a:gd name="T38" fmla="*/ 0 w 190"/>
                <a:gd name="T39" fmla="*/ 2147483647 h 190"/>
                <a:gd name="T40" fmla="*/ 2147483647 w 190"/>
                <a:gd name="T41" fmla="*/ 2147483647 h 190"/>
                <a:gd name="T42" fmla="*/ 2147483647 w 190"/>
                <a:gd name="T43" fmla="*/ 2147483647 h 190"/>
                <a:gd name="T44" fmla="*/ 2147483647 w 190"/>
                <a:gd name="T45" fmla="*/ 2147483647 h 190"/>
                <a:gd name="T46" fmla="*/ 2147483647 w 190"/>
                <a:gd name="T47" fmla="*/ 2147483647 h 190"/>
                <a:gd name="T48" fmla="*/ 2147483647 w 190"/>
                <a:gd name="T49" fmla="*/ 2147483647 h 190"/>
                <a:gd name="T50" fmla="*/ 2147483647 w 190"/>
                <a:gd name="T51" fmla="*/ 2147483647 h 190"/>
                <a:gd name="T52" fmla="*/ 2147483647 w 190"/>
                <a:gd name="T53" fmla="*/ 2147483647 h 190"/>
                <a:gd name="T54" fmla="*/ 2147483647 w 190"/>
                <a:gd name="T55" fmla="*/ 0 h 190"/>
                <a:gd name="T56" fmla="*/ 2147483647 w 190"/>
                <a:gd name="T57" fmla="*/ 0 h 190"/>
                <a:gd name="T58" fmla="*/ 2147483647 w 190"/>
                <a:gd name="T59" fmla="*/ 2147483647 h 190"/>
                <a:gd name="T60" fmla="*/ 2147483647 w 190"/>
                <a:gd name="T61" fmla="*/ 2147483647 h 190"/>
                <a:gd name="T62" fmla="*/ 2147483647 w 190"/>
                <a:gd name="T63" fmla="*/ 2147483647 h 190"/>
                <a:gd name="T64" fmla="*/ 2147483647 w 190"/>
                <a:gd name="T65" fmla="*/ 2147483647 h 190"/>
                <a:gd name="T66" fmla="*/ 2147483647 w 190"/>
                <a:gd name="T67" fmla="*/ 2147483647 h 190"/>
                <a:gd name="T68" fmla="*/ 2147483647 w 190"/>
                <a:gd name="T69" fmla="*/ 2147483647 h 190"/>
                <a:gd name="T70" fmla="*/ 2147483647 w 190"/>
                <a:gd name="T71" fmla="*/ 2147483647 h 190"/>
                <a:gd name="T72" fmla="*/ 2147483647 w 190"/>
                <a:gd name="T73" fmla="*/ 2147483647 h 190"/>
                <a:gd name="T74" fmla="*/ 2147483647 w 190"/>
                <a:gd name="T75" fmla="*/ 2147483647 h 1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0" h="190">
                  <a:moveTo>
                    <a:pt x="190" y="94"/>
                  </a:moveTo>
                  <a:lnTo>
                    <a:pt x="190" y="94"/>
                  </a:lnTo>
                  <a:lnTo>
                    <a:pt x="188" y="114"/>
                  </a:lnTo>
                  <a:lnTo>
                    <a:pt x="182" y="132"/>
                  </a:lnTo>
                  <a:lnTo>
                    <a:pt x="174" y="148"/>
                  </a:lnTo>
                  <a:lnTo>
                    <a:pt x="162" y="162"/>
                  </a:lnTo>
                  <a:lnTo>
                    <a:pt x="148" y="174"/>
                  </a:lnTo>
                  <a:lnTo>
                    <a:pt x="132" y="182"/>
                  </a:lnTo>
                  <a:lnTo>
                    <a:pt x="114" y="188"/>
                  </a:lnTo>
                  <a:lnTo>
                    <a:pt x="94" y="190"/>
                  </a:lnTo>
                  <a:lnTo>
                    <a:pt x="76" y="188"/>
                  </a:lnTo>
                  <a:lnTo>
                    <a:pt x="58" y="182"/>
                  </a:lnTo>
                  <a:lnTo>
                    <a:pt x="42" y="174"/>
                  </a:lnTo>
                  <a:lnTo>
                    <a:pt x="28" y="162"/>
                  </a:lnTo>
                  <a:lnTo>
                    <a:pt x="16" y="148"/>
                  </a:lnTo>
                  <a:lnTo>
                    <a:pt x="8" y="132"/>
                  </a:lnTo>
                  <a:lnTo>
                    <a:pt x="2" y="114"/>
                  </a:lnTo>
                  <a:lnTo>
                    <a:pt x="0" y="94"/>
                  </a:lnTo>
                  <a:lnTo>
                    <a:pt x="2" y="76"/>
                  </a:lnTo>
                  <a:lnTo>
                    <a:pt x="8" y="58"/>
                  </a:lnTo>
                  <a:lnTo>
                    <a:pt x="16" y="42"/>
                  </a:lnTo>
                  <a:lnTo>
                    <a:pt x="28" y="28"/>
                  </a:lnTo>
                  <a:lnTo>
                    <a:pt x="42" y="16"/>
                  </a:lnTo>
                  <a:lnTo>
                    <a:pt x="58" y="8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4" y="2"/>
                  </a:lnTo>
                  <a:lnTo>
                    <a:pt x="132" y="8"/>
                  </a:lnTo>
                  <a:lnTo>
                    <a:pt x="148" y="16"/>
                  </a:lnTo>
                  <a:lnTo>
                    <a:pt x="162" y="28"/>
                  </a:lnTo>
                  <a:lnTo>
                    <a:pt x="174" y="42"/>
                  </a:lnTo>
                  <a:lnTo>
                    <a:pt x="182" y="58"/>
                  </a:lnTo>
                  <a:lnTo>
                    <a:pt x="188" y="76"/>
                  </a:lnTo>
                  <a:lnTo>
                    <a:pt x="190" y="94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F6D0E17E-A124-4A94-B11F-8DAA2F773CF7}"/>
              </a:ext>
            </a:extLst>
          </p:cNvPr>
          <p:cNvGrpSpPr/>
          <p:nvPr/>
        </p:nvGrpSpPr>
        <p:grpSpPr>
          <a:xfrm>
            <a:off x="1378939" y="2381031"/>
            <a:ext cx="4019470" cy="882446"/>
            <a:chOff x="1177047" y="2540424"/>
            <a:chExt cx="4018947" cy="882650"/>
          </a:xfrm>
        </p:grpSpPr>
        <p:sp>
          <p:nvSpPr>
            <p:cNvPr id="89" name="任意多边形 38">
              <a:extLst>
                <a:ext uri="{FF2B5EF4-FFF2-40B4-BE49-F238E27FC236}">
                  <a16:creationId xmlns:a16="http://schemas.microsoft.com/office/drawing/2014/main" id="{248836B7-B85F-4244-928B-133FB3BE706E}"/>
                </a:ext>
              </a:extLst>
            </p:cNvPr>
            <p:cNvSpPr/>
            <p:nvPr/>
          </p:nvSpPr>
          <p:spPr>
            <a:xfrm flipH="1">
              <a:off x="1177047" y="2540424"/>
              <a:ext cx="3966030" cy="821267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" fmla="*/ 0 w 1238249"/>
                <a:gd name="connsiteY0" fmla="*/ 581025 h 581025"/>
                <a:gd name="connsiteX1" fmla="*/ 333375 w 1238249"/>
                <a:gd name="connsiteY1" fmla="*/ 0 h 581025"/>
                <a:gd name="connsiteX2" fmla="*/ 1238250 w 1238249"/>
                <a:gd name="connsiteY2" fmla="*/ 0 h 581025"/>
                <a:gd name="connsiteX0" fmla="*/ 0 w 2896333"/>
                <a:gd name="connsiteY0" fmla="*/ 581025 h 581025"/>
                <a:gd name="connsiteX1" fmla="*/ 333375 w 2896333"/>
                <a:gd name="connsiteY1" fmla="*/ 0 h 581025"/>
                <a:gd name="connsiteX2" fmla="*/ 2896333 w 2896333"/>
                <a:gd name="connsiteY2" fmla="*/ 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6333" h="581025">
                  <a:moveTo>
                    <a:pt x="0" y="581025"/>
                  </a:moveTo>
                  <a:lnTo>
                    <a:pt x="333375" y="0"/>
                  </a:lnTo>
                  <a:lnTo>
                    <a:pt x="2896333" y="0"/>
                  </a:lnTo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0" name="Oval 54">
              <a:extLst>
                <a:ext uri="{FF2B5EF4-FFF2-40B4-BE49-F238E27FC236}">
                  <a16:creationId xmlns:a16="http://schemas.microsoft.com/office/drawing/2014/main" id="{DABE55DC-FA0F-46CC-94A7-AE6560B32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927" y="3313007"/>
              <a:ext cx="110067" cy="110067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323F8BD4-25FE-47F2-8241-F346D5362447}"/>
              </a:ext>
            </a:extLst>
          </p:cNvPr>
          <p:cNvGrpSpPr/>
          <p:nvPr/>
        </p:nvGrpSpPr>
        <p:grpSpPr>
          <a:xfrm>
            <a:off x="6765953" y="2393728"/>
            <a:ext cx="3713116" cy="878213"/>
            <a:chOff x="6563360" y="2553124"/>
            <a:chExt cx="3712633" cy="878416"/>
          </a:xfrm>
        </p:grpSpPr>
        <p:sp>
          <p:nvSpPr>
            <p:cNvPr id="92" name="任意多边形 41">
              <a:extLst>
                <a:ext uri="{FF2B5EF4-FFF2-40B4-BE49-F238E27FC236}">
                  <a16:creationId xmlns:a16="http://schemas.microsoft.com/office/drawing/2014/main" id="{EEA284CA-0654-41C6-9E28-4FBDD067C77C}"/>
                </a:ext>
              </a:extLst>
            </p:cNvPr>
            <p:cNvSpPr/>
            <p:nvPr/>
          </p:nvSpPr>
          <p:spPr>
            <a:xfrm>
              <a:off x="6626860" y="2553124"/>
              <a:ext cx="3649133" cy="821267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" fmla="*/ 0 w 1238249"/>
                <a:gd name="connsiteY0" fmla="*/ 581025 h 581025"/>
                <a:gd name="connsiteX1" fmla="*/ 333375 w 1238249"/>
                <a:gd name="connsiteY1" fmla="*/ 0 h 581025"/>
                <a:gd name="connsiteX2" fmla="*/ 1238250 w 1238249"/>
                <a:gd name="connsiteY2" fmla="*/ 0 h 581025"/>
                <a:gd name="connsiteX0" fmla="*/ 0 w 2896333"/>
                <a:gd name="connsiteY0" fmla="*/ 581025 h 581025"/>
                <a:gd name="connsiteX1" fmla="*/ 333375 w 2896333"/>
                <a:gd name="connsiteY1" fmla="*/ 0 h 581025"/>
                <a:gd name="connsiteX2" fmla="*/ 2896333 w 2896333"/>
                <a:gd name="connsiteY2" fmla="*/ 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6333" h="581025">
                  <a:moveTo>
                    <a:pt x="0" y="581025"/>
                  </a:moveTo>
                  <a:lnTo>
                    <a:pt x="333375" y="0"/>
                  </a:lnTo>
                  <a:lnTo>
                    <a:pt x="2896333" y="0"/>
                  </a:lnTo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3" name="Oval 54">
              <a:extLst>
                <a:ext uri="{FF2B5EF4-FFF2-40B4-BE49-F238E27FC236}">
                  <a16:creationId xmlns:a16="http://schemas.microsoft.com/office/drawing/2014/main" id="{76875DBD-95CE-47E3-B760-505F2B7B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3360" y="3321473"/>
              <a:ext cx="110067" cy="110067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8655C92F-B469-4DD3-9F99-EBC460DD6C27}"/>
              </a:ext>
            </a:extLst>
          </p:cNvPr>
          <p:cNvGrpSpPr/>
          <p:nvPr/>
        </p:nvGrpSpPr>
        <p:grpSpPr>
          <a:xfrm>
            <a:off x="6829461" y="4414677"/>
            <a:ext cx="3677130" cy="882446"/>
            <a:chOff x="6626860" y="4574541"/>
            <a:chExt cx="3676651" cy="882650"/>
          </a:xfrm>
        </p:grpSpPr>
        <p:sp>
          <p:nvSpPr>
            <p:cNvPr id="95" name="任意多边形 44">
              <a:extLst>
                <a:ext uri="{FF2B5EF4-FFF2-40B4-BE49-F238E27FC236}">
                  <a16:creationId xmlns:a16="http://schemas.microsoft.com/office/drawing/2014/main" id="{D352A8BC-F244-486B-BDE8-818DADF1724D}"/>
                </a:ext>
              </a:extLst>
            </p:cNvPr>
            <p:cNvSpPr/>
            <p:nvPr/>
          </p:nvSpPr>
          <p:spPr>
            <a:xfrm>
              <a:off x="6686127" y="4574541"/>
              <a:ext cx="3617384" cy="827617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" fmla="*/ 0 w 1238249"/>
                <a:gd name="connsiteY0" fmla="*/ 581025 h 581025"/>
                <a:gd name="connsiteX1" fmla="*/ 333375 w 1238249"/>
                <a:gd name="connsiteY1" fmla="*/ 0 h 581025"/>
                <a:gd name="connsiteX2" fmla="*/ 1238250 w 1238249"/>
                <a:gd name="connsiteY2" fmla="*/ 0 h 581025"/>
                <a:gd name="connsiteX0" fmla="*/ 0 w 2528430"/>
                <a:gd name="connsiteY0" fmla="*/ 587027 h 587027"/>
                <a:gd name="connsiteX1" fmla="*/ 333375 w 2528430"/>
                <a:gd name="connsiteY1" fmla="*/ 6002 h 587027"/>
                <a:gd name="connsiteX2" fmla="*/ 2528430 w 2528430"/>
                <a:gd name="connsiteY2" fmla="*/ 0 h 58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8430" h="587027">
                  <a:moveTo>
                    <a:pt x="0" y="587027"/>
                  </a:moveTo>
                  <a:lnTo>
                    <a:pt x="333375" y="6002"/>
                  </a:lnTo>
                  <a:lnTo>
                    <a:pt x="2528430" y="0"/>
                  </a:lnTo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6" name="Oval 54">
              <a:extLst>
                <a:ext uri="{FF2B5EF4-FFF2-40B4-BE49-F238E27FC236}">
                  <a16:creationId xmlns:a16="http://schemas.microsoft.com/office/drawing/2014/main" id="{7B36B1D3-946B-42D9-99D0-2371E1800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6860" y="5347124"/>
              <a:ext cx="110067" cy="110067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DF4FD41A-5E07-4CE2-8AE1-6EF1D810626F}"/>
              </a:ext>
            </a:extLst>
          </p:cNvPr>
          <p:cNvGrpSpPr/>
          <p:nvPr/>
        </p:nvGrpSpPr>
        <p:grpSpPr>
          <a:xfrm>
            <a:off x="1378938" y="4414677"/>
            <a:ext cx="3640539" cy="882446"/>
            <a:chOff x="1177046" y="4574541"/>
            <a:chExt cx="3640065" cy="882650"/>
          </a:xfrm>
        </p:grpSpPr>
        <p:sp>
          <p:nvSpPr>
            <p:cNvPr id="98" name="任意多边形 47">
              <a:extLst>
                <a:ext uri="{FF2B5EF4-FFF2-40B4-BE49-F238E27FC236}">
                  <a16:creationId xmlns:a16="http://schemas.microsoft.com/office/drawing/2014/main" id="{7FFF55B8-966E-4CDC-85F4-F4491C19FB0E}"/>
                </a:ext>
              </a:extLst>
            </p:cNvPr>
            <p:cNvSpPr/>
            <p:nvPr/>
          </p:nvSpPr>
          <p:spPr>
            <a:xfrm flipH="1">
              <a:off x="1177046" y="4574541"/>
              <a:ext cx="3574447" cy="827617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" fmla="*/ 0 w 1238249"/>
                <a:gd name="connsiteY0" fmla="*/ 581025 h 581025"/>
                <a:gd name="connsiteX1" fmla="*/ 333375 w 1238249"/>
                <a:gd name="connsiteY1" fmla="*/ 0 h 581025"/>
                <a:gd name="connsiteX2" fmla="*/ 1238250 w 1238249"/>
                <a:gd name="connsiteY2" fmla="*/ 0 h 581025"/>
                <a:gd name="connsiteX0" fmla="*/ 0 w 2528430"/>
                <a:gd name="connsiteY0" fmla="*/ 587027 h 587027"/>
                <a:gd name="connsiteX1" fmla="*/ 333375 w 2528430"/>
                <a:gd name="connsiteY1" fmla="*/ 6002 h 587027"/>
                <a:gd name="connsiteX2" fmla="*/ 2528430 w 2528430"/>
                <a:gd name="connsiteY2" fmla="*/ 0 h 58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8430" h="587027">
                  <a:moveTo>
                    <a:pt x="0" y="587027"/>
                  </a:moveTo>
                  <a:lnTo>
                    <a:pt x="333375" y="6002"/>
                  </a:lnTo>
                  <a:lnTo>
                    <a:pt x="2528430" y="0"/>
                  </a:lnTo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9" name="Oval 54">
              <a:extLst>
                <a:ext uri="{FF2B5EF4-FFF2-40B4-BE49-F238E27FC236}">
                  <a16:creationId xmlns:a16="http://schemas.microsoft.com/office/drawing/2014/main" id="{97CC54E3-0391-4B2F-8B29-540740742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7044" y="5347124"/>
              <a:ext cx="110067" cy="110067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04" name="文本框 103">
            <a:extLst>
              <a:ext uri="{FF2B5EF4-FFF2-40B4-BE49-F238E27FC236}">
                <a16:creationId xmlns:a16="http://schemas.microsoft.com/office/drawing/2014/main" id="{1154C3B3-3F36-4CE2-BFCE-D0C9372C017F}"/>
              </a:ext>
            </a:extLst>
          </p:cNvPr>
          <p:cNvSpPr txBox="1"/>
          <p:nvPr/>
        </p:nvSpPr>
        <p:spPr>
          <a:xfrm>
            <a:off x="1239459" y="1809538"/>
            <a:ext cx="337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創作</a:t>
            </a:r>
            <a:endParaRPr lang="zh-CN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5D3A148C-3645-4C44-B24C-B0F361A65CCE}"/>
              </a:ext>
            </a:extLst>
          </p:cNvPr>
          <p:cNvSpPr txBox="1"/>
          <p:nvPr/>
        </p:nvSpPr>
        <p:spPr>
          <a:xfrm>
            <a:off x="1239458" y="2345459"/>
            <a:ext cx="2810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小說作家、新詩作家、散文作家、編劇、詞曲創作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A22E3A5A-F3BC-4530-9307-7BF91BDBA231}"/>
              </a:ext>
            </a:extLst>
          </p:cNvPr>
          <p:cNvSpPr txBox="1"/>
          <p:nvPr/>
        </p:nvSpPr>
        <p:spPr>
          <a:xfrm>
            <a:off x="8302394" y="1815421"/>
            <a:ext cx="302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企劃、編輯</a:t>
            </a:r>
            <a:endParaRPr lang="zh-CN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AB11852E-4E49-42C6-8CC7-59E02A1CD2DB}"/>
              </a:ext>
            </a:extLst>
          </p:cNvPr>
          <p:cNvSpPr txBox="1"/>
          <p:nvPr/>
        </p:nvSpPr>
        <p:spPr>
          <a:xfrm>
            <a:off x="8302392" y="2351342"/>
            <a:ext cx="2810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出版社編輯、廣告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文案、產品計畫行銷、領隊導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8D4248F0-B676-4B46-B207-9E919C9C7EAC}"/>
              </a:ext>
            </a:extLst>
          </p:cNvPr>
          <p:cNvSpPr txBox="1"/>
          <p:nvPr/>
        </p:nvSpPr>
        <p:spPr>
          <a:xfrm>
            <a:off x="1039091" y="3878162"/>
            <a:ext cx="340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9B68DE63-DEBC-47B4-8DA3-EF9FD3F4D40F}"/>
              </a:ext>
            </a:extLst>
          </p:cNvPr>
          <p:cNvSpPr txBox="1"/>
          <p:nvPr/>
        </p:nvSpPr>
        <p:spPr>
          <a:xfrm>
            <a:off x="1105850" y="4414083"/>
            <a:ext cx="3009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補教業、安親班、作文指導、華語文教學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8DE4844F-AFE0-45FF-B604-4B6C1CFD1AC3}"/>
              </a:ext>
            </a:extLst>
          </p:cNvPr>
          <p:cNvSpPr txBox="1"/>
          <p:nvPr/>
        </p:nvSpPr>
        <p:spPr>
          <a:xfrm>
            <a:off x="8226644" y="3878162"/>
            <a:ext cx="302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44A8DA23-A642-4E65-9518-B0C8400DB1E9}"/>
              </a:ext>
            </a:extLst>
          </p:cNvPr>
          <p:cNvSpPr txBox="1"/>
          <p:nvPr/>
        </p:nvSpPr>
        <p:spPr>
          <a:xfrm>
            <a:off x="8226642" y="4414083"/>
            <a:ext cx="2810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校系助理、秘書、公家機關相關人員、檔案資料管理人員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10055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4" grpId="0"/>
      <p:bldP spid="105" grpId="0"/>
      <p:bldP spid="110" grpId="0"/>
      <p:bldP spid="111" grpId="0"/>
      <p:bldP spid="113" grpId="0"/>
      <p:bldP spid="114" grpId="0"/>
      <p:bldP spid="116" grpId="0"/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8FB7C6-7CB0-4880-AC5C-C44A0208E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03025"/>
            <a:ext cx="10639432" cy="539777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D29CA7-C54F-4EB0-87DE-9516B21E60BD}"/>
              </a:ext>
            </a:extLst>
          </p:cNvPr>
          <p:cNvSpPr txBox="1"/>
          <p:nvPr/>
        </p:nvSpPr>
        <p:spPr>
          <a:xfrm>
            <a:off x="2826327" y="2731688"/>
            <a:ext cx="6456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外國語文相關科系</a:t>
            </a:r>
            <a:endParaRPr lang="zh-CN" altLang="en-US" sz="5400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12415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1C1EDA-3340-4995-921E-FF9A0AA43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1" y="2032215"/>
            <a:ext cx="5626182" cy="4319939"/>
          </a:xfrm>
          <a:custGeom>
            <a:avLst/>
            <a:gdLst>
              <a:gd name="connsiteX0" fmla="*/ 3333734 w 3796894"/>
              <a:gd name="connsiteY0" fmla="*/ 158827 h 2914704"/>
              <a:gd name="connsiteX1" fmla="*/ 3333734 w 3796894"/>
              <a:gd name="connsiteY1" fmla="*/ 159782 h 2914704"/>
              <a:gd name="connsiteX2" fmla="*/ 154601 w 3796894"/>
              <a:gd name="connsiteY2" fmla="*/ 159782 h 2914704"/>
              <a:gd name="connsiteX3" fmla="*/ 154601 w 3796894"/>
              <a:gd name="connsiteY3" fmla="*/ 2128067 h 2914704"/>
              <a:gd name="connsiteX4" fmla="*/ 3626221 w 3796894"/>
              <a:gd name="connsiteY4" fmla="*/ 2128067 h 2914704"/>
              <a:gd name="connsiteX5" fmla="*/ 3626221 w 3796894"/>
              <a:gd name="connsiteY5" fmla="*/ 2118575 h 2914704"/>
              <a:gd name="connsiteX6" fmla="*/ 3640861 w 3796894"/>
              <a:gd name="connsiteY6" fmla="*/ 2118575 h 2914704"/>
              <a:gd name="connsiteX7" fmla="*/ 3640861 w 3796894"/>
              <a:gd name="connsiteY7" fmla="*/ 158827 h 2914704"/>
              <a:gd name="connsiteX8" fmla="*/ 0 w 3796894"/>
              <a:gd name="connsiteY8" fmla="*/ 0 h 2914704"/>
              <a:gd name="connsiteX9" fmla="*/ 3796894 w 3796894"/>
              <a:gd name="connsiteY9" fmla="*/ 0 h 2914704"/>
              <a:gd name="connsiteX10" fmla="*/ 3796894 w 3796894"/>
              <a:gd name="connsiteY10" fmla="*/ 2914704 h 2914704"/>
              <a:gd name="connsiteX11" fmla="*/ 0 w 3796894"/>
              <a:gd name="connsiteY11" fmla="*/ 2914704 h 29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96894" h="2914704">
                <a:moveTo>
                  <a:pt x="3333734" y="158827"/>
                </a:moveTo>
                <a:lnTo>
                  <a:pt x="3333734" y="159782"/>
                </a:lnTo>
                <a:lnTo>
                  <a:pt x="154601" y="159782"/>
                </a:lnTo>
                <a:lnTo>
                  <a:pt x="154601" y="2128067"/>
                </a:lnTo>
                <a:lnTo>
                  <a:pt x="3626221" y="2128067"/>
                </a:lnTo>
                <a:lnTo>
                  <a:pt x="3626221" y="2118575"/>
                </a:lnTo>
                <a:lnTo>
                  <a:pt x="3640861" y="2118575"/>
                </a:lnTo>
                <a:lnTo>
                  <a:pt x="3640861" y="158827"/>
                </a:lnTo>
                <a:close/>
                <a:moveTo>
                  <a:pt x="0" y="0"/>
                </a:moveTo>
                <a:lnTo>
                  <a:pt x="3796894" y="0"/>
                </a:lnTo>
                <a:lnTo>
                  <a:pt x="3796894" y="2914704"/>
                </a:lnTo>
                <a:lnTo>
                  <a:pt x="0" y="2914704"/>
                </a:lnTo>
                <a:close/>
              </a:path>
            </a:pathLst>
          </a:cu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1E9CDC5-505B-4E03-8B89-C2A5B73C8DF2}"/>
              </a:ext>
            </a:extLst>
          </p:cNvPr>
          <p:cNvSpPr txBox="1"/>
          <p:nvPr/>
        </p:nvSpPr>
        <p:spPr>
          <a:xfrm>
            <a:off x="2099036" y="662669"/>
            <a:ext cx="521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外國語文相關</a:t>
            </a:r>
            <a:r>
              <a:rPr lang="zh-TW" altLang="en-US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科系簡介</a:t>
            </a:r>
            <a:endParaRPr lang="zh-CN" altLang="en-US" sz="3600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DFD98B-289B-4F4D-85E8-A1ACF1647334}"/>
              </a:ext>
            </a:extLst>
          </p:cNvPr>
          <p:cNvSpPr txBox="1"/>
          <p:nvPr/>
        </p:nvSpPr>
        <p:spPr>
          <a:xfrm>
            <a:off x="7703128" y="2167760"/>
            <a:ext cx="41009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學習理解</a:t>
            </a: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、欣賞及應用英語語言、文學及相關文化專業的知識與</a:t>
            </a:r>
            <a:r>
              <a:rPr lang="zh-TW" altLang="en-US" sz="2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endParaRPr lang="en-US" altLang="zh-TW" sz="2800" b="1" dirty="0" smtClean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英語為溝通媒介的課程訓練，涵蓋文學、文化、語言學、英語教學、以及跨領域課程等專業知識探究。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F768EC7-E0BE-43F3-88C2-345BBC9DBF68}"/>
              </a:ext>
            </a:extLst>
          </p:cNvPr>
          <p:cNvCxnSpPr/>
          <p:nvPr/>
        </p:nvCxnSpPr>
        <p:spPr>
          <a:xfrm>
            <a:off x="7315200" y="2555688"/>
            <a:ext cx="0" cy="24689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9"/>
          <a:stretch/>
        </p:blipFill>
        <p:spPr>
          <a:xfrm>
            <a:off x="1181677" y="2189017"/>
            <a:ext cx="5212269" cy="31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518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910267" y="424818"/>
            <a:ext cx="5692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外國語文相關科系核心課程</a:t>
            </a:r>
            <a:endParaRPr lang="zh-CN" altLang="en-US" sz="36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799EAAF3-8251-4BC7-A78C-3A0445C2B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754" y="2050191"/>
            <a:ext cx="3294492" cy="3312346"/>
          </a:xfrm>
          <a:prstGeom prst="ellipse">
            <a:avLst/>
          </a:prstGeom>
          <a:noFill/>
          <a:ln w="53975" cmpd="dbl">
            <a:solidFill>
              <a:schemeClr val="tx1">
                <a:lumMod val="85000"/>
                <a:lumOff val="15000"/>
              </a:schemeClr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8800">
              <a:solidFill>
                <a:schemeClr val="bg1"/>
              </a:solidFill>
              <a:latin typeface="Calibri" panose="020F0502020204030204" pitchFamily="34" charset="0"/>
              <a:sym typeface="Calibri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9A8F291-E15C-4FCD-8AE6-635857B826E3}"/>
              </a:ext>
            </a:extLst>
          </p:cNvPr>
          <p:cNvGrpSpPr/>
          <p:nvPr/>
        </p:nvGrpSpPr>
        <p:grpSpPr>
          <a:xfrm>
            <a:off x="4345553" y="2004165"/>
            <a:ext cx="1033597" cy="1039571"/>
            <a:chOff x="4348163" y="2042656"/>
            <a:chExt cx="1033462" cy="1039812"/>
          </a:xfrm>
        </p:grpSpPr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EB988504-E517-44C9-ADE4-9B9484967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163" y="2042656"/>
              <a:ext cx="1033462" cy="1039812"/>
            </a:xfrm>
            <a:prstGeom prst="ellipse">
              <a:avLst/>
            </a:prstGeom>
            <a:solidFill>
              <a:srgbClr val="4F81BD"/>
            </a:solidFill>
            <a:ln w="28575">
              <a:noFill/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8800" dirty="0">
                <a:solidFill>
                  <a:schemeClr val="accent6"/>
                </a:solidFill>
                <a:latin typeface="Calibri" panose="020F0502020204030204" pitchFamily="34" charset="0"/>
                <a:sym typeface="Calibri" pitchFamily="34" charset="0"/>
              </a:endParaRPr>
            </a:p>
          </p:txBody>
        </p:sp>
        <p:grpSp>
          <p:nvGrpSpPr>
            <p:cNvPr id="8" name="Group 29">
              <a:extLst>
                <a:ext uri="{FF2B5EF4-FFF2-40B4-BE49-F238E27FC236}">
                  <a16:creationId xmlns:a16="http://schemas.microsoft.com/office/drawing/2014/main" id="{28877DCB-0B14-403D-9560-0CE9ACE21B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6450" y="2301418"/>
              <a:ext cx="569913" cy="484188"/>
              <a:chOff x="0" y="0"/>
              <a:chExt cx="496661" cy="421788"/>
            </a:xfrm>
          </p:grpSpPr>
          <p:sp>
            <p:nvSpPr>
              <p:cNvPr id="9" name="Freeform 12">
                <a:extLst>
                  <a:ext uri="{FF2B5EF4-FFF2-40B4-BE49-F238E27FC236}">
                    <a16:creationId xmlns:a16="http://schemas.microsoft.com/office/drawing/2014/main" id="{E75984A4-5AC1-4423-A7F3-50C98E882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235" y="244586"/>
                <a:ext cx="89848" cy="89848"/>
              </a:xfrm>
              <a:custGeom>
                <a:avLst/>
                <a:gdLst>
                  <a:gd name="T0" fmla="*/ 89848 w 36"/>
                  <a:gd name="T1" fmla="*/ 49916 h 36"/>
                  <a:gd name="T2" fmla="*/ 39932 w 36"/>
                  <a:gd name="T3" fmla="*/ 0 h 36"/>
                  <a:gd name="T4" fmla="*/ 39932 w 36"/>
                  <a:gd name="T5" fmla="*/ 0 h 36"/>
                  <a:gd name="T6" fmla="*/ 0 w 36"/>
                  <a:gd name="T7" fmla="*/ 89848 h 36"/>
                  <a:gd name="T8" fmla="*/ 89848 w 36"/>
                  <a:gd name="T9" fmla="*/ 4991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36" y="20"/>
                    </a:moveTo>
                    <a:lnTo>
                      <a:pt x="16" y="0"/>
                    </a:lnTo>
                    <a:lnTo>
                      <a:pt x="0" y="36"/>
                    </a:lnTo>
                    <a:lnTo>
                      <a:pt x="36" y="20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id="{8E56F38B-CF60-433E-BC8E-392D2041D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83" y="294502"/>
                <a:ext cx="2497" cy="249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zh-CN">
                  <a:latin typeface="Calibri" panose="020F0502020204030204" pitchFamily="34" charset="0"/>
                  <a:sym typeface="Calibri" pitchFamily="34" charset="0"/>
                </a:endParaRPr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2B5A417C-4D34-41D0-AEF6-E4A04008A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45" y="29949"/>
                <a:ext cx="227117" cy="222125"/>
              </a:xfrm>
              <a:custGeom>
                <a:avLst/>
                <a:gdLst>
                  <a:gd name="T0" fmla="*/ 202159 w 91"/>
                  <a:gd name="T1" fmla="*/ 0 h 89"/>
                  <a:gd name="T2" fmla="*/ 0 w 91"/>
                  <a:gd name="T3" fmla="*/ 202159 h 89"/>
                  <a:gd name="T4" fmla="*/ 19966 w 91"/>
                  <a:gd name="T5" fmla="*/ 222125 h 89"/>
                  <a:gd name="T6" fmla="*/ 227117 w 91"/>
                  <a:gd name="T7" fmla="*/ 19966 h 89"/>
                  <a:gd name="T8" fmla="*/ 202159 w 91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1"/>
                  <a:gd name="T16" fmla="*/ 0 h 89"/>
                  <a:gd name="T17" fmla="*/ 91 w 91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1" h="89">
                    <a:moveTo>
                      <a:pt x="81" y="0"/>
                    </a:moveTo>
                    <a:lnTo>
                      <a:pt x="0" y="81"/>
                    </a:lnTo>
                    <a:lnTo>
                      <a:pt x="8" y="89"/>
                    </a:lnTo>
                    <a:lnTo>
                      <a:pt x="91" y="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8E9B7544-7AF3-429E-9F4F-DB834DC2E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595" y="59899"/>
                <a:ext cx="227117" cy="224620"/>
              </a:xfrm>
              <a:custGeom>
                <a:avLst/>
                <a:gdLst>
                  <a:gd name="T0" fmla="*/ 0 w 91"/>
                  <a:gd name="T1" fmla="*/ 204654 h 90"/>
                  <a:gd name="T2" fmla="*/ 19966 w 91"/>
                  <a:gd name="T3" fmla="*/ 224620 h 90"/>
                  <a:gd name="T4" fmla="*/ 227117 w 91"/>
                  <a:gd name="T5" fmla="*/ 19966 h 90"/>
                  <a:gd name="T6" fmla="*/ 207151 w 91"/>
                  <a:gd name="T7" fmla="*/ 0 h 90"/>
                  <a:gd name="T8" fmla="*/ 0 w 91"/>
                  <a:gd name="T9" fmla="*/ 204654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1"/>
                  <a:gd name="T16" fmla="*/ 0 h 90"/>
                  <a:gd name="T17" fmla="*/ 91 w 91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1" h="90">
                    <a:moveTo>
                      <a:pt x="0" y="82"/>
                    </a:moveTo>
                    <a:lnTo>
                      <a:pt x="8" y="90"/>
                    </a:lnTo>
                    <a:lnTo>
                      <a:pt x="91" y="8"/>
                    </a:lnTo>
                    <a:lnTo>
                      <a:pt x="83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8B3F7781-8C02-4F90-8258-69517B47C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779" y="0"/>
                <a:ext cx="69882" cy="64890"/>
              </a:xfrm>
              <a:custGeom>
                <a:avLst/>
                <a:gdLst>
                  <a:gd name="T0" fmla="*/ 46588 w 21"/>
                  <a:gd name="T1" fmla="*/ 19467 h 20"/>
                  <a:gd name="T2" fmla="*/ 0 w 21"/>
                  <a:gd name="T3" fmla="*/ 19467 h 20"/>
                  <a:gd name="T4" fmla="*/ 49916 w 21"/>
                  <a:gd name="T5" fmla="*/ 64890 h 20"/>
                  <a:gd name="T6" fmla="*/ 46588 w 21"/>
                  <a:gd name="T7" fmla="*/ 19467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20"/>
                  <a:gd name="T14" fmla="*/ 21 w 21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20">
                    <a:moveTo>
                      <a:pt x="14" y="6"/>
                    </a:moveTo>
                    <a:cubicBezTo>
                      <a:pt x="8" y="0"/>
                      <a:pt x="0" y="6"/>
                      <a:pt x="0" y="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21" y="13"/>
                      <a:pt x="14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E5DF77AB-B8E8-440B-940B-29D6249CE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9983"/>
                <a:ext cx="416796" cy="411805"/>
              </a:xfrm>
              <a:custGeom>
                <a:avLst/>
                <a:gdLst>
                  <a:gd name="T0" fmla="*/ 366880 w 167"/>
                  <a:gd name="T1" fmla="*/ 361889 h 165"/>
                  <a:gd name="T2" fmla="*/ 49916 w 167"/>
                  <a:gd name="T3" fmla="*/ 361889 h 165"/>
                  <a:gd name="T4" fmla="*/ 49916 w 167"/>
                  <a:gd name="T5" fmla="*/ 49916 h 165"/>
                  <a:gd name="T6" fmla="*/ 346914 w 167"/>
                  <a:gd name="T7" fmla="*/ 49916 h 165"/>
                  <a:gd name="T8" fmla="*/ 399326 w 167"/>
                  <a:gd name="T9" fmla="*/ 0 h 165"/>
                  <a:gd name="T10" fmla="*/ 0 w 167"/>
                  <a:gd name="T11" fmla="*/ 0 h 165"/>
                  <a:gd name="T12" fmla="*/ 0 w 167"/>
                  <a:gd name="T13" fmla="*/ 411805 h 165"/>
                  <a:gd name="T14" fmla="*/ 416796 w 167"/>
                  <a:gd name="T15" fmla="*/ 411805 h 165"/>
                  <a:gd name="T16" fmla="*/ 416796 w 167"/>
                  <a:gd name="T17" fmla="*/ 152243 h 165"/>
                  <a:gd name="T18" fmla="*/ 366880 w 167"/>
                  <a:gd name="T19" fmla="*/ 202159 h 165"/>
                  <a:gd name="T20" fmla="*/ 366880 w 167"/>
                  <a:gd name="T21" fmla="*/ 361889 h 1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"/>
                  <a:gd name="T34" fmla="*/ 0 h 165"/>
                  <a:gd name="T35" fmla="*/ 167 w 167"/>
                  <a:gd name="T36" fmla="*/ 165 h 16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" h="165">
                    <a:moveTo>
                      <a:pt x="147" y="145"/>
                    </a:moveTo>
                    <a:lnTo>
                      <a:pt x="20" y="145"/>
                    </a:lnTo>
                    <a:lnTo>
                      <a:pt x="20" y="20"/>
                    </a:lnTo>
                    <a:lnTo>
                      <a:pt x="139" y="20"/>
                    </a:lnTo>
                    <a:lnTo>
                      <a:pt x="160" y="0"/>
                    </a:lnTo>
                    <a:lnTo>
                      <a:pt x="0" y="0"/>
                    </a:lnTo>
                    <a:lnTo>
                      <a:pt x="0" y="165"/>
                    </a:lnTo>
                    <a:lnTo>
                      <a:pt x="167" y="165"/>
                    </a:lnTo>
                    <a:lnTo>
                      <a:pt x="167" y="61"/>
                    </a:lnTo>
                    <a:lnTo>
                      <a:pt x="147" y="81"/>
                    </a:lnTo>
                    <a:lnTo>
                      <a:pt x="147" y="145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42A3A01-AE36-47A7-82E2-2A34C563ED7F}"/>
              </a:ext>
            </a:extLst>
          </p:cNvPr>
          <p:cNvGrpSpPr/>
          <p:nvPr/>
        </p:nvGrpSpPr>
        <p:grpSpPr>
          <a:xfrm>
            <a:off x="3869241" y="3186578"/>
            <a:ext cx="1035185" cy="1039572"/>
            <a:chOff x="3871913" y="3225343"/>
            <a:chExt cx="1035050" cy="1039813"/>
          </a:xfrm>
        </p:grpSpPr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5633FDDE-D4D6-45DC-8099-303EDB0CE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913" y="3225343"/>
              <a:ext cx="1035050" cy="1039813"/>
            </a:xfrm>
            <a:prstGeom prst="ellipse">
              <a:avLst/>
            </a:prstGeom>
            <a:solidFill>
              <a:schemeClr val="tx2"/>
            </a:solidFill>
            <a:ln w="28575">
              <a:noFill/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8800">
                <a:solidFill>
                  <a:schemeClr val="accent5"/>
                </a:solidFill>
                <a:latin typeface="Calibri" panose="020F0502020204030204" pitchFamily="34" charset="0"/>
                <a:sym typeface="Calibri" pitchFamily="34" charset="0"/>
              </a:endParaRPr>
            </a:p>
          </p:txBody>
        </p:sp>
        <p:grpSp>
          <p:nvGrpSpPr>
            <p:cNvPr id="17" name="Group 36">
              <a:extLst>
                <a:ext uri="{FF2B5EF4-FFF2-40B4-BE49-F238E27FC236}">
                  <a16:creationId xmlns:a16="http://schemas.microsoft.com/office/drawing/2014/main" id="{7777F36C-8117-4D9F-B32E-C917EBA416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8450" y="3492043"/>
              <a:ext cx="536575" cy="528638"/>
              <a:chOff x="0" y="0"/>
              <a:chExt cx="314468" cy="309477"/>
            </a:xfrm>
          </p:grpSpPr>
          <p:sp>
            <p:nvSpPr>
              <p:cNvPr id="18" name="Freeform 59">
                <a:extLst>
                  <a:ext uri="{FF2B5EF4-FFF2-40B4-BE49-F238E27FC236}">
                    <a16:creationId xmlns:a16="http://schemas.microsoft.com/office/drawing/2014/main" id="{A06603AA-2059-4475-A0B6-39D6BAAD2674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314468" cy="309477"/>
              </a:xfrm>
              <a:custGeom>
                <a:avLst/>
                <a:gdLst>
                  <a:gd name="T0" fmla="*/ 271436 w 95"/>
                  <a:gd name="T1" fmla="*/ 189679 h 93"/>
                  <a:gd name="T2" fmla="*/ 314468 w 95"/>
                  <a:gd name="T3" fmla="*/ 169713 h 93"/>
                  <a:gd name="T4" fmla="*/ 314468 w 95"/>
                  <a:gd name="T5" fmla="*/ 136436 h 93"/>
                  <a:gd name="T6" fmla="*/ 271436 w 95"/>
                  <a:gd name="T7" fmla="*/ 119798 h 93"/>
                  <a:gd name="T8" fmla="*/ 264815 w 95"/>
                  <a:gd name="T9" fmla="*/ 99831 h 93"/>
                  <a:gd name="T10" fmla="*/ 281366 w 95"/>
                  <a:gd name="T11" fmla="*/ 56571 h 93"/>
                  <a:gd name="T12" fmla="*/ 254885 w 95"/>
                  <a:gd name="T13" fmla="*/ 33277 h 93"/>
                  <a:gd name="T14" fmla="*/ 211852 w 95"/>
                  <a:gd name="T15" fmla="*/ 49916 h 93"/>
                  <a:gd name="T16" fmla="*/ 195301 w 95"/>
                  <a:gd name="T17" fmla="*/ 43260 h 93"/>
                  <a:gd name="T18" fmla="*/ 175440 w 95"/>
                  <a:gd name="T19" fmla="*/ 0 h 93"/>
                  <a:gd name="T20" fmla="*/ 139028 w 95"/>
                  <a:gd name="T21" fmla="*/ 0 h 93"/>
                  <a:gd name="T22" fmla="*/ 122477 w 95"/>
                  <a:gd name="T23" fmla="*/ 43260 h 93"/>
                  <a:gd name="T24" fmla="*/ 102616 w 95"/>
                  <a:gd name="T25" fmla="*/ 49916 h 93"/>
                  <a:gd name="T26" fmla="*/ 59583 w 95"/>
                  <a:gd name="T27" fmla="*/ 33277 h 93"/>
                  <a:gd name="T28" fmla="*/ 33102 w 95"/>
                  <a:gd name="T29" fmla="*/ 56571 h 93"/>
                  <a:gd name="T30" fmla="*/ 52963 w 95"/>
                  <a:gd name="T31" fmla="*/ 99831 h 93"/>
                  <a:gd name="T32" fmla="*/ 43032 w 95"/>
                  <a:gd name="T33" fmla="*/ 119798 h 93"/>
                  <a:gd name="T34" fmla="*/ 0 w 95"/>
                  <a:gd name="T35" fmla="*/ 136436 h 93"/>
                  <a:gd name="T36" fmla="*/ 0 w 95"/>
                  <a:gd name="T37" fmla="*/ 173041 h 93"/>
                  <a:gd name="T38" fmla="*/ 43032 w 95"/>
                  <a:gd name="T39" fmla="*/ 189679 h 93"/>
                  <a:gd name="T40" fmla="*/ 52963 w 95"/>
                  <a:gd name="T41" fmla="*/ 209646 h 93"/>
                  <a:gd name="T42" fmla="*/ 36412 w 95"/>
                  <a:gd name="T43" fmla="*/ 252906 h 93"/>
                  <a:gd name="T44" fmla="*/ 59583 w 95"/>
                  <a:gd name="T45" fmla="*/ 276200 h 93"/>
                  <a:gd name="T46" fmla="*/ 102616 w 95"/>
                  <a:gd name="T47" fmla="*/ 259561 h 93"/>
                  <a:gd name="T48" fmla="*/ 122477 w 95"/>
                  <a:gd name="T49" fmla="*/ 266217 h 93"/>
                  <a:gd name="T50" fmla="*/ 142338 w 95"/>
                  <a:gd name="T51" fmla="*/ 309477 h 93"/>
                  <a:gd name="T52" fmla="*/ 175440 w 95"/>
                  <a:gd name="T53" fmla="*/ 309477 h 93"/>
                  <a:gd name="T54" fmla="*/ 195301 w 95"/>
                  <a:gd name="T55" fmla="*/ 266217 h 93"/>
                  <a:gd name="T56" fmla="*/ 211852 w 95"/>
                  <a:gd name="T57" fmla="*/ 259561 h 93"/>
                  <a:gd name="T58" fmla="*/ 258195 w 95"/>
                  <a:gd name="T59" fmla="*/ 276200 h 93"/>
                  <a:gd name="T60" fmla="*/ 281366 w 95"/>
                  <a:gd name="T61" fmla="*/ 249578 h 93"/>
                  <a:gd name="T62" fmla="*/ 264815 w 95"/>
                  <a:gd name="T63" fmla="*/ 209646 h 93"/>
                  <a:gd name="T64" fmla="*/ 271436 w 95"/>
                  <a:gd name="T65" fmla="*/ 189679 h 93"/>
                  <a:gd name="T66" fmla="*/ 158889 w 95"/>
                  <a:gd name="T67" fmla="*/ 202990 h 93"/>
                  <a:gd name="T68" fmla="*/ 109236 w 95"/>
                  <a:gd name="T69" fmla="*/ 153075 h 93"/>
                  <a:gd name="T70" fmla="*/ 158889 w 95"/>
                  <a:gd name="T71" fmla="*/ 106487 h 93"/>
                  <a:gd name="T72" fmla="*/ 208542 w 95"/>
                  <a:gd name="T73" fmla="*/ 153075 h 93"/>
                  <a:gd name="T74" fmla="*/ 158889 w 95"/>
                  <a:gd name="T75" fmla="*/ 202990 h 9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5"/>
                  <a:gd name="T115" fmla="*/ 0 h 93"/>
                  <a:gd name="T116" fmla="*/ 95 w 95"/>
                  <a:gd name="T117" fmla="*/ 93 h 9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5" h="93">
                    <a:moveTo>
                      <a:pt x="82" y="57"/>
                    </a:moveTo>
                    <a:cubicBezTo>
                      <a:pt x="82" y="57"/>
                      <a:pt x="95" y="52"/>
                      <a:pt x="95" y="5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0"/>
                      <a:pt x="82" y="36"/>
                      <a:pt x="82" y="36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30"/>
                      <a:pt x="85" y="17"/>
                      <a:pt x="85" y="17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9"/>
                      <a:pt x="64" y="15"/>
                      <a:pt x="64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3" y="0"/>
                      <a:pt x="5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37" y="13"/>
                      <a:pt x="37" y="13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18" y="10"/>
                      <a:pt x="18" y="10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6" y="30"/>
                      <a:pt x="16" y="30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0" y="41"/>
                      <a:pt x="0" y="4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13" y="57"/>
                      <a:pt x="13" y="57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0" y="75"/>
                      <a:pt x="11" y="76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9" y="84"/>
                      <a:pt x="31" y="78"/>
                      <a:pt x="31" y="78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0"/>
                      <a:pt x="42" y="93"/>
                      <a:pt x="43" y="93"/>
                    </a:cubicBezTo>
                    <a:cubicBezTo>
                      <a:pt x="53" y="93"/>
                      <a:pt x="53" y="93"/>
                      <a:pt x="53" y="93"/>
                    </a:cubicBezTo>
                    <a:cubicBezTo>
                      <a:pt x="54" y="93"/>
                      <a:pt x="59" y="80"/>
                      <a:pt x="59" y="80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4" y="78"/>
                      <a:pt x="77" y="83"/>
                      <a:pt x="78" y="83"/>
                    </a:cubicBezTo>
                    <a:cubicBezTo>
                      <a:pt x="85" y="75"/>
                      <a:pt x="85" y="75"/>
                      <a:pt x="85" y="75"/>
                    </a:cubicBezTo>
                    <a:cubicBezTo>
                      <a:pt x="86" y="75"/>
                      <a:pt x="80" y="63"/>
                      <a:pt x="80" y="63"/>
                    </a:cubicBezTo>
                    <a:lnTo>
                      <a:pt x="82" y="57"/>
                    </a:lnTo>
                    <a:close/>
                    <a:moveTo>
                      <a:pt x="48" y="61"/>
                    </a:moveTo>
                    <a:cubicBezTo>
                      <a:pt x="39" y="61"/>
                      <a:pt x="33" y="55"/>
                      <a:pt x="33" y="46"/>
                    </a:cubicBezTo>
                    <a:cubicBezTo>
                      <a:pt x="33" y="38"/>
                      <a:pt x="39" y="32"/>
                      <a:pt x="48" y="32"/>
                    </a:cubicBezTo>
                    <a:cubicBezTo>
                      <a:pt x="56" y="32"/>
                      <a:pt x="63" y="38"/>
                      <a:pt x="63" y="46"/>
                    </a:cubicBezTo>
                    <a:cubicBezTo>
                      <a:pt x="63" y="55"/>
                      <a:pt x="56" y="61"/>
                      <a:pt x="48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Oval 60">
                <a:extLst>
                  <a:ext uri="{FF2B5EF4-FFF2-40B4-BE49-F238E27FC236}">
                    <a16:creationId xmlns:a16="http://schemas.microsoft.com/office/drawing/2014/main" id="{892FEB0F-0C31-4CC3-B6BA-5B303CBA0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89" y="122294"/>
                <a:ext cx="64890" cy="62395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zh-CN">
                  <a:latin typeface="Calibri" panose="020F0502020204030204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023D1EB-2905-4924-8FA2-3DD4FCD420CD}"/>
              </a:ext>
            </a:extLst>
          </p:cNvPr>
          <p:cNvGrpSpPr/>
          <p:nvPr/>
        </p:nvGrpSpPr>
        <p:grpSpPr>
          <a:xfrm>
            <a:off x="7241530" y="3186578"/>
            <a:ext cx="1035185" cy="1039572"/>
            <a:chOff x="7243763" y="3225343"/>
            <a:chExt cx="1035050" cy="1039813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E9351B82-BA30-448A-9AAC-E95267F8C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3225343"/>
              <a:ext cx="1035050" cy="1039813"/>
            </a:xfrm>
            <a:prstGeom prst="ellipse">
              <a:avLst/>
            </a:prstGeom>
            <a:solidFill>
              <a:schemeClr val="tx2"/>
            </a:solidFill>
            <a:ln w="28575">
              <a:noFill/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8800">
                <a:solidFill>
                  <a:schemeClr val="bg1"/>
                </a:solidFill>
                <a:latin typeface="Calibri" panose="020F0502020204030204" pitchFamily="34" charset="0"/>
                <a:sym typeface="Calibri" pitchFamily="34" charset="0"/>
              </a:endParaRPr>
            </a:p>
          </p:txBody>
        </p:sp>
        <p:grpSp>
          <p:nvGrpSpPr>
            <p:cNvPr id="22" name="Group 39">
              <a:extLst>
                <a:ext uri="{FF2B5EF4-FFF2-40B4-BE49-F238E27FC236}">
                  <a16:creationId xmlns:a16="http://schemas.microsoft.com/office/drawing/2014/main" id="{749E132E-FA18-46ED-9B23-5B2088398A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0625" y="3441243"/>
              <a:ext cx="439738" cy="552450"/>
              <a:chOff x="0" y="0"/>
              <a:chExt cx="324452" cy="406813"/>
            </a:xfrm>
          </p:grpSpPr>
          <p:sp>
            <p:nvSpPr>
              <p:cNvPr id="23" name="Freeform 80">
                <a:extLst>
                  <a:ext uri="{FF2B5EF4-FFF2-40B4-BE49-F238E27FC236}">
                    <a16:creationId xmlns:a16="http://schemas.microsoft.com/office/drawing/2014/main" id="{CFC9795E-1C0C-4A82-B8D6-F7834FD85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69713"/>
                <a:ext cx="324452" cy="134772"/>
              </a:xfrm>
              <a:custGeom>
                <a:avLst/>
                <a:gdLst>
                  <a:gd name="T0" fmla="*/ 162226 w 98"/>
                  <a:gd name="T1" fmla="*/ 53909 h 40"/>
                  <a:gd name="T2" fmla="*/ 6621 w 98"/>
                  <a:gd name="T3" fmla="*/ 0 h 40"/>
                  <a:gd name="T4" fmla="*/ 0 w 98"/>
                  <a:gd name="T5" fmla="*/ 16847 h 40"/>
                  <a:gd name="T6" fmla="*/ 0 w 98"/>
                  <a:gd name="T7" fmla="*/ 67386 h 40"/>
                  <a:gd name="T8" fmla="*/ 162226 w 98"/>
                  <a:gd name="T9" fmla="*/ 134772 h 40"/>
                  <a:gd name="T10" fmla="*/ 324452 w 98"/>
                  <a:gd name="T11" fmla="*/ 67386 h 40"/>
                  <a:gd name="T12" fmla="*/ 324452 w 98"/>
                  <a:gd name="T13" fmla="*/ 16847 h 40"/>
                  <a:gd name="T14" fmla="*/ 317831 w 98"/>
                  <a:gd name="T15" fmla="*/ 0 h 40"/>
                  <a:gd name="T16" fmla="*/ 162226 w 98"/>
                  <a:gd name="T17" fmla="*/ 53909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40"/>
                  <a:gd name="T29" fmla="*/ 98 w 9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Freeform 81">
                <a:extLst>
                  <a:ext uri="{FF2B5EF4-FFF2-40B4-BE49-F238E27FC236}">
                    <a16:creationId xmlns:a16="http://schemas.microsoft.com/office/drawing/2014/main" id="{94796267-8AF5-499C-BFE8-CB1D80E3B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74536"/>
                <a:ext cx="324452" cy="132277"/>
              </a:xfrm>
              <a:custGeom>
                <a:avLst/>
                <a:gdLst>
                  <a:gd name="T0" fmla="*/ 162226 w 98"/>
                  <a:gd name="T1" fmla="*/ 49604 h 40"/>
                  <a:gd name="T2" fmla="*/ 6621 w 98"/>
                  <a:gd name="T3" fmla="*/ 0 h 40"/>
                  <a:gd name="T4" fmla="*/ 0 w 98"/>
                  <a:gd name="T5" fmla="*/ 13228 h 40"/>
                  <a:gd name="T6" fmla="*/ 0 w 98"/>
                  <a:gd name="T7" fmla="*/ 62832 h 40"/>
                  <a:gd name="T8" fmla="*/ 162226 w 98"/>
                  <a:gd name="T9" fmla="*/ 132277 h 40"/>
                  <a:gd name="T10" fmla="*/ 324452 w 98"/>
                  <a:gd name="T11" fmla="*/ 62832 h 40"/>
                  <a:gd name="T12" fmla="*/ 324452 w 98"/>
                  <a:gd name="T13" fmla="*/ 13228 h 40"/>
                  <a:gd name="T14" fmla="*/ 317831 w 98"/>
                  <a:gd name="T15" fmla="*/ 0 h 40"/>
                  <a:gd name="T16" fmla="*/ 162226 w 98"/>
                  <a:gd name="T17" fmla="*/ 49604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40"/>
                  <a:gd name="T29" fmla="*/ 98 w 9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Freeform 82">
                <a:extLst>
                  <a:ext uri="{FF2B5EF4-FFF2-40B4-BE49-F238E27FC236}">
                    <a16:creationId xmlns:a16="http://schemas.microsoft.com/office/drawing/2014/main" id="{52102F8A-7638-4044-8058-4B7E02648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69882"/>
                <a:ext cx="324452" cy="137269"/>
              </a:xfrm>
              <a:custGeom>
                <a:avLst/>
                <a:gdLst>
                  <a:gd name="T0" fmla="*/ 317831 w 98"/>
                  <a:gd name="T1" fmla="*/ 0 h 41"/>
                  <a:gd name="T2" fmla="*/ 162226 w 98"/>
                  <a:gd name="T3" fmla="*/ 50220 h 41"/>
                  <a:gd name="T4" fmla="*/ 6621 w 98"/>
                  <a:gd name="T5" fmla="*/ 0 h 41"/>
                  <a:gd name="T6" fmla="*/ 0 w 98"/>
                  <a:gd name="T7" fmla="*/ 16740 h 41"/>
                  <a:gd name="T8" fmla="*/ 0 w 98"/>
                  <a:gd name="T9" fmla="*/ 66960 h 41"/>
                  <a:gd name="T10" fmla="*/ 162226 w 98"/>
                  <a:gd name="T11" fmla="*/ 137269 h 41"/>
                  <a:gd name="T12" fmla="*/ 324452 w 98"/>
                  <a:gd name="T13" fmla="*/ 66960 h 41"/>
                  <a:gd name="T14" fmla="*/ 324452 w 98"/>
                  <a:gd name="T15" fmla="*/ 16740 h 41"/>
                  <a:gd name="T16" fmla="*/ 317831 w 98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41"/>
                  <a:gd name="T29" fmla="*/ 98 w 98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Oval 83">
                <a:extLst>
                  <a:ext uri="{FF2B5EF4-FFF2-40B4-BE49-F238E27FC236}">
                    <a16:creationId xmlns:a16="http://schemas.microsoft.com/office/drawing/2014/main" id="{E7DD720F-4389-42FC-9D2B-4190CEBB4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" y="0"/>
                <a:ext cx="316965" cy="10731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zh-CN">
                  <a:latin typeface="Calibri" panose="020F0502020204030204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3E984E4-2A61-4669-9242-019E5D2E0EAD}"/>
              </a:ext>
            </a:extLst>
          </p:cNvPr>
          <p:cNvGrpSpPr/>
          <p:nvPr/>
        </p:nvGrpSpPr>
        <p:grpSpPr>
          <a:xfrm>
            <a:off x="4345553" y="4427715"/>
            <a:ext cx="1033597" cy="1041159"/>
            <a:chOff x="4348163" y="4466768"/>
            <a:chExt cx="1033462" cy="1041400"/>
          </a:xfrm>
        </p:grpSpPr>
        <p:sp>
          <p:nvSpPr>
            <p:cNvPr id="28" name="Oval 5">
              <a:extLst>
                <a:ext uri="{FF2B5EF4-FFF2-40B4-BE49-F238E27FC236}">
                  <a16:creationId xmlns:a16="http://schemas.microsoft.com/office/drawing/2014/main" id="{94EB8D1B-EAF6-4F3C-9385-CF1562E68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163" y="4466768"/>
              <a:ext cx="1033462" cy="1041400"/>
            </a:xfrm>
            <a:prstGeom prst="ellipse">
              <a:avLst/>
            </a:prstGeom>
            <a:solidFill>
              <a:srgbClr val="4F81BD"/>
            </a:solidFill>
            <a:ln w="28575">
              <a:noFill/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8800" dirty="0">
                <a:solidFill>
                  <a:schemeClr val="accent4"/>
                </a:solidFill>
                <a:latin typeface="Calibri" panose="020F0502020204030204" pitchFamily="34" charset="0"/>
                <a:sym typeface="Calibri" pitchFamily="34" charset="0"/>
              </a:endParaRPr>
            </a:p>
          </p:txBody>
        </p:sp>
        <p:sp>
          <p:nvSpPr>
            <p:cNvPr id="29" name="Freeform 103">
              <a:extLst>
                <a:ext uri="{FF2B5EF4-FFF2-40B4-BE49-F238E27FC236}">
                  <a16:creationId xmlns:a16="http://schemas.microsoft.com/office/drawing/2014/main" id="{63878A71-11D3-4745-B339-7308373A118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568825" y="4735056"/>
              <a:ext cx="512763" cy="504825"/>
            </a:xfrm>
            <a:custGeom>
              <a:avLst/>
              <a:gdLst>
                <a:gd name="T0" fmla="*/ 63528 w 113"/>
                <a:gd name="T1" fmla="*/ 58596 h 112"/>
                <a:gd name="T2" fmla="*/ 63528 w 113"/>
                <a:gd name="T3" fmla="*/ 283964 h 112"/>
                <a:gd name="T4" fmla="*/ 222349 w 113"/>
                <a:gd name="T5" fmla="*/ 320023 h 112"/>
                <a:gd name="T6" fmla="*/ 272264 w 113"/>
                <a:gd name="T7" fmla="*/ 369604 h 112"/>
                <a:gd name="T8" fmla="*/ 340329 w 113"/>
                <a:gd name="T9" fmla="*/ 356082 h 112"/>
                <a:gd name="T10" fmla="*/ 340329 w 113"/>
                <a:gd name="T11" fmla="*/ 419185 h 112"/>
                <a:gd name="T12" fmla="*/ 353943 w 113"/>
                <a:gd name="T13" fmla="*/ 437215 h 112"/>
                <a:gd name="T14" fmla="*/ 417471 w 113"/>
                <a:gd name="T15" fmla="*/ 437215 h 112"/>
                <a:gd name="T16" fmla="*/ 412933 w 113"/>
                <a:gd name="T17" fmla="*/ 504825 h 112"/>
                <a:gd name="T18" fmla="*/ 512763 w 113"/>
                <a:gd name="T19" fmla="*/ 504825 h 112"/>
                <a:gd name="T20" fmla="*/ 512763 w 113"/>
                <a:gd name="T21" fmla="*/ 410170 h 112"/>
                <a:gd name="T22" fmla="*/ 322179 w 113"/>
                <a:gd name="T23" fmla="*/ 220861 h 112"/>
                <a:gd name="T24" fmla="*/ 285877 w 113"/>
                <a:gd name="T25" fmla="*/ 58596 h 112"/>
                <a:gd name="T26" fmla="*/ 63528 w 113"/>
                <a:gd name="T27" fmla="*/ 58596 h 112"/>
                <a:gd name="T28" fmla="*/ 77141 w 113"/>
                <a:gd name="T29" fmla="*/ 238890 h 112"/>
                <a:gd name="T30" fmla="*/ 90755 w 113"/>
                <a:gd name="T31" fmla="*/ 90147 h 112"/>
                <a:gd name="T32" fmla="*/ 240499 w 113"/>
                <a:gd name="T33" fmla="*/ 76625 h 112"/>
                <a:gd name="T34" fmla="*/ 77141 w 113"/>
                <a:gd name="T35" fmla="*/ 238890 h 1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12"/>
                <a:gd name="T56" fmla="*/ 113 w 113"/>
                <a:gd name="T57" fmla="*/ 112 h 1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12">
                  <a:moveTo>
                    <a:pt x="14" y="13"/>
                  </a:moveTo>
                  <a:cubicBezTo>
                    <a:pt x="0" y="27"/>
                    <a:pt x="0" y="49"/>
                    <a:pt x="14" y="63"/>
                  </a:cubicBezTo>
                  <a:cubicBezTo>
                    <a:pt x="23" y="72"/>
                    <a:pt x="37" y="75"/>
                    <a:pt x="49" y="71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0" y="82"/>
                    <a:pt x="70" y="74"/>
                    <a:pt x="75" y="79"/>
                  </a:cubicBezTo>
                  <a:cubicBezTo>
                    <a:pt x="79" y="83"/>
                    <a:pt x="76" y="89"/>
                    <a:pt x="75" y="93"/>
                  </a:cubicBezTo>
                  <a:cubicBezTo>
                    <a:pt x="74" y="95"/>
                    <a:pt x="73" y="99"/>
                    <a:pt x="78" y="97"/>
                  </a:cubicBezTo>
                  <a:cubicBezTo>
                    <a:pt x="81" y="96"/>
                    <a:pt x="88" y="92"/>
                    <a:pt x="92" y="97"/>
                  </a:cubicBezTo>
                  <a:cubicBezTo>
                    <a:pt x="97" y="102"/>
                    <a:pt x="91" y="112"/>
                    <a:pt x="91" y="112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3" y="91"/>
                    <a:pt x="113" y="91"/>
                    <a:pt x="113" y="91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5" y="37"/>
                    <a:pt x="72" y="23"/>
                    <a:pt x="63" y="13"/>
                  </a:cubicBezTo>
                  <a:cubicBezTo>
                    <a:pt x="49" y="0"/>
                    <a:pt x="27" y="0"/>
                    <a:pt x="14" y="13"/>
                  </a:cubicBezTo>
                  <a:close/>
                  <a:moveTo>
                    <a:pt x="17" y="53"/>
                  </a:moveTo>
                  <a:cubicBezTo>
                    <a:pt x="11" y="43"/>
                    <a:pt x="12" y="29"/>
                    <a:pt x="20" y="20"/>
                  </a:cubicBezTo>
                  <a:cubicBezTo>
                    <a:pt x="29" y="12"/>
                    <a:pt x="43" y="11"/>
                    <a:pt x="53" y="17"/>
                  </a:cubicBezTo>
                  <a:lnTo>
                    <a:pt x="17" y="53"/>
                  </a:lnTo>
                  <a:close/>
                </a:path>
              </a:pathLst>
            </a:custGeom>
            <a:solidFill>
              <a:schemeClr val="bg1"/>
            </a:solidFill>
            <a:ln w="9525" cmpd="sng">
              <a:noFill/>
              <a:bevel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FBDF220-B114-4D5C-8C8C-DF9A0632B947}"/>
              </a:ext>
            </a:extLst>
          </p:cNvPr>
          <p:cNvGrpSpPr/>
          <p:nvPr/>
        </p:nvGrpSpPr>
        <p:grpSpPr>
          <a:xfrm>
            <a:off x="6740980" y="4397510"/>
            <a:ext cx="1035185" cy="1041159"/>
            <a:chOff x="6829425" y="4466768"/>
            <a:chExt cx="1035050" cy="1041400"/>
          </a:xfrm>
        </p:grpSpPr>
        <p:sp>
          <p:nvSpPr>
            <p:cNvPr id="31" name="Oval 8">
              <a:extLst>
                <a:ext uri="{FF2B5EF4-FFF2-40B4-BE49-F238E27FC236}">
                  <a16:creationId xmlns:a16="http://schemas.microsoft.com/office/drawing/2014/main" id="{1F415262-747C-4C93-9163-CAB171307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425" y="4466768"/>
              <a:ext cx="1035050" cy="1041400"/>
            </a:xfrm>
            <a:prstGeom prst="ellipse">
              <a:avLst/>
            </a:prstGeom>
            <a:solidFill>
              <a:srgbClr val="4F81BD"/>
            </a:solidFill>
            <a:ln w="28575">
              <a:noFill/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8800" dirty="0">
                <a:solidFill>
                  <a:schemeClr val="bg1"/>
                </a:solidFill>
                <a:latin typeface="Calibri" panose="020F0502020204030204" pitchFamily="34" charset="0"/>
                <a:sym typeface="Calibri" pitchFamily="34" charset="0"/>
              </a:endParaRPr>
            </a:p>
          </p:txBody>
        </p:sp>
        <p:sp>
          <p:nvSpPr>
            <p:cNvPr id="32" name="Freeform 104">
              <a:extLst>
                <a:ext uri="{FF2B5EF4-FFF2-40B4-BE49-F238E27FC236}">
                  <a16:creationId xmlns:a16="http://schemas.microsoft.com/office/drawing/2014/main" id="{4B339923-4211-48E9-BA5F-8A803FC4BB79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077075" y="4704893"/>
              <a:ext cx="541338" cy="534988"/>
            </a:xfrm>
            <a:custGeom>
              <a:avLst/>
              <a:gdLst>
                <a:gd name="T0" fmla="*/ 239091 w 120"/>
                <a:gd name="T1" fmla="*/ 158683 h 118"/>
                <a:gd name="T2" fmla="*/ 212024 w 120"/>
                <a:gd name="T3" fmla="*/ 40804 h 118"/>
                <a:gd name="T4" fmla="*/ 94734 w 120"/>
                <a:gd name="T5" fmla="*/ 9068 h 118"/>
                <a:gd name="T6" fmla="*/ 162401 w 120"/>
                <a:gd name="T7" fmla="*/ 77075 h 118"/>
                <a:gd name="T8" fmla="*/ 144357 w 120"/>
                <a:gd name="T9" fmla="*/ 145082 h 118"/>
                <a:gd name="T10" fmla="*/ 76690 w 120"/>
                <a:gd name="T11" fmla="*/ 163217 h 118"/>
                <a:gd name="T12" fmla="*/ 9022 w 120"/>
                <a:gd name="T13" fmla="*/ 95210 h 118"/>
                <a:gd name="T14" fmla="*/ 40600 w 120"/>
                <a:gd name="T15" fmla="*/ 213088 h 118"/>
                <a:gd name="T16" fmla="*/ 162401 w 120"/>
                <a:gd name="T17" fmla="*/ 240291 h 118"/>
                <a:gd name="T18" fmla="*/ 162401 w 120"/>
                <a:gd name="T19" fmla="*/ 240291 h 118"/>
                <a:gd name="T20" fmla="*/ 442093 w 120"/>
                <a:gd name="T21" fmla="*/ 521387 h 118"/>
                <a:gd name="T22" fmla="*/ 482693 w 120"/>
                <a:gd name="T23" fmla="*/ 534988 h 118"/>
                <a:gd name="T24" fmla="*/ 518782 w 120"/>
                <a:gd name="T25" fmla="*/ 521387 h 118"/>
                <a:gd name="T26" fmla="*/ 518782 w 120"/>
                <a:gd name="T27" fmla="*/ 439778 h 118"/>
                <a:gd name="T28" fmla="*/ 239091 w 120"/>
                <a:gd name="T29" fmla="*/ 158683 h 118"/>
                <a:gd name="T30" fmla="*/ 487204 w 120"/>
                <a:gd name="T31" fmla="*/ 512319 h 118"/>
                <a:gd name="T32" fmla="*/ 464648 w 120"/>
                <a:gd name="T33" fmla="*/ 489650 h 118"/>
                <a:gd name="T34" fmla="*/ 487204 w 120"/>
                <a:gd name="T35" fmla="*/ 466981 h 118"/>
                <a:gd name="T36" fmla="*/ 509760 w 120"/>
                <a:gd name="T37" fmla="*/ 489650 h 118"/>
                <a:gd name="T38" fmla="*/ 487204 w 120"/>
                <a:gd name="T39" fmla="*/ 512319 h 1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0"/>
                <a:gd name="T61" fmla="*/ 0 h 118"/>
                <a:gd name="T62" fmla="*/ 120 w 120"/>
                <a:gd name="T63" fmla="*/ 118 h 11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0" h="118">
                  <a:moveTo>
                    <a:pt x="53" y="35"/>
                  </a:moveTo>
                  <a:cubicBezTo>
                    <a:pt x="56" y="26"/>
                    <a:pt x="54" y="16"/>
                    <a:pt x="47" y="9"/>
                  </a:cubicBezTo>
                  <a:cubicBezTo>
                    <a:pt x="40" y="2"/>
                    <a:pt x="30" y="0"/>
                    <a:pt x="21" y="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30"/>
                    <a:pt x="2" y="40"/>
                    <a:pt x="9" y="47"/>
                  </a:cubicBezTo>
                  <a:cubicBezTo>
                    <a:pt x="17" y="54"/>
                    <a:pt x="27" y="5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100" y="117"/>
                    <a:pt x="103" y="118"/>
                    <a:pt x="107" y="118"/>
                  </a:cubicBezTo>
                  <a:cubicBezTo>
                    <a:pt x="110" y="118"/>
                    <a:pt x="113" y="117"/>
                    <a:pt x="115" y="115"/>
                  </a:cubicBezTo>
                  <a:cubicBezTo>
                    <a:pt x="120" y="110"/>
                    <a:pt x="120" y="102"/>
                    <a:pt x="115" y="97"/>
                  </a:cubicBezTo>
                  <a:lnTo>
                    <a:pt x="53" y="35"/>
                  </a:lnTo>
                  <a:close/>
                  <a:moveTo>
                    <a:pt x="108" y="113"/>
                  </a:moveTo>
                  <a:cubicBezTo>
                    <a:pt x="105" y="113"/>
                    <a:pt x="103" y="110"/>
                    <a:pt x="103" y="108"/>
                  </a:cubicBezTo>
                  <a:cubicBezTo>
                    <a:pt x="103" y="105"/>
                    <a:pt x="105" y="103"/>
                    <a:pt x="108" y="103"/>
                  </a:cubicBezTo>
                  <a:cubicBezTo>
                    <a:pt x="110" y="103"/>
                    <a:pt x="113" y="105"/>
                    <a:pt x="113" y="108"/>
                  </a:cubicBezTo>
                  <a:cubicBezTo>
                    <a:pt x="113" y="110"/>
                    <a:pt x="110" y="113"/>
                    <a:pt x="108" y="113"/>
                  </a:cubicBezTo>
                  <a:close/>
                </a:path>
              </a:pathLst>
            </a:custGeom>
            <a:solidFill>
              <a:schemeClr val="bg1"/>
            </a:solidFill>
            <a:ln w="9525" cmpd="sng">
              <a:noFill/>
              <a:bevel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40C5ED8-C8A3-4909-8BE7-524363124E5B}"/>
              </a:ext>
            </a:extLst>
          </p:cNvPr>
          <p:cNvGrpSpPr/>
          <p:nvPr/>
        </p:nvGrpSpPr>
        <p:grpSpPr>
          <a:xfrm>
            <a:off x="6827138" y="2004165"/>
            <a:ext cx="1035185" cy="1039571"/>
            <a:chOff x="6829425" y="2042656"/>
            <a:chExt cx="1035050" cy="1039812"/>
          </a:xfrm>
        </p:grpSpPr>
        <p:sp>
          <p:nvSpPr>
            <p:cNvPr id="34" name="Oval 6">
              <a:extLst>
                <a:ext uri="{FF2B5EF4-FFF2-40B4-BE49-F238E27FC236}">
                  <a16:creationId xmlns:a16="http://schemas.microsoft.com/office/drawing/2014/main" id="{173C357C-0C6D-4AF6-AE47-F62159F3D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425" y="2042656"/>
              <a:ext cx="1035050" cy="1039812"/>
            </a:xfrm>
            <a:prstGeom prst="ellipse">
              <a:avLst/>
            </a:prstGeom>
            <a:solidFill>
              <a:srgbClr val="4F81BD"/>
            </a:solidFill>
            <a:ln w="28575">
              <a:noFill/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sz="8800" dirty="0">
                <a:solidFill>
                  <a:schemeClr val="bg1"/>
                </a:solidFill>
                <a:latin typeface="Calibri" panose="020F0502020204030204" pitchFamily="34" charset="0"/>
                <a:sym typeface="Calibri" pitchFamily="34" charset="0"/>
              </a:endParaRPr>
            </a:p>
          </p:txBody>
        </p:sp>
        <p:grpSp>
          <p:nvGrpSpPr>
            <p:cNvPr id="35" name="Group 46">
              <a:extLst>
                <a:ext uri="{FF2B5EF4-FFF2-40B4-BE49-F238E27FC236}">
                  <a16:creationId xmlns:a16="http://schemas.microsoft.com/office/drawing/2014/main" id="{803FF164-B77A-4E7F-8E51-BDE5DF94B0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4375" y="2209343"/>
              <a:ext cx="554038" cy="630238"/>
              <a:chOff x="0" y="0"/>
              <a:chExt cx="361887" cy="411804"/>
            </a:xfrm>
          </p:grpSpPr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56590382-48C1-4F0C-8FF4-1824A832064D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64722" cy="299494"/>
              </a:xfrm>
              <a:custGeom>
                <a:avLst/>
                <a:gdLst>
                  <a:gd name="T0" fmla="*/ 164722 w 50"/>
                  <a:gd name="T1" fmla="*/ 276200 h 90"/>
                  <a:gd name="T2" fmla="*/ 164722 w 50"/>
                  <a:gd name="T3" fmla="*/ 23294 h 90"/>
                  <a:gd name="T4" fmla="*/ 144955 w 50"/>
                  <a:gd name="T5" fmla="*/ 0 h 90"/>
                  <a:gd name="T6" fmla="*/ 19767 w 50"/>
                  <a:gd name="T7" fmla="*/ 0 h 90"/>
                  <a:gd name="T8" fmla="*/ 0 w 50"/>
                  <a:gd name="T9" fmla="*/ 23294 h 90"/>
                  <a:gd name="T10" fmla="*/ 0 w 50"/>
                  <a:gd name="T11" fmla="*/ 276200 h 90"/>
                  <a:gd name="T12" fmla="*/ 19767 w 50"/>
                  <a:gd name="T13" fmla="*/ 299494 h 90"/>
                  <a:gd name="T14" fmla="*/ 144955 w 50"/>
                  <a:gd name="T15" fmla="*/ 299494 h 90"/>
                  <a:gd name="T16" fmla="*/ 164722 w 50"/>
                  <a:gd name="T17" fmla="*/ 276200 h 90"/>
                  <a:gd name="T18" fmla="*/ 128483 w 50"/>
                  <a:gd name="T19" fmla="*/ 16639 h 90"/>
                  <a:gd name="T20" fmla="*/ 135072 w 50"/>
                  <a:gd name="T21" fmla="*/ 19966 h 90"/>
                  <a:gd name="T22" fmla="*/ 128483 w 50"/>
                  <a:gd name="T23" fmla="*/ 26622 h 90"/>
                  <a:gd name="T24" fmla="*/ 125189 w 50"/>
                  <a:gd name="T25" fmla="*/ 19966 h 90"/>
                  <a:gd name="T26" fmla="*/ 128483 w 50"/>
                  <a:gd name="T27" fmla="*/ 16639 h 90"/>
                  <a:gd name="T28" fmla="*/ 52711 w 50"/>
                  <a:gd name="T29" fmla="*/ 16639 h 90"/>
                  <a:gd name="T30" fmla="*/ 112011 w 50"/>
                  <a:gd name="T31" fmla="*/ 16639 h 90"/>
                  <a:gd name="T32" fmla="*/ 112011 w 50"/>
                  <a:gd name="T33" fmla="*/ 23294 h 90"/>
                  <a:gd name="T34" fmla="*/ 52711 w 50"/>
                  <a:gd name="T35" fmla="*/ 23294 h 90"/>
                  <a:gd name="T36" fmla="*/ 52711 w 50"/>
                  <a:gd name="T37" fmla="*/ 16639 h 90"/>
                  <a:gd name="T38" fmla="*/ 16472 w 50"/>
                  <a:gd name="T39" fmla="*/ 229612 h 90"/>
                  <a:gd name="T40" fmla="*/ 16472 w 50"/>
                  <a:gd name="T41" fmla="*/ 36605 h 90"/>
                  <a:gd name="T42" fmla="*/ 148250 w 50"/>
                  <a:gd name="T43" fmla="*/ 36605 h 90"/>
                  <a:gd name="T44" fmla="*/ 148250 w 50"/>
                  <a:gd name="T45" fmla="*/ 229612 h 90"/>
                  <a:gd name="T46" fmla="*/ 16472 w 50"/>
                  <a:gd name="T47" fmla="*/ 229612 h 90"/>
                  <a:gd name="T48" fmla="*/ 82361 w 50"/>
                  <a:gd name="T49" fmla="*/ 276200 h 90"/>
                  <a:gd name="T50" fmla="*/ 69183 w 50"/>
                  <a:gd name="T51" fmla="*/ 262889 h 90"/>
                  <a:gd name="T52" fmla="*/ 82361 w 50"/>
                  <a:gd name="T53" fmla="*/ 249578 h 90"/>
                  <a:gd name="T54" fmla="*/ 95539 w 50"/>
                  <a:gd name="T55" fmla="*/ 262889 h 90"/>
                  <a:gd name="T56" fmla="*/ 82361 w 50"/>
                  <a:gd name="T57" fmla="*/ 276200 h 9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"/>
                  <a:gd name="T88" fmla="*/ 0 h 90"/>
                  <a:gd name="T89" fmla="*/ 50 w 50"/>
                  <a:gd name="T90" fmla="*/ 90 h 9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" h="90">
                    <a:moveTo>
                      <a:pt x="50" y="83"/>
                    </a:moveTo>
                    <a:cubicBezTo>
                      <a:pt x="50" y="7"/>
                      <a:pt x="50" y="7"/>
                      <a:pt x="50" y="7"/>
                    </a:cubicBezTo>
                    <a:cubicBezTo>
                      <a:pt x="50" y="3"/>
                      <a:pt x="47" y="0"/>
                      <a:pt x="4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7"/>
                      <a:pt x="3" y="90"/>
                      <a:pt x="6" y="90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47" y="90"/>
                      <a:pt x="50" y="87"/>
                      <a:pt x="50" y="83"/>
                    </a:cubicBezTo>
                    <a:close/>
                    <a:moveTo>
                      <a:pt x="39" y="5"/>
                    </a:moveTo>
                    <a:cubicBezTo>
                      <a:pt x="40" y="5"/>
                      <a:pt x="41" y="5"/>
                      <a:pt x="41" y="6"/>
                    </a:cubicBezTo>
                    <a:cubicBezTo>
                      <a:pt x="41" y="7"/>
                      <a:pt x="40" y="8"/>
                      <a:pt x="39" y="8"/>
                    </a:cubicBezTo>
                    <a:cubicBezTo>
                      <a:pt x="38" y="8"/>
                      <a:pt x="38" y="7"/>
                      <a:pt x="38" y="6"/>
                    </a:cubicBezTo>
                    <a:cubicBezTo>
                      <a:pt x="38" y="5"/>
                      <a:pt x="38" y="5"/>
                      <a:pt x="39" y="5"/>
                    </a:cubicBezTo>
                    <a:close/>
                    <a:moveTo>
                      <a:pt x="16" y="5"/>
                    </a:moveTo>
                    <a:cubicBezTo>
                      <a:pt x="34" y="5"/>
                      <a:pt x="34" y="5"/>
                      <a:pt x="34" y="5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16" y="7"/>
                      <a:pt x="16" y="7"/>
                      <a:pt x="16" y="7"/>
                    </a:cubicBezTo>
                    <a:lnTo>
                      <a:pt x="16" y="5"/>
                    </a:lnTo>
                    <a:close/>
                    <a:moveTo>
                      <a:pt x="5" y="69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69"/>
                      <a:pt x="45" y="69"/>
                      <a:pt x="45" y="69"/>
                    </a:cubicBezTo>
                    <a:lnTo>
                      <a:pt x="5" y="69"/>
                    </a:lnTo>
                    <a:close/>
                    <a:moveTo>
                      <a:pt x="25" y="83"/>
                    </a:moveTo>
                    <a:cubicBezTo>
                      <a:pt x="23" y="83"/>
                      <a:pt x="21" y="81"/>
                      <a:pt x="21" y="79"/>
                    </a:cubicBezTo>
                    <a:cubicBezTo>
                      <a:pt x="21" y="77"/>
                      <a:pt x="23" y="75"/>
                      <a:pt x="25" y="75"/>
                    </a:cubicBezTo>
                    <a:cubicBezTo>
                      <a:pt x="27" y="75"/>
                      <a:pt x="29" y="77"/>
                      <a:pt x="29" y="79"/>
                    </a:cubicBezTo>
                    <a:cubicBezTo>
                      <a:pt x="29" y="81"/>
                      <a:pt x="27" y="83"/>
                      <a:pt x="25" y="8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180217DE-7458-4084-81AD-2A08E81A37C6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192174" y="112310"/>
                <a:ext cx="169713" cy="299494"/>
              </a:xfrm>
              <a:custGeom>
                <a:avLst/>
                <a:gdLst>
                  <a:gd name="T0" fmla="*/ 146419 w 51"/>
                  <a:gd name="T1" fmla="*/ 0 h 90"/>
                  <a:gd name="T2" fmla="*/ 23294 w 51"/>
                  <a:gd name="T3" fmla="*/ 0 h 90"/>
                  <a:gd name="T4" fmla="*/ 0 w 51"/>
                  <a:gd name="T5" fmla="*/ 23294 h 90"/>
                  <a:gd name="T6" fmla="*/ 0 w 51"/>
                  <a:gd name="T7" fmla="*/ 276200 h 90"/>
                  <a:gd name="T8" fmla="*/ 23294 w 51"/>
                  <a:gd name="T9" fmla="*/ 299494 h 90"/>
                  <a:gd name="T10" fmla="*/ 146419 w 51"/>
                  <a:gd name="T11" fmla="*/ 299494 h 90"/>
                  <a:gd name="T12" fmla="*/ 169713 w 51"/>
                  <a:gd name="T13" fmla="*/ 276200 h 90"/>
                  <a:gd name="T14" fmla="*/ 169713 w 51"/>
                  <a:gd name="T15" fmla="*/ 23294 h 90"/>
                  <a:gd name="T16" fmla="*/ 146419 w 51"/>
                  <a:gd name="T17" fmla="*/ 0 h 90"/>
                  <a:gd name="T18" fmla="*/ 133108 w 51"/>
                  <a:gd name="T19" fmla="*/ 16639 h 90"/>
                  <a:gd name="T20" fmla="*/ 139764 w 51"/>
                  <a:gd name="T21" fmla="*/ 19966 h 90"/>
                  <a:gd name="T22" fmla="*/ 133108 w 51"/>
                  <a:gd name="T23" fmla="*/ 26622 h 90"/>
                  <a:gd name="T24" fmla="*/ 126453 w 51"/>
                  <a:gd name="T25" fmla="*/ 19966 h 90"/>
                  <a:gd name="T26" fmla="*/ 133108 w 51"/>
                  <a:gd name="T27" fmla="*/ 16639 h 90"/>
                  <a:gd name="T28" fmla="*/ 56571 w 51"/>
                  <a:gd name="T29" fmla="*/ 16639 h 90"/>
                  <a:gd name="T30" fmla="*/ 113142 w 51"/>
                  <a:gd name="T31" fmla="*/ 16639 h 90"/>
                  <a:gd name="T32" fmla="*/ 113142 w 51"/>
                  <a:gd name="T33" fmla="*/ 23294 h 90"/>
                  <a:gd name="T34" fmla="*/ 56571 w 51"/>
                  <a:gd name="T35" fmla="*/ 23294 h 90"/>
                  <a:gd name="T36" fmla="*/ 56571 w 51"/>
                  <a:gd name="T37" fmla="*/ 16639 h 90"/>
                  <a:gd name="T38" fmla="*/ 86520 w 51"/>
                  <a:gd name="T39" fmla="*/ 276200 h 90"/>
                  <a:gd name="T40" fmla="*/ 69882 w 51"/>
                  <a:gd name="T41" fmla="*/ 262889 h 90"/>
                  <a:gd name="T42" fmla="*/ 86520 w 51"/>
                  <a:gd name="T43" fmla="*/ 249578 h 90"/>
                  <a:gd name="T44" fmla="*/ 99831 w 51"/>
                  <a:gd name="T45" fmla="*/ 262889 h 90"/>
                  <a:gd name="T46" fmla="*/ 86520 w 51"/>
                  <a:gd name="T47" fmla="*/ 276200 h 90"/>
                  <a:gd name="T48" fmla="*/ 153074 w 51"/>
                  <a:gd name="T49" fmla="*/ 229612 h 90"/>
                  <a:gd name="T50" fmla="*/ 16639 w 51"/>
                  <a:gd name="T51" fmla="*/ 229612 h 90"/>
                  <a:gd name="T52" fmla="*/ 16639 w 51"/>
                  <a:gd name="T53" fmla="*/ 36605 h 90"/>
                  <a:gd name="T54" fmla="*/ 153074 w 51"/>
                  <a:gd name="T55" fmla="*/ 36605 h 90"/>
                  <a:gd name="T56" fmla="*/ 153074 w 51"/>
                  <a:gd name="T57" fmla="*/ 229612 h 9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1"/>
                  <a:gd name="T88" fmla="*/ 0 h 90"/>
                  <a:gd name="T89" fmla="*/ 51 w 51"/>
                  <a:gd name="T90" fmla="*/ 90 h 9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1" h="90">
                    <a:moveTo>
                      <a:pt x="4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7"/>
                      <a:pt x="3" y="90"/>
                      <a:pt x="7" y="90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48" y="90"/>
                      <a:pt x="51" y="87"/>
                      <a:pt x="51" y="83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3"/>
                      <a:pt x="48" y="0"/>
                      <a:pt x="44" y="0"/>
                    </a:cubicBezTo>
                    <a:close/>
                    <a:moveTo>
                      <a:pt x="40" y="5"/>
                    </a:moveTo>
                    <a:cubicBezTo>
                      <a:pt x="41" y="5"/>
                      <a:pt x="42" y="5"/>
                      <a:pt x="42" y="6"/>
                    </a:cubicBezTo>
                    <a:cubicBezTo>
                      <a:pt x="42" y="7"/>
                      <a:pt x="41" y="8"/>
                      <a:pt x="40" y="8"/>
                    </a:cubicBezTo>
                    <a:cubicBezTo>
                      <a:pt x="39" y="8"/>
                      <a:pt x="38" y="7"/>
                      <a:pt x="38" y="6"/>
                    </a:cubicBezTo>
                    <a:cubicBezTo>
                      <a:pt x="38" y="5"/>
                      <a:pt x="39" y="5"/>
                      <a:pt x="40" y="5"/>
                    </a:cubicBezTo>
                    <a:close/>
                    <a:moveTo>
                      <a:pt x="17" y="5"/>
                    </a:moveTo>
                    <a:cubicBezTo>
                      <a:pt x="34" y="5"/>
                      <a:pt x="34" y="5"/>
                      <a:pt x="34" y="5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17" y="7"/>
                      <a:pt x="17" y="7"/>
                      <a:pt x="17" y="7"/>
                    </a:cubicBezTo>
                    <a:lnTo>
                      <a:pt x="17" y="5"/>
                    </a:lnTo>
                    <a:close/>
                    <a:moveTo>
                      <a:pt x="26" y="83"/>
                    </a:moveTo>
                    <a:cubicBezTo>
                      <a:pt x="23" y="83"/>
                      <a:pt x="21" y="81"/>
                      <a:pt x="21" y="79"/>
                    </a:cubicBezTo>
                    <a:cubicBezTo>
                      <a:pt x="21" y="77"/>
                      <a:pt x="23" y="75"/>
                      <a:pt x="26" y="75"/>
                    </a:cubicBezTo>
                    <a:cubicBezTo>
                      <a:pt x="28" y="75"/>
                      <a:pt x="30" y="77"/>
                      <a:pt x="30" y="79"/>
                    </a:cubicBezTo>
                    <a:cubicBezTo>
                      <a:pt x="30" y="81"/>
                      <a:pt x="28" y="83"/>
                      <a:pt x="26" y="83"/>
                    </a:cubicBezTo>
                    <a:close/>
                    <a:moveTo>
                      <a:pt x="46" y="69"/>
                    </a:moveTo>
                    <a:cubicBezTo>
                      <a:pt x="5" y="69"/>
                      <a:pt x="5" y="69"/>
                      <a:pt x="5" y="6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6" y="11"/>
                      <a:pt x="46" y="11"/>
                      <a:pt x="46" y="11"/>
                    </a:cubicBezTo>
                    <a:lnTo>
                      <a:pt x="46" y="69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Freeform 70">
                <a:extLst>
                  <a:ext uri="{FF2B5EF4-FFF2-40B4-BE49-F238E27FC236}">
                    <a16:creationId xmlns:a16="http://schemas.microsoft.com/office/drawing/2014/main" id="{C92C1588-B9EC-4EA0-A940-6F502DB2A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696" y="17470"/>
                <a:ext cx="99831" cy="82362"/>
              </a:xfrm>
              <a:custGeom>
                <a:avLst/>
                <a:gdLst>
                  <a:gd name="T0" fmla="*/ 79865 w 40"/>
                  <a:gd name="T1" fmla="*/ 82362 h 33"/>
                  <a:gd name="T2" fmla="*/ 99831 w 40"/>
                  <a:gd name="T3" fmla="*/ 82362 h 33"/>
                  <a:gd name="T4" fmla="*/ 99831 w 40"/>
                  <a:gd name="T5" fmla="*/ 19967 h 33"/>
                  <a:gd name="T6" fmla="*/ 99831 w 40"/>
                  <a:gd name="T7" fmla="*/ 0 h 33"/>
                  <a:gd name="T8" fmla="*/ 79865 w 40"/>
                  <a:gd name="T9" fmla="*/ 0 h 33"/>
                  <a:gd name="T10" fmla="*/ 0 w 40"/>
                  <a:gd name="T11" fmla="*/ 0 h 33"/>
                  <a:gd name="T12" fmla="*/ 0 w 40"/>
                  <a:gd name="T13" fmla="*/ 19967 h 33"/>
                  <a:gd name="T14" fmla="*/ 79865 w 40"/>
                  <a:gd name="T15" fmla="*/ 19967 h 33"/>
                  <a:gd name="T16" fmla="*/ 79865 w 40"/>
                  <a:gd name="T17" fmla="*/ 82362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33"/>
                  <a:gd name="T29" fmla="*/ 40 w 40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33">
                    <a:moveTo>
                      <a:pt x="32" y="33"/>
                    </a:moveTo>
                    <a:lnTo>
                      <a:pt x="40" y="33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32" y="8"/>
                    </a:lnTo>
                    <a:lnTo>
                      <a:pt x="32" y="33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Freeform 71">
                <a:extLst>
                  <a:ext uri="{FF2B5EF4-FFF2-40B4-BE49-F238E27FC236}">
                    <a16:creationId xmlns:a16="http://schemas.microsoft.com/office/drawing/2014/main" id="{1AA378EF-07A6-4C2E-81CF-BDC19C57E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48" y="316964"/>
                <a:ext cx="82362" cy="82362"/>
              </a:xfrm>
              <a:custGeom>
                <a:avLst/>
                <a:gdLst>
                  <a:gd name="T0" fmla="*/ 19967 w 33"/>
                  <a:gd name="T1" fmla="*/ 0 h 33"/>
                  <a:gd name="T2" fmla="*/ 0 w 33"/>
                  <a:gd name="T3" fmla="*/ 0 h 33"/>
                  <a:gd name="T4" fmla="*/ 0 w 33"/>
                  <a:gd name="T5" fmla="*/ 62395 h 33"/>
                  <a:gd name="T6" fmla="*/ 0 w 33"/>
                  <a:gd name="T7" fmla="*/ 82362 h 33"/>
                  <a:gd name="T8" fmla="*/ 19967 w 33"/>
                  <a:gd name="T9" fmla="*/ 82362 h 33"/>
                  <a:gd name="T10" fmla="*/ 82362 w 33"/>
                  <a:gd name="T11" fmla="*/ 82362 h 33"/>
                  <a:gd name="T12" fmla="*/ 82362 w 33"/>
                  <a:gd name="T13" fmla="*/ 62395 h 33"/>
                  <a:gd name="T14" fmla="*/ 19967 w 33"/>
                  <a:gd name="T15" fmla="*/ 62395 h 33"/>
                  <a:gd name="T16" fmla="*/ 19967 w 33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3"/>
                  <a:gd name="T29" fmla="*/ 33 w 33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3">
                    <a:moveTo>
                      <a:pt x="8" y="0"/>
                    </a:moveTo>
                    <a:lnTo>
                      <a:pt x="0" y="0"/>
                    </a:lnTo>
                    <a:lnTo>
                      <a:pt x="0" y="25"/>
                    </a:lnTo>
                    <a:lnTo>
                      <a:pt x="0" y="33"/>
                    </a:lnTo>
                    <a:lnTo>
                      <a:pt x="8" y="33"/>
                    </a:lnTo>
                    <a:lnTo>
                      <a:pt x="33" y="33"/>
                    </a:lnTo>
                    <a:lnTo>
                      <a:pt x="33" y="25"/>
                    </a:lnTo>
                    <a:lnTo>
                      <a:pt x="8" y="2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bevel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F37986A8-6354-456D-A4BE-03961D22C64F}"/>
              </a:ext>
            </a:extLst>
          </p:cNvPr>
          <p:cNvSpPr/>
          <p:nvPr/>
        </p:nvSpPr>
        <p:spPr>
          <a:xfrm>
            <a:off x="5444667" y="2959033"/>
            <a:ext cx="1382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核心課程</a:t>
            </a:r>
            <a:endParaRPr lang="en-US" altLang="zh-CN" sz="20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B518306-FEEA-43CA-8B43-E7C572C90ABB}"/>
              </a:ext>
            </a:extLst>
          </p:cNvPr>
          <p:cNvSpPr txBox="1"/>
          <p:nvPr/>
        </p:nvSpPr>
        <p:spPr>
          <a:xfrm>
            <a:off x="888196" y="1851075"/>
            <a:ext cx="3057937" cy="138499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文學：文學導讀、西洋文學概論、英國文學、美國文學</a:t>
            </a:r>
            <a:endParaRPr lang="zh-CN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70593C2-9B83-43C5-8B1B-DB3007C2D473}"/>
              </a:ext>
            </a:extLst>
          </p:cNvPr>
          <p:cNvSpPr txBox="1"/>
          <p:nvPr/>
        </p:nvSpPr>
        <p:spPr>
          <a:xfrm>
            <a:off x="8559434" y="1854176"/>
            <a:ext cx="3057937" cy="138499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第二外語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：例如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西班牙文、日文、法文、韓文等</a:t>
            </a:r>
            <a:endParaRPr lang="zh-CN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76D1320-52C4-4D9D-89B5-26C0E07D3C57}"/>
              </a:ext>
            </a:extLst>
          </p:cNvPr>
          <p:cNvSpPr txBox="1"/>
          <p:nvPr/>
        </p:nvSpPr>
        <p:spPr>
          <a:xfrm>
            <a:off x="916001" y="4094280"/>
            <a:ext cx="3057937" cy="138499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基礎練習：口語訓練、聽力訓練、英文閱讀與寫作等</a:t>
            </a:r>
            <a:endParaRPr lang="zh-CN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77A16B9-5D3E-4044-8369-A1A55CB3A6F7}"/>
              </a:ext>
            </a:extLst>
          </p:cNvPr>
          <p:cNvSpPr txBox="1"/>
          <p:nvPr/>
        </p:nvSpPr>
        <p:spPr>
          <a:xfrm>
            <a:off x="8526516" y="4115288"/>
            <a:ext cx="3057937" cy="95410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語言學：語言學概論</a:t>
            </a:r>
            <a:endParaRPr lang="zh-CN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93789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0" grpId="0"/>
      <p:bldP spid="41" grpId="0" animBg="1"/>
      <p:bldP spid="44" grpId="0" animBg="1"/>
      <p:bldP spid="47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923811" y="335253"/>
            <a:ext cx="601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外國語文相關</a:t>
            </a:r>
            <a:r>
              <a:rPr lang="zh-TW" altLang="en-US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科系比一比</a:t>
            </a:r>
            <a:endParaRPr lang="zh-CN" altLang="en-US" sz="36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E01B259-D007-4F60-811D-593ACC27C44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107286" y="1841406"/>
            <a:ext cx="3491441" cy="265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85174F-C421-4B28-A27E-F567683392F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350279" y="1841406"/>
            <a:ext cx="3491441" cy="265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23">
            <a:extLst>
              <a:ext uri="{FF2B5EF4-FFF2-40B4-BE49-F238E27FC236}">
                <a16:creationId xmlns:a16="http://schemas.microsoft.com/office/drawing/2014/main" id="{39B18492-ABE7-4021-BEB8-94B3EAD84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278" y="3745611"/>
            <a:ext cx="3491441" cy="61936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矩形 23">
            <a:extLst>
              <a:ext uri="{FF2B5EF4-FFF2-40B4-BE49-F238E27FC236}">
                <a16:creationId xmlns:a16="http://schemas.microsoft.com/office/drawing/2014/main" id="{C8C907E1-A7F9-47E5-93B8-19180135A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285" y="3745611"/>
            <a:ext cx="3491441" cy="61936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009FDF3A-0AB3-4F40-A740-E228637BF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837" y="3893895"/>
            <a:ext cx="29579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sz="2800" b="1" kern="0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應用外語系</a:t>
            </a:r>
            <a:endParaRPr lang="zh-CN" altLang="en-US" sz="2800" b="1" kern="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itchFamily="34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3398AF8-9712-45FA-B930-C911DFCE3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013" y="3893895"/>
            <a:ext cx="29579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sz="2800" b="1" kern="0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翻譯系</a:t>
            </a:r>
            <a:endParaRPr lang="zh-CN" altLang="en-US" sz="2800" b="1" kern="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B7E5AC3-6828-4983-81C7-56A960C504D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54325" y="1872946"/>
            <a:ext cx="3491441" cy="265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矩形 23">
            <a:extLst>
              <a:ext uri="{FF2B5EF4-FFF2-40B4-BE49-F238E27FC236}">
                <a16:creationId xmlns:a16="http://schemas.microsoft.com/office/drawing/2014/main" id="{9821756D-F3C0-4D54-BADE-06A9E987E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24" y="3777151"/>
            <a:ext cx="3491441" cy="61936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24A32D3-D47B-4D57-A76A-E652F36B1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052" y="3925435"/>
            <a:ext cx="29579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sz="2800" b="1" kern="0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rPr>
              <a:t>外國語文系</a:t>
            </a:r>
            <a:endParaRPr lang="zh-CN" altLang="en-US" sz="2800" b="1" kern="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614BDF4-8C18-4DA5-B3FC-17ACB9D5036B}"/>
              </a:ext>
            </a:extLst>
          </p:cNvPr>
          <p:cNvSpPr txBox="1"/>
          <p:nvPr/>
        </p:nvSpPr>
        <p:spPr>
          <a:xfrm>
            <a:off x="573990" y="4754724"/>
            <a:ext cx="3471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以英文為主，其他歐洲語言為輔，核心課程包含高階語言訓練、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文學、語言學、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外國語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3D76E5D-ECAB-45CD-A036-29252F84CE29}"/>
              </a:ext>
            </a:extLst>
          </p:cNvPr>
          <p:cNvSpPr txBox="1"/>
          <p:nvPr/>
        </p:nvSpPr>
        <p:spPr>
          <a:xfrm>
            <a:off x="4350278" y="4639873"/>
            <a:ext cx="3491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將外語能力應用在不同領域上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，英語聽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、說、讀、寫、譯之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訓練，及口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譯、外語教學、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領域實務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應用課程。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2FD9DA6-A7ED-4195-97D5-5821D7A23BC7}"/>
              </a:ext>
            </a:extLst>
          </p:cNvPr>
          <p:cNvSpPr txBox="1"/>
          <p:nvPr/>
        </p:nvSpPr>
        <p:spPr>
          <a:xfrm>
            <a:off x="8146232" y="4639873"/>
            <a:ext cx="345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中英文專業能力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﹑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第二外語與經貿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﹑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新聞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﹑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科技等專業知識之訓練，培養多元化翻譯人才</a:t>
            </a:r>
            <a:endPara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82871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/>
      <p:bldP spid="10" grpId="0"/>
      <p:bldP spid="12" grpId="0" animBg="1"/>
      <p:bldP spid="13" grpId="0"/>
      <p:bldP spid="14" grpId="0"/>
      <p:bldP spid="17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923811" y="335253"/>
            <a:ext cx="486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未來生涯進路</a:t>
            </a:r>
            <a:endParaRPr lang="zh-CN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4A2E8C2B-E151-4846-AE94-274F426D5C04}"/>
              </a:ext>
            </a:extLst>
          </p:cNvPr>
          <p:cNvGrpSpPr>
            <a:grpSpLocks/>
          </p:cNvGrpSpPr>
          <p:nvPr/>
        </p:nvGrpSpPr>
        <p:grpSpPr bwMode="auto">
          <a:xfrm rot="6300000">
            <a:off x="3277138" y="3167258"/>
            <a:ext cx="402769" cy="675413"/>
            <a:chOff x="2761515" y="2286000"/>
            <a:chExt cx="1645174" cy="2760228"/>
          </a:xfrm>
          <a:solidFill>
            <a:schemeClr val="bg1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C17584-251D-4DDD-AF40-6D7C9C844B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A3B47AC-6909-4F6C-B4E9-F136649BD0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9620B2-B4E0-4651-A145-F1AB5AA44D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5C08A39-9408-4D58-B5DC-736ED08E25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5263E77-5273-4E92-A72B-F33584EE3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5FFDD5B-4AAD-4DE7-BD3C-6395CA8B2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B06B14-D4B2-4BD3-BDC9-4524A3208FB6}"/>
              </a:ext>
            </a:extLst>
          </p:cNvPr>
          <p:cNvGrpSpPr>
            <a:grpSpLocks/>
          </p:cNvGrpSpPr>
          <p:nvPr/>
        </p:nvGrpSpPr>
        <p:grpSpPr bwMode="auto">
          <a:xfrm rot="15300000" flipV="1">
            <a:off x="3611673" y="3464577"/>
            <a:ext cx="402769" cy="675413"/>
            <a:chOff x="2761515" y="2286000"/>
            <a:chExt cx="1645174" cy="2760228"/>
          </a:xfrm>
          <a:solidFill>
            <a:schemeClr val="bg1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DE208E5-05F4-4E06-8498-258AF99EE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F68E2-C792-447F-9D51-4FA9E3326F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AF0337-8192-4F14-A8F8-C834341F6F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EBB93D0-0F6E-48C0-A873-E3B2DA6977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32DF610-13F8-4483-93B0-F8975689EF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0D46591-EBD0-47C1-AF55-CE7A0CEB1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4E56BD-7C26-494F-8FEE-9AA31E4EEF99}"/>
              </a:ext>
            </a:extLst>
          </p:cNvPr>
          <p:cNvGrpSpPr>
            <a:grpSpLocks/>
          </p:cNvGrpSpPr>
          <p:nvPr/>
        </p:nvGrpSpPr>
        <p:grpSpPr bwMode="auto">
          <a:xfrm rot="6300000">
            <a:off x="5867828" y="3154742"/>
            <a:ext cx="439244" cy="736922"/>
            <a:chOff x="2761515" y="2286000"/>
            <a:chExt cx="1645174" cy="2760228"/>
          </a:xfrm>
          <a:solidFill>
            <a:schemeClr val="bg1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036EF0C-E8E1-426D-BA9F-F62C12082E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28083B5-E492-43A4-84B1-1581AC3548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15F806C-7E47-4A17-AC08-FAFF2EB98B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18D8E71-DA59-48CC-A8B4-34E041419D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2D7E55E-A308-4B05-A7F2-C9748EE8F2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31A524D-F449-4F8F-91CE-B132E9F1F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AB1769-1B2B-4D1F-A162-3D878653BDDF}"/>
              </a:ext>
            </a:extLst>
          </p:cNvPr>
          <p:cNvGrpSpPr>
            <a:grpSpLocks/>
          </p:cNvGrpSpPr>
          <p:nvPr/>
        </p:nvGrpSpPr>
        <p:grpSpPr bwMode="auto">
          <a:xfrm rot="15300000" flipV="1">
            <a:off x="6201176" y="3431507"/>
            <a:ext cx="439244" cy="736922"/>
            <a:chOff x="2761515" y="2286000"/>
            <a:chExt cx="1645174" cy="2760228"/>
          </a:xfrm>
          <a:solidFill>
            <a:schemeClr val="bg1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2A7D23F-F8CA-4E79-9A52-DB87FB304B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C06967-D75C-4464-B7E9-7669EA0702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990D573-C3CF-4A31-92AF-A1F7B2FFDE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9449A88-2E9D-4054-BF58-2C64896E71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3DFADE-0165-4420-89AA-5E143D4FAA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F159EC9-B3DE-4EA5-8A83-DB5EC4B06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828D93-989B-49BB-B3DD-9A9196C14B48}"/>
              </a:ext>
            </a:extLst>
          </p:cNvPr>
          <p:cNvGrpSpPr>
            <a:grpSpLocks/>
          </p:cNvGrpSpPr>
          <p:nvPr/>
        </p:nvGrpSpPr>
        <p:grpSpPr bwMode="auto">
          <a:xfrm rot="6300000">
            <a:off x="8564300" y="3046902"/>
            <a:ext cx="491131" cy="824111"/>
            <a:chOff x="2761515" y="2286000"/>
            <a:chExt cx="1645174" cy="2760228"/>
          </a:xfrm>
          <a:solidFill>
            <a:schemeClr val="bg1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C4EEFC0-EBA9-4018-A02A-EFB134462B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C7BD37-44DD-4815-88BE-9D9A5DC0A8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D839D4D-1E57-4FFE-96C4-95167145BC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ECF8615-8473-4E22-9352-2888A78EA3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8CD8B7F-82CC-4DB7-B8B3-432269407E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1B4745C-B717-425B-A0DE-9B1CD1DF3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EDB211-4905-4D4E-845D-0C317169D9B6}"/>
              </a:ext>
            </a:extLst>
          </p:cNvPr>
          <p:cNvGrpSpPr>
            <a:grpSpLocks/>
          </p:cNvGrpSpPr>
          <p:nvPr/>
        </p:nvGrpSpPr>
        <p:grpSpPr bwMode="auto">
          <a:xfrm rot="15300000" flipV="1">
            <a:off x="8972486" y="3409449"/>
            <a:ext cx="491131" cy="824111"/>
            <a:chOff x="2761515" y="2286000"/>
            <a:chExt cx="1645174" cy="2760228"/>
          </a:xfrm>
          <a:solidFill>
            <a:schemeClr val="bg1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7E4A97B-6233-4CC9-B565-0C695DD620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352800" y="2286000"/>
              <a:ext cx="304800" cy="38100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96BE0C6-4EDB-4E9C-AE2E-3FF377C852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3151531" y="2515499"/>
              <a:ext cx="213632" cy="258040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89F99DC-F2F3-4DCD-801E-34A15CDFF3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992344" y="2729550"/>
              <a:ext cx="186338" cy="225072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EBEB646-DF00-4405-AACE-55F811B7A7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879347" y="292135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8FE4F6-5090-46C4-965D-29D430C999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33528">
              <a:off x="2761515" y="3137975"/>
              <a:ext cx="150338" cy="18907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5001C4E-ECF3-4C0C-B081-51BDFB44D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384" y="2737153"/>
              <a:ext cx="1467305" cy="2309075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013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48" name="Straight Connector 61">
            <a:extLst>
              <a:ext uri="{FF2B5EF4-FFF2-40B4-BE49-F238E27FC236}">
                <a16:creationId xmlns:a16="http://schemas.microsoft.com/office/drawing/2014/main" id="{8BA49CE8-C46A-4A7D-ACF4-D08A9F1B0C6B}"/>
              </a:ext>
            </a:extLst>
          </p:cNvPr>
          <p:cNvCxnSpPr/>
          <p:nvPr/>
        </p:nvCxnSpPr>
        <p:spPr>
          <a:xfrm>
            <a:off x="3837251" y="3984567"/>
            <a:ext cx="0" cy="342901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40000"/>
                <a:lumOff val="60000"/>
              </a:sysClr>
            </a:solidFill>
            <a:prstDash val="sysDash"/>
            <a:miter lim="800000"/>
            <a:headEnd type="oval" w="sm" len="sm"/>
            <a:tailEnd type="none"/>
          </a:ln>
          <a:effectLst/>
        </p:spPr>
      </p:cxnSp>
      <p:cxnSp>
        <p:nvCxnSpPr>
          <p:cNvPr id="51" name="Straight Connector 64">
            <a:extLst>
              <a:ext uri="{FF2B5EF4-FFF2-40B4-BE49-F238E27FC236}">
                <a16:creationId xmlns:a16="http://schemas.microsoft.com/office/drawing/2014/main" id="{5E48A318-E5BF-45A2-BF94-0763379BC857}"/>
              </a:ext>
            </a:extLst>
          </p:cNvPr>
          <p:cNvCxnSpPr/>
          <p:nvPr/>
        </p:nvCxnSpPr>
        <p:spPr>
          <a:xfrm flipV="1">
            <a:off x="3540047" y="3015119"/>
            <a:ext cx="0" cy="286399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40000"/>
                <a:lumOff val="60000"/>
              </a:sysClr>
            </a:solidFill>
            <a:prstDash val="sysDash"/>
            <a:miter lim="800000"/>
            <a:headEnd type="oval" w="sm" len="sm"/>
            <a:tailEnd type="none"/>
          </a:ln>
          <a:effectLst/>
        </p:spPr>
      </p:cxnSp>
      <p:cxnSp>
        <p:nvCxnSpPr>
          <p:cNvPr id="54" name="Straight Connector 67">
            <a:extLst>
              <a:ext uri="{FF2B5EF4-FFF2-40B4-BE49-F238E27FC236}">
                <a16:creationId xmlns:a16="http://schemas.microsoft.com/office/drawing/2014/main" id="{135A376B-8795-4954-8807-8910135B730C}"/>
              </a:ext>
            </a:extLst>
          </p:cNvPr>
          <p:cNvCxnSpPr/>
          <p:nvPr/>
        </p:nvCxnSpPr>
        <p:spPr>
          <a:xfrm>
            <a:off x="6429426" y="4031247"/>
            <a:ext cx="0" cy="30375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40000"/>
                <a:lumOff val="60000"/>
              </a:sysClr>
            </a:solidFill>
            <a:prstDash val="sysDash"/>
            <a:miter lim="800000"/>
            <a:headEnd type="oval" w="sm" len="sm"/>
            <a:tailEnd type="none"/>
          </a:ln>
          <a:effectLst/>
        </p:spPr>
      </p:cxnSp>
      <p:cxnSp>
        <p:nvCxnSpPr>
          <p:cNvPr id="57" name="Straight Connector 70">
            <a:extLst>
              <a:ext uri="{FF2B5EF4-FFF2-40B4-BE49-F238E27FC236}">
                <a16:creationId xmlns:a16="http://schemas.microsoft.com/office/drawing/2014/main" id="{8FABCE13-75D3-418C-B970-2505BC2A63FB}"/>
              </a:ext>
            </a:extLst>
          </p:cNvPr>
          <p:cNvCxnSpPr/>
          <p:nvPr/>
        </p:nvCxnSpPr>
        <p:spPr>
          <a:xfrm flipV="1">
            <a:off x="6132218" y="3014325"/>
            <a:ext cx="0" cy="286399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40000"/>
                <a:lumOff val="60000"/>
              </a:sysClr>
            </a:solidFill>
            <a:prstDash val="sysDash"/>
            <a:miter lim="800000"/>
            <a:headEnd type="oval" w="sm" len="sm"/>
            <a:tailEnd type="none"/>
          </a:ln>
          <a:effectLst/>
        </p:spPr>
      </p:cxnSp>
      <p:cxnSp>
        <p:nvCxnSpPr>
          <p:cNvPr id="60" name="Straight Connector 73">
            <a:extLst>
              <a:ext uri="{FF2B5EF4-FFF2-40B4-BE49-F238E27FC236}">
                <a16:creationId xmlns:a16="http://schemas.microsoft.com/office/drawing/2014/main" id="{BC2D371A-FD32-4A88-9A67-910185C91741}"/>
              </a:ext>
            </a:extLst>
          </p:cNvPr>
          <p:cNvCxnSpPr/>
          <p:nvPr/>
        </p:nvCxnSpPr>
        <p:spPr>
          <a:xfrm>
            <a:off x="9143340" y="4047073"/>
            <a:ext cx="0" cy="28350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40000"/>
                <a:lumOff val="60000"/>
              </a:sysClr>
            </a:solidFill>
            <a:prstDash val="sysDash"/>
            <a:miter lim="800000"/>
            <a:headEnd type="oval" w="sm" len="sm"/>
            <a:tailEnd type="none"/>
          </a:ln>
          <a:effectLst/>
        </p:spPr>
      </p:cxnSp>
      <p:cxnSp>
        <p:nvCxnSpPr>
          <p:cNvPr id="63" name="Straight Connector 76">
            <a:extLst>
              <a:ext uri="{FF2B5EF4-FFF2-40B4-BE49-F238E27FC236}">
                <a16:creationId xmlns:a16="http://schemas.microsoft.com/office/drawing/2014/main" id="{502B8981-AF93-4813-B457-7EBE510E9CBD}"/>
              </a:ext>
            </a:extLst>
          </p:cNvPr>
          <p:cNvCxnSpPr/>
          <p:nvPr/>
        </p:nvCxnSpPr>
        <p:spPr>
          <a:xfrm flipV="1">
            <a:off x="8846136" y="3006414"/>
            <a:ext cx="0" cy="222751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40000"/>
                <a:lumOff val="60000"/>
              </a:sysClr>
            </a:solidFill>
            <a:prstDash val="sysDash"/>
            <a:miter lim="800000"/>
            <a:headEnd type="oval" w="sm" len="sm"/>
            <a:tailEnd type="none"/>
          </a:ln>
          <a:effectLst/>
        </p:spPr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1D6F5435-104E-493A-869F-40B7D9C484F2}"/>
              </a:ext>
            </a:extLst>
          </p:cNvPr>
          <p:cNvSpPr txBox="1"/>
          <p:nvPr/>
        </p:nvSpPr>
        <p:spPr>
          <a:xfrm>
            <a:off x="1794307" y="4415072"/>
            <a:ext cx="41077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商務及服務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類：外商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公司、科技公司、航空公司、飯店管理、旅遊服務、大眾傳播、口筆譯人才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241EF3E-5780-4D77-937B-9533718779D7}"/>
              </a:ext>
            </a:extLst>
          </p:cNvPr>
          <p:cNvSpPr txBox="1"/>
          <p:nvPr/>
        </p:nvSpPr>
        <p:spPr>
          <a:xfrm>
            <a:off x="4796329" y="1598891"/>
            <a:ext cx="34463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</a:t>
            </a:r>
            <a:r>
              <a:rPr lang="zh-TW" altLang="en-US" sz="2800" b="1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：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英語或外語教學、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多媒體語言教材研發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4BC05AC-251B-4BFE-88CC-EEB3916C0B1F}"/>
              </a:ext>
            </a:extLst>
          </p:cNvPr>
          <p:cNvSpPr txBox="1"/>
          <p:nvPr/>
        </p:nvSpPr>
        <p:spPr>
          <a:xfrm>
            <a:off x="7626986" y="4525989"/>
            <a:ext cx="37130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進修：國內外英日文及相關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如：商管、國貿、觀光等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學系碩士班繼續深造</a:t>
            </a:r>
          </a:p>
        </p:txBody>
      </p:sp>
    </p:spTree>
    <p:extLst>
      <p:ext uri="{BB962C8B-B14F-4D97-AF65-F5344CB8AC3E}">
        <p14:creationId xmlns:p14="http://schemas.microsoft.com/office/powerpoint/2010/main" val="15042655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5" grpId="0"/>
      <p:bldP spid="68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8FB7C6-7CB0-4880-AC5C-C44A0208E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03025"/>
            <a:ext cx="10639432" cy="539777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D29CA7-C54F-4EB0-87DE-9516B21E60BD}"/>
              </a:ext>
            </a:extLst>
          </p:cNvPr>
          <p:cNvSpPr txBox="1"/>
          <p:nvPr/>
        </p:nvSpPr>
        <p:spPr>
          <a:xfrm>
            <a:off x="3898941" y="2731688"/>
            <a:ext cx="4394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幼教相關科系</a:t>
            </a:r>
            <a:endParaRPr lang="zh-CN" altLang="en-US" sz="5400" dirty="0">
              <a:solidFill>
                <a:schemeClr val="bg2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46003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1C1EDA-3340-4995-921E-FF9A0AA43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1" y="2032215"/>
            <a:ext cx="5626182" cy="4319939"/>
          </a:xfrm>
          <a:custGeom>
            <a:avLst/>
            <a:gdLst>
              <a:gd name="connsiteX0" fmla="*/ 3333734 w 3796894"/>
              <a:gd name="connsiteY0" fmla="*/ 158827 h 2914704"/>
              <a:gd name="connsiteX1" fmla="*/ 3333734 w 3796894"/>
              <a:gd name="connsiteY1" fmla="*/ 159782 h 2914704"/>
              <a:gd name="connsiteX2" fmla="*/ 154601 w 3796894"/>
              <a:gd name="connsiteY2" fmla="*/ 159782 h 2914704"/>
              <a:gd name="connsiteX3" fmla="*/ 154601 w 3796894"/>
              <a:gd name="connsiteY3" fmla="*/ 2128067 h 2914704"/>
              <a:gd name="connsiteX4" fmla="*/ 3626221 w 3796894"/>
              <a:gd name="connsiteY4" fmla="*/ 2128067 h 2914704"/>
              <a:gd name="connsiteX5" fmla="*/ 3626221 w 3796894"/>
              <a:gd name="connsiteY5" fmla="*/ 2118575 h 2914704"/>
              <a:gd name="connsiteX6" fmla="*/ 3640861 w 3796894"/>
              <a:gd name="connsiteY6" fmla="*/ 2118575 h 2914704"/>
              <a:gd name="connsiteX7" fmla="*/ 3640861 w 3796894"/>
              <a:gd name="connsiteY7" fmla="*/ 158827 h 2914704"/>
              <a:gd name="connsiteX8" fmla="*/ 0 w 3796894"/>
              <a:gd name="connsiteY8" fmla="*/ 0 h 2914704"/>
              <a:gd name="connsiteX9" fmla="*/ 3796894 w 3796894"/>
              <a:gd name="connsiteY9" fmla="*/ 0 h 2914704"/>
              <a:gd name="connsiteX10" fmla="*/ 3796894 w 3796894"/>
              <a:gd name="connsiteY10" fmla="*/ 2914704 h 2914704"/>
              <a:gd name="connsiteX11" fmla="*/ 0 w 3796894"/>
              <a:gd name="connsiteY11" fmla="*/ 2914704 h 29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96894" h="2914704">
                <a:moveTo>
                  <a:pt x="3333734" y="158827"/>
                </a:moveTo>
                <a:lnTo>
                  <a:pt x="3333734" y="159782"/>
                </a:lnTo>
                <a:lnTo>
                  <a:pt x="154601" y="159782"/>
                </a:lnTo>
                <a:lnTo>
                  <a:pt x="154601" y="2128067"/>
                </a:lnTo>
                <a:lnTo>
                  <a:pt x="3626221" y="2128067"/>
                </a:lnTo>
                <a:lnTo>
                  <a:pt x="3626221" y="2118575"/>
                </a:lnTo>
                <a:lnTo>
                  <a:pt x="3640861" y="2118575"/>
                </a:lnTo>
                <a:lnTo>
                  <a:pt x="3640861" y="158827"/>
                </a:lnTo>
                <a:close/>
                <a:moveTo>
                  <a:pt x="0" y="0"/>
                </a:moveTo>
                <a:lnTo>
                  <a:pt x="3796894" y="0"/>
                </a:lnTo>
                <a:lnTo>
                  <a:pt x="3796894" y="2914704"/>
                </a:lnTo>
                <a:lnTo>
                  <a:pt x="0" y="2914704"/>
                </a:lnTo>
                <a:close/>
              </a:path>
            </a:pathLst>
          </a:cu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1E9CDC5-505B-4E03-8B89-C2A5B73C8DF2}"/>
              </a:ext>
            </a:extLst>
          </p:cNvPr>
          <p:cNvSpPr txBox="1"/>
          <p:nvPr/>
        </p:nvSpPr>
        <p:spPr>
          <a:xfrm>
            <a:off x="2099036" y="662669"/>
            <a:ext cx="521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外國語文相關</a:t>
            </a:r>
            <a:r>
              <a:rPr lang="zh-TW" altLang="en-US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科系簡介</a:t>
            </a:r>
            <a:endParaRPr lang="zh-CN" altLang="en-US" sz="3600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DFD98B-289B-4F4D-85E8-A1ACF1647334}"/>
              </a:ext>
            </a:extLst>
          </p:cNvPr>
          <p:cNvSpPr txBox="1"/>
          <p:nvPr/>
        </p:nvSpPr>
        <p:spPr>
          <a:xfrm>
            <a:off x="7703128" y="2167760"/>
            <a:ext cx="41009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幼兒教育的核心為關注</a:t>
            </a: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2-6</a:t>
            </a: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歲學齡前幼兒的發展和學習</a:t>
            </a:r>
            <a:r>
              <a:rPr lang="zh-TW" altLang="en-US" sz="2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涵蓋幼兒教保、幼兒園課程設計與教材教法、幼兒發展與學習、幼兒學習環境設計、特殊幼兒教育、音樂與藝術、文學與戲劇。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F768EC7-E0BE-43F3-88C2-345BBC9DBF68}"/>
              </a:ext>
            </a:extLst>
          </p:cNvPr>
          <p:cNvCxnSpPr/>
          <p:nvPr/>
        </p:nvCxnSpPr>
        <p:spPr>
          <a:xfrm>
            <a:off x="7315200" y="2555688"/>
            <a:ext cx="0" cy="24689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r="6123"/>
          <a:stretch/>
        </p:blipFill>
        <p:spPr>
          <a:xfrm>
            <a:off x="1210866" y="2167760"/>
            <a:ext cx="5153891" cy="30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161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923811" y="335253"/>
            <a:ext cx="476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幼教相關</a:t>
            </a:r>
            <a:r>
              <a:rPr lang="zh-TW" altLang="en-US" sz="36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科系核心課程</a:t>
            </a:r>
            <a:endParaRPr lang="zh-CN" altLang="en-US" sz="3600" dirty="0">
              <a:solidFill>
                <a:schemeClr val="bg2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5" name="组 84">
            <a:extLst>
              <a:ext uri="{FF2B5EF4-FFF2-40B4-BE49-F238E27FC236}">
                <a16:creationId xmlns:a16="http://schemas.microsoft.com/office/drawing/2014/main" id="{D2563EEF-619A-48E4-8BA0-53C704096288}"/>
              </a:ext>
            </a:extLst>
          </p:cNvPr>
          <p:cNvGrpSpPr/>
          <p:nvPr/>
        </p:nvGrpSpPr>
        <p:grpSpPr>
          <a:xfrm>
            <a:off x="4045527" y="3956641"/>
            <a:ext cx="2050473" cy="2050473"/>
            <a:chOff x="3445003" y="3560618"/>
            <a:chExt cx="2050473" cy="2050473"/>
          </a:xfrm>
        </p:grpSpPr>
        <p:sp>
          <p:nvSpPr>
            <p:cNvPr id="6" name="泪珠形 3">
              <a:extLst>
                <a:ext uri="{FF2B5EF4-FFF2-40B4-BE49-F238E27FC236}">
                  <a16:creationId xmlns:a16="http://schemas.microsoft.com/office/drawing/2014/main" id="{D2E868E5-1C73-4EA2-B4EB-9014D31CD2D1}"/>
                </a:ext>
              </a:extLst>
            </p:cNvPr>
            <p:cNvSpPr/>
            <p:nvPr/>
          </p:nvSpPr>
          <p:spPr>
            <a:xfrm>
              <a:off x="3445003" y="3560618"/>
              <a:ext cx="2050473" cy="2050473"/>
            </a:xfrm>
            <a:prstGeom prst="teardrop">
              <a:avLst/>
            </a:prstGeom>
            <a:solidFill>
              <a:srgbClr val="426FCF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7" name="Freeform 119">
              <a:extLst>
                <a:ext uri="{FF2B5EF4-FFF2-40B4-BE49-F238E27FC236}">
                  <a16:creationId xmlns:a16="http://schemas.microsoft.com/office/drawing/2014/main" id="{BBBB3168-2C74-4E72-805B-DE6D92372C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2351" y="4103881"/>
              <a:ext cx="440732" cy="440732"/>
            </a:xfrm>
            <a:custGeom>
              <a:avLst/>
              <a:gdLst/>
              <a:ahLst/>
              <a:cxnLst>
                <a:cxn ang="0">
                  <a:pos x="182" y="12"/>
                </a:cxn>
                <a:cxn ang="0">
                  <a:pos x="76" y="76"/>
                </a:cxn>
                <a:cxn ang="0">
                  <a:pos x="10" y="182"/>
                </a:cxn>
                <a:cxn ang="0">
                  <a:pos x="0" y="286"/>
                </a:cxn>
                <a:cxn ang="0">
                  <a:pos x="44" y="406"/>
                </a:cxn>
                <a:cxn ang="0">
                  <a:pos x="136" y="488"/>
                </a:cxn>
                <a:cxn ang="0">
                  <a:pos x="260" y="520"/>
                </a:cxn>
                <a:cxn ang="0">
                  <a:pos x="360" y="500"/>
                </a:cxn>
                <a:cxn ang="0">
                  <a:pos x="460" y="426"/>
                </a:cxn>
                <a:cxn ang="0">
                  <a:pos x="514" y="312"/>
                </a:cxn>
                <a:cxn ang="0">
                  <a:pos x="514" y="208"/>
                </a:cxn>
                <a:cxn ang="0">
                  <a:pos x="460" y="94"/>
                </a:cxn>
                <a:cxn ang="0">
                  <a:pos x="360" y="20"/>
                </a:cxn>
                <a:cxn ang="0">
                  <a:pos x="260" y="0"/>
                </a:cxn>
                <a:cxn ang="0">
                  <a:pos x="172" y="88"/>
                </a:cxn>
                <a:cxn ang="0">
                  <a:pos x="118" y="96"/>
                </a:cxn>
                <a:cxn ang="0">
                  <a:pos x="194" y="54"/>
                </a:cxn>
                <a:cxn ang="0">
                  <a:pos x="148" y="140"/>
                </a:cxn>
                <a:cxn ang="0">
                  <a:pos x="42" y="252"/>
                </a:cxn>
                <a:cxn ang="0">
                  <a:pos x="58" y="180"/>
                </a:cxn>
                <a:cxn ang="0">
                  <a:pos x="100" y="114"/>
                </a:cxn>
                <a:cxn ang="0">
                  <a:pos x="132" y="336"/>
                </a:cxn>
                <a:cxn ang="0">
                  <a:pos x="100" y="410"/>
                </a:cxn>
                <a:cxn ang="0">
                  <a:pos x="58" y="350"/>
                </a:cxn>
                <a:cxn ang="0">
                  <a:pos x="42" y="276"/>
                </a:cxn>
                <a:cxn ang="0">
                  <a:pos x="156" y="406"/>
                </a:cxn>
                <a:cxn ang="0">
                  <a:pos x="192" y="466"/>
                </a:cxn>
                <a:cxn ang="0">
                  <a:pos x="118" y="426"/>
                </a:cxn>
                <a:cxn ang="0">
                  <a:pos x="220" y="460"/>
                </a:cxn>
                <a:cxn ang="0">
                  <a:pos x="210" y="392"/>
                </a:cxn>
                <a:cxn ang="0">
                  <a:pos x="248" y="364"/>
                </a:cxn>
                <a:cxn ang="0">
                  <a:pos x="162" y="356"/>
                </a:cxn>
                <a:cxn ang="0">
                  <a:pos x="248" y="364"/>
                </a:cxn>
                <a:cxn ang="0">
                  <a:pos x="156" y="196"/>
                </a:cxn>
                <a:cxn ang="0">
                  <a:pos x="208" y="154"/>
                </a:cxn>
                <a:cxn ang="0">
                  <a:pos x="212" y="130"/>
                </a:cxn>
                <a:cxn ang="0">
                  <a:pos x="206" y="80"/>
                </a:cxn>
                <a:cxn ang="0">
                  <a:pos x="248" y="134"/>
                </a:cxn>
                <a:cxn ang="0">
                  <a:pos x="358" y="114"/>
                </a:cxn>
                <a:cxn ang="0">
                  <a:pos x="320" y="54"/>
                </a:cxn>
                <a:cxn ang="0">
                  <a:pos x="396" y="94"/>
                </a:cxn>
                <a:cxn ang="0">
                  <a:pos x="294" y="60"/>
                </a:cxn>
                <a:cxn ang="0">
                  <a:pos x="334" y="122"/>
                </a:cxn>
                <a:cxn ang="0">
                  <a:pos x="268" y="158"/>
                </a:cxn>
                <a:cxn ang="0">
                  <a:pos x="352" y="170"/>
                </a:cxn>
                <a:cxn ang="0">
                  <a:pos x="268" y="158"/>
                </a:cxn>
                <a:cxn ang="0">
                  <a:pos x="360" y="330"/>
                </a:cxn>
                <a:cxn ang="0">
                  <a:pos x="290" y="366"/>
                </a:cxn>
                <a:cxn ang="0">
                  <a:pos x="268" y="476"/>
                </a:cxn>
                <a:cxn ang="0">
                  <a:pos x="336" y="400"/>
                </a:cxn>
                <a:cxn ang="0">
                  <a:pos x="296" y="462"/>
                </a:cxn>
                <a:cxn ang="0">
                  <a:pos x="328" y="460"/>
                </a:cxn>
                <a:cxn ang="0">
                  <a:pos x="380" y="418"/>
                </a:cxn>
                <a:cxn ang="0">
                  <a:pos x="342" y="460"/>
                </a:cxn>
                <a:cxn ang="0">
                  <a:pos x="394" y="400"/>
                </a:cxn>
                <a:cxn ang="0">
                  <a:pos x="388" y="308"/>
                </a:cxn>
                <a:cxn ang="0">
                  <a:pos x="468" y="314"/>
                </a:cxn>
                <a:cxn ang="0">
                  <a:pos x="428" y="396"/>
                </a:cxn>
                <a:cxn ang="0">
                  <a:pos x="388" y="222"/>
                </a:cxn>
                <a:cxn ang="0">
                  <a:pos x="394" y="126"/>
                </a:cxn>
                <a:cxn ang="0">
                  <a:pos x="448" y="162"/>
                </a:cxn>
                <a:cxn ang="0">
                  <a:pos x="474" y="252"/>
                </a:cxn>
              </a:cxnLst>
              <a:rect l="0" t="0" r="r" b="b"/>
              <a:pathLst>
                <a:path w="520" h="520">
                  <a:moveTo>
                    <a:pt x="260" y="0"/>
                  </a:moveTo>
                  <a:lnTo>
                    <a:pt x="260" y="0"/>
                  </a:lnTo>
                  <a:lnTo>
                    <a:pt x="232" y="2"/>
                  </a:lnTo>
                  <a:lnTo>
                    <a:pt x="206" y="6"/>
                  </a:lnTo>
                  <a:lnTo>
                    <a:pt x="182" y="12"/>
                  </a:lnTo>
                  <a:lnTo>
                    <a:pt x="158" y="20"/>
                  </a:lnTo>
                  <a:lnTo>
                    <a:pt x="136" y="32"/>
                  </a:lnTo>
                  <a:lnTo>
                    <a:pt x="114" y="44"/>
                  </a:lnTo>
                  <a:lnTo>
                    <a:pt x="94" y="60"/>
                  </a:lnTo>
                  <a:lnTo>
                    <a:pt x="76" y="76"/>
                  </a:lnTo>
                  <a:lnTo>
                    <a:pt x="58" y="94"/>
                  </a:lnTo>
                  <a:lnTo>
                    <a:pt x="44" y="114"/>
                  </a:lnTo>
                  <a:lnTo>
                    <a:pt x="30" y="136"/>
                  </a:lnTo>
                  <a:lnTo>
                    <a:pt x="20" y="158"/>
                  </a:lnTo>
                  <a:lnTo>
                    <a:pt x="10" y="182"/>
                  </a:lnTo>
                  <a:lnTo>
                    <a:pt x="4" y="208"/>
                  </a:lnTo>
                  <a:lnTo>
                    <a:pt x="0" y="234"/>
                  </a:lnTo>
                  <a:lnTo>
                    <a:pt x="0" y="260"/>
                  </a:lnTo>
                  <a:lnTo>
                    <a:pt x="0" y="260"/>
                  </a:lnTo>
                  <a:lnTo>
                    <a:pt x="0" y="286"/>
                  </a:lnTo>
                  <a:lnTo>
                    <a:pt x="4" y="312"/>
                  </a:lnTo>
                  <a:lnTo>
                    <a:pt x="10" y="338"/>
                  </a:lnTo>
                  <a:lnTo>
                    <a:pt x="20" y="360"/>
                  </a:lnTo>
                  <a:lnTo>
                    <a:pt x="30" y="384"/>
                  </a:lnTo>
                  <a:lnTo>
                    <a:pt x="44" y="406"/>
                  </a:lnTo>
                  <a:lnTo>
                    <a:pt x="58" y="426"/>
                  </a:lnTo>
                  <a:lnTo>
                    <a:pt x="76" y="444"/>
                  </a:lnTo>
                  <a:lnTo>
                    <a:pt x="94" y="460"/>
                  </a:lnTo>
                  <a:lnTo>
                    <a:pt x="114" y="476"/>
                  </a:lnTo>
                  <a:lnTo>
                    <a:pt x="136" y="488"/>
                  </a:lnTo>
                  <a:lnTo>
                    <a:pt x="158" y="500"/>
                  </a:lnTo>
                  <a:lnTo>
                    <a:pt x="182" y="508"/>
                  </a:lnTo>
                  <a:lnTo>
                    <a:pt x="206" y="514"/>
                  </a:lnTo>
                  <a:lnTo>
                    <a:pt x="232" y="518"/>
                  </a:lnTo>
                  <a:lnTo>
                    <a:pt x="260" y="520"/>
                  </a:lnTo>
                  <a:lnTo>
                    <a:pt x="260" y="520"/>
                  </a:lnTo>
                  <a:lnTo>
                    <a:pt x="286" y="518"/>
                  </a:lnTo>
                  <a:lnTo>
                    <a:pt x="312" y="514"/>
                  </a:lnTo>
                  <a:lnTo>
                    <a:pt x="336" y="508"/>
                  </a:lnTo>
                  <a:lnTo>
                    <a:pt x="360" y="500"/>
                  </a:lnTo>
                  <a:lnTo>
                    <a:pt x="384" y="488"/>
                  </a:lnTo>
                  <a:lnTo>
                    <a:pt x="404" y="476"/>
                  </a:lnTo>
                  <a:lnTo>
                    <a:pt x="424" y="460"/>
                  </a:lnTo>
                  <a:lnTo>
                    <a:pt x="444" y="444"/>
                  </a:lnTo>
                  <a:lnTo>
                    <a:pt x="460" y="426"/>
                  </a:lnTo>
                  <a:lnTo>
                    <a:pt x="474" y="406"/>
                  </a:lnTo>
                  <a:lnTo>
                    <a:pt x="488" y="384"/>
                  </a:lnTo>
                  <a:lnTo>
                    <a:pt x="498" y="360"/>
                  </a:lnTo>
                  <a:lnTo>
                    <a:pt x="508" y="338"/>
                  </a:lnTo>
                  <a:lnTo>
                    <a:pt x="514" y="312"/>
                  </a:lnTo>
                  <a:lnTo>
                    <a:pt x="518" y="286"/>
                  </a:lnTo>
                  <a:lnTo>
                    <a:pt x="520" y="260"/>
                  </a:lnTo>
                  <a:lnTo>
                    <a:pt x="520" y="260"/>
                  </a:lnTo>
                  <a:lnTo>
                    <a:pt x="518" y="234"/>
                  </a:lnTo>
                  <a:lnTo>
                    <a:pt x="514" y="208"/>
                  </a:lnTo>
                  <a:lnTo>
                    <a:pt x="508" y="182"/>
                  </a:lnTo>
                  <a:lnTo>
                    <a:pt x="498" y="158"/>
                  </a:lnTo>
                  <a:lnTo>
                    <a:pt x="488" y="136"/>
                  </a:lnTo>
                  <a:lnTo>
                    <a:pt x="474" y="114"/>
                  </a:lnTo>
                  <a:lnTo>
                    <a:pt x="460" y="94"/>
                  </a:lnTo>
                  <a:lnTo>
                    <a:pt x="444" y="76"/>
                  </a:lnTo>
                  <a:lnTo>
                    <a:pt x="424" y="60"/>
                  </a:lnTo>
                  <a:lnTo>
                    <a:pt x="404" y="44"/>
                  </a:lnTo>
                  <a:lnTo>
                    <a:pt x="384" y="32"/>
                  </a:lnTo>
                  <a:lnTo>
                    <a:pt x="360" y="20"/>
                  </a:lnTo>
                  <a:lnTo>
                    <a:pt x="336" y="12"/>
                  </a:lnTo>
                  <a:lnTo>
                    <a:pt x="312" y="6"/>
                  </a:lnTo>
                  <a:lnTo>
                    <a:pt x="286" y="2"/>
                  </a:lnTo>
                  <a:lnTo>
                    <a:pt x="260" y="0"/>
                  </a:lnTo>
                  <a:lnTo>
                    <a:pt x="260" y="0"/>
                  </a:lnTo>
                  <a:close/>
                  <a:moveTo>
                    <a:pt x="194" y="54"/>
                  </a:moveTo>
                  <a:lnTo>
                    <a:pt x="194" y="54"/>
                  </a:lnTo>
                  <a:lnTo>
                    <a:pt x="186" y="64"/>
                  </a:lnTo>
                  <a:lnTo>
                    <a:pt x="186" y="64"/>
                  </a:lnTo>
                  <a:lnTo>
                    <a:pt x="172" y="88"/>
                  </a:lnTo>
                  <a:lnTo>
                    <a:pt x="158" y="114"/>
                  </a:lnTo>
                  <a:lnTo>
                    <a:pt x="158" y="114"/>
                  </a:lnTo>
                  <a:lnTo>
                    <a:pt x="136" y="106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36" y="82"/>
                  </a:lnTo>
                  <a:lnTo>
                    <a:pt x="154" y="70"/>
                  </a:lnTo>
                  <a:lnTo>
                    <a:pt x="174" y="62"/>
                  </a:lnTo>
                  <a:lnTo>
                    <a:pt x="194" y="54"/>
                  </a:lnTo>
                  <a:lnTo>
                    <a:pt x="194" y="54"/>
                  </a:lnTo>
                  <a:close/>
                  <a:moveTo>
                    <a:pt x="100" y="114"/>
                  </a:moveTo>
                  <a:lnTo>
                    <a:pt x="100" y="114"/>
                  </a:lnTo>
                  <a:lnTo>
                    <a:pt x="122" y="128"/>
                  </a:lnTo>
                  <a:lnTo>
                    <a:pt x="148" y="140"/>
                  </a:lnTo>
                  <a:lnTo>
                    <a:pt x="148" y="140"/>
                  </a:lnTo>
                  <a:lnTo>
                    <a:pt x="140" y="164"/>
                  </a:lnTo>
                  <a:lnTo>
                    <a:pt x="132" y="192"/>
                  </a:lnTo>
                  <a:lnTo>
                    <a:pt x="128" y="222"/>
                  </a:lnTo>
                  <a:lnTo>
                    <a:pt x="124" y="252"/>
                  </a:lnTo>
                  <a:lnTo>
                    <a:pt x="42" y="252"/>
                  </a:lnTo>
                  <a:lnTo>
                    <a:pt x="42" y="252"/>
                  </a:lnTo>
                  <a:lnTo>
                    <a:pt x="44" y="234"/>
                  </a:lnTo>
                  <a:lnTo>
                    <a:pt x="48" y="216"/>
                  </a:lnTo>
                  <a:lnTo>
                    <a:pt x="52" y="196"/>
                  </a:lnTo>
                  <a:lnTo>
                    <a:pt x="58" y="180"/>
                  </a:lnTo>
                  <a:lnTo>
                    <a:pt x="66" y="162"/>
                  </a:lnTo>
                  <a:lnTo>
                    <a:pt x="76" y="144"/>
                  </a:lnTo>
                  <a:lnTo>
                    <a:pt x="88" y="130"/>
                  </a:lnTo>
                  <a:lnTo>
                    <a:pt x="100" y="114"/>
                  </a:lnTo>
                  <a:lnTo>
                    <a:pt x="100" y="114"/>
                  </a:lnTo>
                  <a:close/>
                  <a:moveTo>
                    <a:pt x="42" y="276"/>
                  </a:moveTo>
                  <a:lnTo>
                    <a:pt x="124" y="276"/>
                  </a:lnTo>
                  <a:lnTo>
                    <a:pt x="124" y="276"/>
                  </a:lnTo>
                  <a:lnTo>
                    <a:pt x="126" y="308"/>
                  </a:lnTo>
                  <a:lnTo>
                    <a:pt x="132" y="336"/>
                  </a:lnTo>
                  <a:lnTo>
                    <a:pt x="138" y="362"/>
                  </a:lnTo>
                  <a:lnTo>
                    <a:pt x="146" y="386"/>
                  </a:lnTo>
                  <a:lnTo>
                    <a:pt x="146" y="386"/>
                  </a:lnTo>
                  <a:lnTo>
                    <a:pt x="120" y="398"/>
                  </a:lnTo>
                  <a:lnTo>
                    <a:pt x="100" y="410"/>
                  </a:lnTo>
                  <a:lnTo>
                    <a:pt x="100" y="410"/>
                  </a:lnTo>
                  <a:lnTo>
                    <a:pt x="88" y="396"/>
                  </a:lnTo>
                  <a:lnTo>
                    <a:pt x="76" y="382"/>
                  </a:lnTo>
                  <a:lnTo>
                    <a:pt x="66" y="366"/>
                  </a:lnTo>
                  <a:lnTo>
                    <a:pt x="58" y="350"/>
                  </a:lnTo>
                  <a:lnTo>
                    <a:pt x="52" y="332"/>
                  </a:lnTo>
                  <a:lnTo>
                    <a:pt x="48" y="314"/>
                  </a:lnTo>
                  <a:lnTo>
                    <a:pt x="44" y="296"/>
                  </a:lnTo>
                  <a:lnTo>
                    <a:pt x="42" y="276"/>
                  </a:lnTo>
                  <a:lnTo>
                    <a:pt x="42" y="276"/>
                  </a:lnTo>
                  <a:close/>
                  <a:moveTo>
                    <a:pt x="118" y="426"/>
                  </a:moveTo>
                  <a:lnTo>
                    <a:pt x="118" y="426"/>
                  </a:lnTo>
                  <a:lnTo>
                    <a:pt x="136" y="416"/>
                  </a:lnTo>
                  <a:lnTo>
                    <a:pt x="156" y="406"/>
                  </a:lnTo>
                  <a:lnTo>
                    <a:pt x="156" y="406"/>
                  </a:lnTo>
                  <a:lnTo>
                    <a:pt x="170" y="436"/>
                  </a:lnTo>
                  <a:lnTo>
                    <a:pt x="186" y="460"/>
                  </a:lnTo>
                  <a:lnTo>
                    <a:pt x="186" y="460"/>
                  </a:lnTo>
                  <a:lnTo>
                    <a:pt x="192" y="466"/>
                  </a:lnTo>
                  <a:lnTo>
                    <a:pt x="192" y="466"/>
                  </a:lnTo>
                  <a:lnTo>
                    <a:pt x="172" y="460"/>
                  </a:lnTo>
                  <a:lnTo>
                    <a:pt x="154" y="450"/>
                  </a:lnTo>
                  <a:lnTo>
                    <a:pt x="136" y="438"/>
                  </a:lnTo>
                  <a:lnTo>
                    <a:pt x="118" y="426"/>
                  </a:lnTo>
                  <a:lnTo>
                    <a:pt x="118" y="426"/>
                  </a:lnTo>
                  <a:close/>
                  <a:moveTo>
                    <a:pt x="248" y="476"/>
                  </a:moveTo>
                  <a:lnTo>
                    <a:pt x="248" y="476"/>
                  </a:lnTo>
                  <a:lnTo>
                    <a:pt x="232" y="476"/>
                  </a:lnTo>
                  <a:lnTo>
                    <a:pt x="232" y="476"/>
                  </a:lnTo>
                  <a:lnTo>
                    <a:pt x="220" y="460"/>
                  </a:lnTo>
                  <a:lnTo>
                    <a:pt x="206" y="444"/>
                  </a:lnTo>
                  <a:lnTo>
                    <a:pt x="192" y="422"/>
                  </a:lnTo>
                  <a:lnTo>
                    <a:pt x="180" y="398"/>
                  </a:lnTo>
                  <a:lnTo>
                    <a:pt x="180" y="398"/>
                  </a:lnTo>
                  <a:lnTo>
                    <a:pt x="210" y="392"/>
                  </a:lnTo>
                  <a:lnTo>
                    <a:pt x="228" y="388"/>
                  </a:lnTo>
                  <a:lnTo>
                    <a:pt x="248" y="388"/>
                  </a:lnTo>
                  <a:lnTo>
                    <a:pt x="248" y="476"/>
                  </a:lnTo>
                  <a:close/>
                  <a:moveTo>
                    <a:pt x="248" y="364"/>
                  </a:moveTo>
                  <a:lnTo>
                    <a:pt x="248" y="364"/>
                  </a:lnTo>
                  <a:lnTo>
                    <a:pt x="224" y="364"/>
                  </a:lnTo>
                  <a:lnTo>
                    <a:pt x="204" y="368"/>
                  </a:lnTo>
                  <a:lnTo>
                    <a:pt x="170" y="378"/>
                  </a:lnTo>
                  <a:lnTo>
                    <a:pt x="170" y="378"/>
                  </a:lnTo>
                  <a:lnTo>
                    <a:pt x="162" y="356"/>
                  </a:lnTo>
                  <a:lnTo>
                    <a:pt x="156" y="332"/>
                  </a:lnTo>
                  <a:lnTo>
                    <a:pt x="150" y="306"/>
                  </a:lnTo>
                  <a:lnTo>
                    <a:pt x="148" y="276"/>
                  </a:lnTo>
                  <a:lnTo>
                    <a:pt x="248" y="276"/>
                  </a:lnTo>
                  <a:lnTo>
                    <a:pt x="248" y="364"/>
                  </a:lnTo>
                  <a:close/>
                  <a:moveTo>
                    <a:pt x="248" y="252"/>
                  </a:moveTo>
                  <a:lnTo>
                    <a:pt x="150" y="252"/>
                  </a:lnTo>
                  <a:lnTo>
                    <a:pt x="150" y="252"/>
                  </a:lnTo>
                  <a:lnTo>
                    <a:pt x="152" y="224"/>
                  </a:lnTo>
                  <a:lnTo>
                    <a:pt x="156" y="196"/>
                  </a:lnTo>
                  <a:lnTo>
                    <a:pt x="164" y="170"/>
                  </a:lnTo>
                  <a:lnTo>
                    <a:pt x="172" y="148"/>
                  </a:lnTo>
                  <a:lnTo>
                    <a:pt x="172" y="148"/>
                  </a:lnTo>
                  <a:lnTo>
                    <a:pt x="188" y="152"/>
                  </a:lnTo>
                  <a:lnTo>
                    <a:pt x="208" y="154"/>
                  </a:lnTo>
                  <a:lnTo>
                    <a:pt x="248" y="158"/>
                  </a:lnTo>
                  <a:lnTo>
                    <a:pt x="248" y="252"/>
                  </a:lnTo>
                  <a:close/>
                  <a:moveTo>
                    <a:pt x="248" y="134"/>
                  </a:moveTo>
                  <a:lnTo>
                    <a:pt x="248" y="134"/>
                  </a:lnTo>
                  <a:lnTo>
                    <a:pt x="212" y="130"/>
                  </a:lnTo>
                  <a:lnTo>
                    <a:pt x="182" y="122"/>
                  </a:lnTo>
                  <a:lnTo>
                    <a:pt x="182" y="122"/>
                  </a:lnTo>
                  <a:lnTo>
                    <a:pt x="194" y="100"/>
                  </a:lnTo>
                  <a:lnTo>
                    <a:pt x="206" y="80"/>
                  </a:lnTo>
                  <a:lnTo>
                    <a:pt x="206" y="80"/>
                  </a:lnTo>
                  <a:lnTo>
                    <a:pt x="220" y="60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8" y="44"/>
                  </a:lnTo>
                  <a:lnTo>
                    <a:pt x="248" y="134"/>
                  </a:lnTo>
                  <a:close/>
                  <a:moveTo>
                    <a:pt x="396" y="94"/>
                  </a:moveTo>
                  <a:lnTo>
                    <a:pt x="396" y="94"/>
                  </a:lnTo>
                  <a:lnTo>
                    <a:pt x="378" y="104"/>
                  </a:lnTo>
                  <a:lnTo>
                    <a:pt x="358" y="114"/>
                  </a:lnTo>
                  <a:lnTo>
                    <a:pt x="358" y="114"/>
                  </a:lnTo>
                  <a:lnTo>
                    <a:pt x="342" y="88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20" y="54"/>
                  </a:lnTo>
                  <a:lnTo>
                    <a:pt x="320" y="54"/>
                  </a:lnTo>
                  <a:lnTo>
                    <a:pt x="340" y="60"/>
                  </a:lnTo>
                  <a:lnTo>
                    <a:pt x="360" y="70"/>
                  </a:lnTo>
                  <a:lnTo>
                    <a:pt x="378" y="82"/>
                  </a:lnTo>
                  <a:lnTo>
                    <a:pt x="396" y="94"/>
                  </a:lnTo>
                  <a:lnTo>
                    <a:pt x="396" y="94"/>
                  </a:lnTo>
                  <a:close/>
                  <a:moveTo>
                    <a:pt x="268" y="44"/>
                  </a:moveTo>
                  <a:lnTo>
                    <a:pt x="268" y="44"/>
                  </a:lnTo>
                  <a:lnTo>
                    <a:pt x="282" y="46"/>
                  </a:lnTo>
                  <a:lnTo>
                    <a:pt x="282" y="46"/>
                  </a:lnTo>
                  <a:lnTo>
                    <a:pt x="294" y="60"/>
                  </a:lnTo>
                  <a:lnTo>
                    <a:pt x="308" y="80"/>
                  </a:lnTo>
                  <a:lnTo>
                    <a:pt x="308" y="80"/>
                  </a:lnTo>
                  <a:lnTo>
                    <a:pt x="322" y="98"/>
                  </a:lnTo>
                  <a:lnTo>
                    <a:pt x="334" y="122"/>
                  </a:lnTo>
                  <a:lnTo>
                    <a:pt x="334" y="122"/>
                  </a:lnTo>
                  <a:lnTo>
                    <a:pt x="304" y="130"/>
                  </a:lnTo>
                  <a:lnTo>
                    <a:pt x="268" y="134"/>
                  </a:lnTo>
                  <a:lnTo>
                    <a:pt x="268" y="44"/>
                  </a:lnTo>
                  <a:close/>
                  <a:moveTo>
                    <a:pt x="268" y="158"/>
                  </a:moveTo>
                  <a:lnTo>
                    <a:pt x="268" y="158"/>
                  </a:lnTo>
                  <a:lnTo>
                    <a:pt x="308" y="154"/>
                  </a:lnTo>
                  <a:lnTo>
                    <a:pt x="326" y="150"/>
                  </a:lnTo>
                  <a:lnTo>
                    <a:pt x="344" y="146"/>
                  </a:lnTo>
                  <a:lnTo>
                    <a:pt x="344" y="146"/>
                  </a:lnTo>
                  <a:lnTo>
                    <a:pt x="352" y="170"/>
                  </a:lnTo>
                  <a:lnTo>
                    <a:pt x="358" y="196"/>
                  </a:lnTo>
                  <a:lnTo>
                    <a:pt x="364" y="224"/>
                  </a:lnTo>
                  <a:lnTo>
                    <a:pt x="366" y="252"/>
                  </a:lnTo>
                  <a:lnTo>
                    <a:pt x="268" y="252"/>
                  </a:lnTo>
                  <a:lnTo>
                    <a:pt x="268" y="158"/>
                  </a:lnTo>
                  <a:close/>
                  <a:moveTo>
                    <a:pt x="268" y="276"/>
                  </a:moveTo>
                  <a:lnTo>
                    <a:pt x="366" y="276"/>
                  </a:lnTo>
                  <a:lnTo>
                    <a:pt x="366" y="276"/>
                  </a:lnTo>
                  <a:lnTo>
                    <a:pt x="364" y="304"/>
                  </a:lnTo>
                  <a:lnTo>
                    <a:pt x="360" y="330"/>
                  </a:lnTo>
                  <a:lnTo>
                    <a:pt x="354" y="354"/>
                  </a:lnTo>
                  <a:lnTo>
                    <a:pt x="346" y="378"/>
                  </a:lnTo>
                  <a:lnTo>
                    <a:pt x="346" y="378"/>
                  </a:lnTo>
                  <a:lnTo>
                    <a:pt x="310" y="368"/>
                  </a:lnTo>
                  <a:lnTo>
                    <a:pt x="290" y="366"/>
                  </a:lnTo>
                  <a:lnTo>
                    <a:pt x="268" y="364"/>
                  </a:lnTo>
                  <a:lnTo>
                    <a:pt x="268" y="276"/>
                  </a:lnTo>
                  <a:close/>
                  <a:moveTo>
                    <a:pt x="284" y="476"/>
                  </a:moveTo>
                  <a:lnTo>
                    <a:pt x="284" y="476"/>
                  </a:lnTo>
                  <a:lnTo>
                    <a:pt x="268" y="476"/>
                  </a:lnTo>
                  <a:lnTo>
                    <a:pt x="268" y="388"/>
                  </a:lnTo>
                  <a:lnTo>
                    <a:pt x="268" y="388"/>
                  </a:lnTo>
                  <a:lnTo>
                    <a:pt x="288" y="390"/>
                  </a:lnTo>
                  <a:lnTo>
                    <a:pt x="306" y="392"/>
                  </a:lnTo>
                  <a:lnTo>
                    <a:pt x="336" y="400"/>
                  </a:lnTo>
                  <a:lnTo>
                    <a:pt x="336" y="400"/>
                  </a:lnTo>
                  <a:lnTo>
                    <a:pt x="324" y="422"/>
                  </a:lnTo>
                  <a:lnTo>
                    <a:pt x="308" y="444"/>
                  </a:lnTo>
                  <a:lnTo>
                    <a:pt x="308" y="444"/>
                  </a:lnTo>
                  <a:lnTo>
                    <a:pt x="296" y="462"/>
                  </a:lnTo>
                  <a:lnTo>
                    <a:pt x="284" y="476"/>
                  </a:lnTo>
                  <a:lnTo>
                    <a:pt x="284" y="476"/>
                  </a:lnTo>
                  <a:close/>
                  <a:moveTo>
                    <a:pt x="322" y="466"/>
                  </a:moveTo>
                  <a:lnTo>
                    <a:pt x="322" y="466"/>
                  </a:lnTo>
                  <a:lnTo>
                    <a:pt x="328" y="460"/>
                  </a:lnTo>
                  <a:lnTo>
                    <a:pt x="328" y="460"/>
                  </a:lnTo>
                  <a:lnTo>
                    <a:pt x="344" y="436"/>
                  </a:lnTo>
                  <a:lnTo>
                    <a:pt x="358" y="408"/>
                  </a:lnTo>
                  <a:lnTo>
                    <a:pt x="358" y="408"/>
                  </a:lnTo>
                  <a:lnTo>
                    <a:pt x="380" y="418"/>
                  </a:lnTo>
                  <a:lnTo>
                    <a:pt x="396" y="426"/>
                  </a:lnTo>
                  <a:lnTo>
                    <a:pt x="396" y="426"/>
                  </a:lnTo>
                  <a:lnTo>
                    <a:pt x="380" y="440"/>
                  </a:lnTo>
                  <a:lnTo>
                    <a:pt x="362" y="450"/>
                  </a:lnTo>
                  <a:lnTo>
                    <a:pt x="342" y="460"/>
                  </a:lnTo>
                  <a:lnTo>
                    <a:pt x="322" y="466"/>
                  </a:lnTo>
                  <a:lnTo>
                    <a:pt x="322" y="466"/>
                  </a:lnTo>
                  <a:close/>
                  <a:moveTo>
                    <a:pt x="414" y="410"/>
                  </a:moveTo>
                  <a:lnTo>
                    <a:pt x="414" y="410"/>
                  </a:lnTo>
                  <a:lnTo>
                    <a:pt x="394" y="400"/>
                  </a:lnTo>
                  <a:lnTo>
                    <a:pt x="368" y="388"/>
                  </a:lnTo>
                  <a:lnTo>
                    <a:pt x="368" y="388"/>
                  </a:lnTo>
                  <a:lnTo>
                    <a:pt x="376" y="364"/>
                  </a:lnTo>
                  <a:lnTo>
                    <a:pt x="384" y="338"/>
                  </a:lnTo>
                  <a:lnTo>
                    <a:pt x="388" y="308"/>
                  </a:lnTo>
                  <a:lnTo>
                    <a:pt x="390" y="276"/>
                  </a:lnTo>
                  <a:lnTo>
                    <a:pt x="474" y="276"/>
                  </a:lnTo>
                  <a:lnTo>
                    <a:pt x="474" y="276"/>
                  </a:lnTo>
                  <a:lnTo>
                    <a:pt x="472" y="296"/>
                  </a:lnTo>
                  <a:lnTo>
                    <a:pt x="468" y="314"/>
                  </a:lnTo>
                  <a:lnTo>
                    <a:pt x="462" y="332"/>
                  </a:lnTo>
                  <a:lnTo>
                    <a:pt x="456" y="350"/>
                  </a:lnTo>
                  <a:lnTo>
                    <a:pt x="448" y="366"/>
                  </a:lnTo>
                  <a:lnTo>
                    <a:pt x="438" y="382"/>
                  </a:lnTo>
                  <a:lnTo>
                    <a:pt x="428" y="396"/>
                  </a:lnTo>
                  <a:lnTo>
                    <a:pt x="414" y="410"/>
                  </a:lnTo>
                  <a:lnTo>
                    <a:pt x="414" y="410"/>
                  </a:lnTo>
                  <a:close/>
                  <a:moveTo>
                    <a:pt x="390" y="252"/>
                  </a:moveTo>
                  <a:lnTo>
                    <a:pt x="390" y="252"/>
                  </a:lnTo>
                  <a:lnTo>
                    <a:pt x="388" y="222"/>
                  </a:lnTo>
                  <a:lnTo>
                    <a:pt x="382" y="192"/>
                  </a:lnTo>
                  <a:lnTo>
                    <a:pt x="376" y="164"/>
                  </a:lnTo>
                  <a:lnTo>
                    <a:pt x="366" y="138"/>
                  </a:lnTo>
                  <a:lnTo>
                    <a:pt x="366" y="138"/>
                  </a:lnTo>
                  <a:lnTo>
                    <a:pt x="394" y="126"/>
                  </a:lnTo>
                  <a:lnTo>
                    <a:pt x="414" y="114"/>
                  </a:lnTo>
                  <a:lnTo>
                    <a:pt x="414" y="114"/>
                  </a:lnTo>
                  <a:lnTo>
                    <a:pt x="428" y="130"/>
                  </a:lnTo>
                  <a:lnTo>
                    <a:pt x="438" y="146"/>
                  </a:lnTo>
                  <a:lnTo>
                    <a:pt x="448" y="162"/>
                  </a:lnTo>
                  <a:lnTo>
                    <a:pt x="456" y="180"/>
                  </a:lnTo>
                  <a:lnTo>
                    <a:pt x="462" y="198"/>
                  </a:lnTo>
                  <a:lnTo>
                    <a:pt x="468" y="216"/>
                  </a:lnTo>
                  <a:lnTo>
                    <a:pt x="472" y="234"/>
                  </a:lnTo>
                  <a:lnTo>
                    <a:pt x="474" y="252"/>
                  </a:lnTo>
                  <a:lnTo>
                    <a:pt x="390" y="2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</a:endParaRPr>
            </a:p>
          </p:txBody>
        </p:sp>
      </p:grpSp>
      <p:grpSp>
        <p:nvGrpSpPr>
          <p:cNvPr id="9" name="组 85">
            <a:extLst>
              <a:ext uri="{FF2B5EF4-FFF2-40B4-BE49-F238E27FC236}">
                <a16:creationId xmlns:a16="http://schemas.microsoft.com/office/drawing/2014/main" id="{198AC318-1B1B-4CB4-BA1E-D4C2F03009D8}"/>
              </a:ext>
            </a:extLst>
          </p:cNvPr>
          <p:cNvGrpSpPr/>
          <p:nvPr/>
        </p:nvGrpSpPr>
        <p:grpSpPr>
          <a:xfrm>
            <a:off x="6208210" y="3956640"/>
            <a:ext cx="2050473" cy="2050473"/>
            <a:chOff x="5911112" y="3572289"/>
            <a:chExt cx="2050473" cy="2050473"/>
          </a:xfrm>
          <a:solidFill>
            <a:schemeClr val="bg1"/>
          </a:solidFill>
        </p:grpSpPr>
        <p:sp>
          <p:nvSpPr>
            <p:cNvPr id="10" name="泪珠形 27">
              <a:extLst>
                <a:ext uri="{FF2B5EF4-FFF2-40B4-BE49-F238E27FC236}">
                  <a16:creationId xmlns:a16="http://schemas.microsoft.com/office/drawing/2014/main" id="{02E12D73-0CE7-4F8C-8CBF-6353F9B7CCD0}"/>
                </a:ext>
              </a:extLst>
            </p:cNvPr>
            <p:cNvSpPr/>
            <p:nvPr/>
          </p:nvSpPr>
          <p:spPr>
            <a:xfrm flipH="1">
              <a:off x="5911112" y="3572289"/>
              <a:ext cx="2050473" cy="2050473"/>
            </a:xfrm>
            <a:prstGeom prst="teardrop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</a:endParaRPr>
            </a:p>
          </p:txBody>
        </p:sp>
        <p:grpSp>
          <p:nvGrpSpPr>
            <p:cNvPr id="12" name="组 38">
              <a:extLst>
                <a:ext uri="{FF2B5EF4-FFF2-40B4-BE49-F238E27FC236}">
                  <a16:creationId xmlns:a16="http://schemas.microsoft.com/office/drawing/2014/main" id="{7CEC4F7B-4DAA-4BD0-B463-8A2C57628FF1}"/>
                </a:ext>
              </a:extLst>
            </p:cNvPr>
            <p:cNvGrpSpPr/>
            <p:nvPr/>
          </p:nvGrpSpPr>
          <p:grpSpPr>
            <a:xfrm>
              <a:off x="6716133" y="4213410"/>
              <a:ext cx="525383" cy="308813"/>
              <a:chOff x="3902075" y="4498975"/>
              <a:chExt cx="831850" cy="488950"/>
            </a:xfrm>
            <a:grpFill/>
          </p:grpSpPr>
          <p:sp>
            <p:nvSpPr>
              <p:cNvPr id="13" name="Freeform 230">
                <a:extLst>
                  <a:ext uri="{FF2B5EF4-FFF2-40B4-BE49-F238E27FC236}">
                    <a16:creationId xmlns:a16="http://schemas.microsoft.com/office/drawing/2014/main" id="{EF675232-1589-4371-9EEE-505D3788D1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2575" y="4498975"/>
                <a:ext cx="450850" cy="488950"/>
              </a:xfrm>
              <a:custGeom>
                <a:avLst/>
                <a:gdLst/>
                <a:ahLst/>
                <a:cxnLst>
                  <a:cxn ang="0">
                    <a:pos x="70" y="72"/>
                  </a:cxn>
                  <a:cxn ang="0">
                    <a:pos x="76" y="44"/>
                  </a:cxn>
                  <a:cxn ang="0">
                    <a:pos x="90" y="20"/>
                  </a:cxn>
                  <a:cxn ang="0">
                    <a:pos x="114" y="6"/>
                  </a:cxn>
                  <a:cxn ang="0">
                    <a:pos x="142" y="0"/>
                  </a:cxn>
                  <a:cxn ang="0">
                    <a:pos x="156" y="2"/>
                  </a:cxn>
                  <a:cxn ang="0">
                    <a:pos x="182" y="12"/>
                  </a:cxn>
                  <a:cxn ang="0">
                    <a:pos x="202" y="30"/>
                  </a:cxn>
                  <a:cxn ang="0">
                    <a:pos x="212" y="56"/>
                  </a:cxn>
                  <a:cxn ang="0">
                    <a:pos x="212" y="72"/>
                  </a:cxn>
                  <a:cxn ang="0">
                    <a:pos x="208" y="100"/>
                  </a:cxn>
                  <a:cxn ang="0">
                    <a:pos x="192" y="122"/>
                  </a:cxn>
                  <a:cxn ang="0">
                    <a:pos x="170" y="138"/>
                  </a:cxn>
                  <a:cxn ang="0">
                    <a:pos x="142" y="142"/>
                  </a:cxn>
                  <a:cxn ang="0">
                    <a:pos x="128" y="142"/>
                  </a:cxn>
                  <a:cxn ang="0">
                    <a:pos x="102" y="130"/>
                  </a:cxn>
                  <a:cxn ang="0">
                    <a:pos x="82" y="112"/>
                  </a:cxn>
                  <a:cxn ang="0">
                    <a:pos x="72" y="86"/>
                  </a:cxn>
                  <a:cxn ang="0">
                    <a:pos x="70" y="72"/>
                  </a:cxn>
                  <a:cxn ang="0">
                    <a:pos x="142" y="190"/>
                  </a:cxn>
                  <a:cxn ang="0">
                    <a:pos x="104" y="194"/>
                  </a:cxn>
                  <a:cxn ang="0">
                    <a:pos x="74" y="202"/>
                  </a:cxn>
                  <a:cxn ang="0">
                    <a:pos x="48" y="214"/>
                  </a:cxn>
                  <a:cxn ang="0">
                    <a:pos x="16" y="244"/>
                  </a:cxn>
                  <a:cxn ang="0">
                    <a:pos x="0" y="268"/>
                  </a:cxn>
                  <a:cxn ang="0">
                    <a:pos x="284" y="308"/>
                  </a:cxn>
                  <a:cxn ang="0">
                    <a:pos x="284" y="268"/>
                  </a:cxn>
                  <a:cxn ang="0">
                    <a:pos x="268" y="244"/>
                  </a:cxn>
                  <a:cxn ang="0">
                    <a:pos x="234" y="214"/>
                  </a:cxn>
                  <a:cxn ang="0">
                    <a:pos x="210" y="202"/>
                  </a:cxn>
                  <a:cxn ang="0">
                    <a:pos x="180" y="194"/>
                  </a:cxn>
                  <a:cxn ang="0">
                    <a:pos x="142" y="190"/>
                  </a:cxn>
                </a:cxnLst>
                <a:rect l="0" t="0" r="r" b="b"/>
                <a:pathLst>
                  <a:path w="284" h="308">
                    <a:moveTo>
                      <a:pt x="70" y="72"/>
                    </a:moveTo>
                    <a:lnTo>
                      <a:pt x="70" y="72"/>
                    </a:lnTo>
                    <a:lnTo>
                      <a:pt x="72" y="56"/>
                    </a:lnTo>
                    <a:lnTo>
                      <a:pt x="76" y="44"/>
                    </a:lnTo>
                    <a:lnTo>
                      <a:pt x="82" y="30"/>
                    </a:lnTo>
                    <a:lnTo>
                      <a:pt x="90" y="20"/>
                    </a:lnTo>
                    <a:lnTo>
                      <a:pt x="102" y="12"/>
                    </a:lnTo>
                    <a:lnTo>
                      <a:pt x="114" y="6"/>
                    </a:lnTo>
                    <a:lnTo>
                      <a:pt x="128" y="2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56" y="2"/>
                    </a:lnTo>
                    <a:lnTo>
                      <a:pt x="170" y="6"/>
                    </a:lnTo>
                    <a:lnTo>
                      <a:pt x="182" y="12"/>
                    </a:lnTo>
                    <a:lnTo>
                      <a:pt x="192" y="20"/>
                    </a:lnTo>
                    <a:lnTo>
                      <a:pt x="202" y="30"/>
                    </a:lnTo>
                    <a:lnTo>
                      <a:pt x="208" y="44"/>
                    </a:lnTo>
                    <a:lnTo>
                      <a:pt x="212" y="56"/>
                    </a:lnTo>
                    <a:lnTo>
                      <a:pt x="212" y="72"/>
                    </a:lnTo>
                    <a:lnTo>
                      <a:pt x="212" y="72"/>
                    </a:lnTo>
                    <a:lnTo>
                      <a:pt x="212" y="86"/>
                    </a:lnTo>
                    <a:lnTo>
                      <a:pt x="208" y="100"/>
                    </a:lnTo>
                    <a:lnTo>
                      <a:pt x="202" y="112"/>
                    </a:lnTo>
                    <a:lnTo>
                      <a:pt x="192" y="122"/>
                    </a:lnTo>
                    <a:lnTo>
                      <a:pt x="182" y="130"/>
                    </a:lnTo>
                    <a:lnTo>
                      <a:pt x="170" y="138"/>
                    </a:lnTo>
                    <a:lnTo>
                      <a:pt x="156" y="142"/>
                    </a:lnTo>
                    <a:lnTo>
                      <a:pt x="142" y="142"/>
                    </a:lnTo>
                    <a:lnTo>
                      <a:pt x="142" y="142"/>
                    </a:lnTo>
                    <a:lnTo>
                      <a:pt x="128" y="142"/>
                    </a:lnTo>
                    <a:lnTo>
                      <a:pt x="114" y="138"/>
                    </a:lnTo>
                    <a:lnTo>
                      <a:pt x="102" y="130"/>
                    </a:lnTo>
                    <a:lnTo>
                      <a:pt x="90" y="122"/>
                    </a:lnTo>
                    <a:lnTo>
                      <a:pt x="82" y="112"/>
                    </a:lnTo>
                    <a:lnTo>
                      <a:pt x="76" y="100"/>
                    </a:lnTo>
                    <a:lnTo>
                      <a:pt x="72" y="86"/>
                    </a:lnTo>
                    <a:lnTo>
                      <a:pt x="70" y="72"/>
                    </a:lnTo>
                    <a:lnTo>
                      <a:pt x="70" y="72"/>
                    </a:lnTo>
                    <a:close/>
                    <a:moveTo>
                      <a:pt x="142" y="190"/>
                    </a:moveTo>
                    <a:lnTo>
                      <a:pt x="142" y="190"/>
                    </a:lnTo>
                    <a:lnTo>
                      <a:pt x="122" y="190"/>
                    </a:lnTo>
                    <a:lnTo>
                      <a:pt x="104" y="194"/>
                    </a:lnTo>
                    <a:lnTo>
                      <a:pt x="88" y="198"/>
                    </a:lnTo>
                    <a:lnTo>
                      <a:pt x="74" y="202"/>
                    </a:lnTo>
                    <a:lnTo>
                      <a:pt x="60" y="208"/>
                    </a:lnTo>
                    <a:lnTo>
                      <a:pt x="48" y="214"/>
                    </a:lnTo>
                    <a:lnTo>
                      <a:pt x="30" y="230"/>
                    </a:lnTo>
                    <a:lnTo>
                      <a:pt x="16" y="244"/>
                    </a:lnTo>
                    <a:lnTo>
                      <a:pt x="6" y="256"/>
                    </a:lnTo>
                    <a:lnTo>
                      <a:pt x="0" y="268"/>
                    </a:lnTo>
                    <a:lnTo>
                      <a:pt x="0" y="308"/>
                    </a:lnTo>
                    <a:lnTo>
                      <a:pt x="284" y="308"/>
                    </a:lnTo>
                    <a:lnTo>
                      <a:pt x="284" y="268"/>
                    </a:lnTo>
                    <a:lnTo>
                      <a:pt x="284" y="268"/>
                    </a:lnTo>
                    <a:lnTo>
                      <a:pt x="278" y="256"/>
                    </a:lnTo>
                    <a:lnTo>
                      <a:pt x="268" y="244"/>
                    </a:lnTo>
                    <a:lnTo>
                      <a:pt x="254" y="230"/>
                    </a:lnTo>
                    <a:lnTo>
                      <a:pt x="234" y="214"/>
                    </a:lnTo>
                    <a:lnTo>
                      <a:pt x="224" y="208"/>
                    </a:lnTo>
                    <a:lnTo>
                      <a:pt x="210" y="202"/>
                    </a:lnTo>
                    <a:lnTo>
                      <a:pt x="196" y="198"/>
                    </a:lnTo>
                    <a:lnTo>
                      <a:pt x="180" y="194"/>
                    </a:lnTo>
                    <a:lnTo>
                      <a:pt x="162" y="190"/>
                    </a:lnTo>
                    <a:lnTo>
                      <a:pt x="142" y="190"/>
                    </a:lnTo>
                    <a:lnTo>
                      <a:pt x="142" y="190"/>
                    </a:lnTo>
                    <a:close/>
                  </a:path>
                </a:pathLst>
              </a:custGeom>
              <a:solidFill>
                <a:srgbClr val="4F81B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4" name="Freeform 231">
                <a:extLst>
                  <a:ext uri="{FF2B5EF4-FFF2-40B4-BE49-F238E27FC236}">
                    <a16:creationId xmlns:a16="http://schemas.microsoft.com/office/drawing/2014/main" id="{225363A9-6BC7-4B3F-9819-1F45AEBCD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225" y="4498975"/>
                <a:ext cx="190500" cy="187325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0" y="0"/>
                  </a:cxn>
                  <a:cxn ang="0">
                    <a:pos x="72" y="2"/>
                  </a:cxn>
                  <a:cxn ang="0">
                    <a:pos x="84" y="4"/>
                  </a:cxn>
                  <a:cxn ang="0">
                    <a:pos x="94" y="10"/>
                  </a:cxn>
                  <a:cxn ang="0">
                    <a:pos x="102" y="18"/>
                  </a:cxn>
                  <a:cxn ang="0">
                    <a:pos x="110" y="26"/>
                  </a:cxn>
                  <a:cxn ang="0">
                    <a:pos x="114" y="36"/>
                  </a:cxn>
                  <a:cxn ang="0">
                    <a:pos x="118" y="48"/>
                  </a:cxn>
                  <a:cxn ang="0">
                    <a:pos x="120" y="60"/>
                  </a:cxn>
                  <a:cxn ang="0">
                    <a:pos x="120" y="60"/>
                  </a:cxn>
                  <a:cxn ang="0">
                    <a:pos x="118" y="72"/>
                  </a:cxn>
                  <a:cxn ang="0">
                    <a:pos x="114" y="82"/>
                  </a:cxn>
                  <a:cxn ang="0">
                    <a:pos x="110" y="92"/>
                  </a:cxn>
                  <a:cxn ang="0">
                    <a:pos x="102" y="102"/>
                  </a:cxn>
                  <a:cxn ang="0">
                    <a:pos x="94" y="108"/>
                  </a:cxn>
                  <a:cxn ang="0">
                    <a:pos x="84" y="114"/>
                  </a:cxn>
                  <a:cxn ang="0">
                    <a:pos x="72" y="118"/>
                  </a:cxn>
                  <a:cxn ang="0">
                    <a:pos x="60" y="118"/>
                  </a:cxn>
                  <a:cxn ang="0">
                    <a:pos x="60" y="118"/>
                  </a:cxn>
                  <a:cxn ang="0">
                    <a:pos x="48" y="118"/>
                  </a:cxn>
                  <a:cxn ang="0">
                    <a:pos x="38" y="114"/>
                  </a:cxn>
                  <a:cxn ang="0">
                    <a:pos x="26" y="108"/>
                  </a:cxn>
                  <a:cxn ang="0">
                    <a:pos x="18" y="102"/>
                  </a:cxn>
                  <a:cxn ang="0">
                    <a:pos x="10" y="92"/>
                  </a:cxn>
                  <a:cxn ang="0">
                    <a:pos x="6" y="82"/>
                  </a:cxn>
                  <a:cxn ang="0">
                    <a:pos x="2" y="72"/>
                  </a:cxn>
                  <a:cxn ang="0">
                    <a:pos x="0" y="60"/>
                  </a:cxn>
                  <a:cxn ang="0">
                    <a:pos x="0" y="60"/>
                  </a:cxn>
                  <a:cxn ang="0">
                    <a:pos x="2" y="48"/>
                  </a:cxn>
                  <a:cxn ang="0">
                    <a:pos x="6" y="36"/>
                  </a:cxn>
                  <a:cxn ang="0">
                    <a:pos x="10" y="26"/>
                  </a:cxn>
                  <a:cxn ang="0">
                    <a:pos x="18" y="18"/>
                  </a:cxn>
                  <a:cxn ang="0">
                    <a:pos x="26" y="10"/>
                  </a:cxn>
                  <a:cxn ang="0">
                    <a:pos x="38" y="4"/>
                  </a:cxn>
                  <a:cxn ang="0">
                    <a:pos x="48" y="2"/>
                  </a:cxn>
                  <a:cxn ang="0">
                    <a:pos x="60" y="0"/>
                  </a:cxn>
                  <a:cxn ang="0">
                    <a:pos x="60" y="0"/>
                  </a:cxn>
                </a:cxnLst>
                <a:rect l="0" t="0" r="r" b="b"/>
                <a:pathLst>
                  <a:path w="120" h="118">
                    <a:moveTo>
                      <a:pt x="60" y="0"/>
                    </a:moveTo>
                    <a:lnTo>
                      <a:pt x="60" y="0"/>
                    </a:lnTo>
                    <a:lnTo>
                      <a:pt x="72" y="2"/>
                    </a:lnTo>
                    <a:lnTo>
                      <a:pt x="84" y="4"/>
                    </a:lnTo>
                    <a:lnTo>
                      <a:pt x="94" y="10"/>
                    </a:lnTo>
                    <a:lnTo>
                      <a:pt x="102" y="18"/>
                    </a:lnTo>
                    <a:lnTo>
                      <a:pt x="110" y="26"/>
                    </a:lnTo>
                    <a:lnTo>
                      <a:pt x="114" y="36"/>
                    </a:lnTo>
                    <a:lnTo>
                      <a:pt x="118" y="48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18" y="72"/>
                    </a:lnTo>
                    <a:lnTo>
                      <a:pt x="114" y="82"/>
                    </a:lnTo>
                    <a:lnTo>
                      <a:pt x="110" y="92"/>
                    </a:lnTo>
                    <a:lnTo>
                      <a:pt x="102" y="102"/>
                    </a:lnTo>
                    <a:lnTo>
                      <a:pt x="94" y="108"/>
                    </a:lnTo>
                    <a:lnTo>
                      <a:pt x="84" y="114"/>
                    </a:lnTo>
                    <a:lnTo>
                      <a:pt x="72" y="118"/>
                    </a:lnTo>
                    <a:lnTo>
                      <a:pt x="60" y="118"/>
                    </a:lnTo>
                    <a:lnTo>
                      <a:pt x="60" y="118"/>
                    </a:lnTo>
                    <a:lnTo>
                      <a:pt x="48" y="118"/>
                    </a:lnTo>
                    <a:lnTo>
                      <a:pt x="38" y="114"/>
                    </a:lnTo>
                    <a:lnTo>
                      <a:pt x="26" y="108"/>
                    </a:lnTo>
                    <a:lnTo>
                      <a:pt x="18" y="102"/>
                    </a:lnTo>
                    <a:lnTo>
                      <a:pt x="10" y="92"/>
                    </a:lnTo>
                    <a:lnTo>
                      <a:pt x="6" y="82"/>
                    </a:lnTo>
                    <a:lnTo>
                      <a:pt x="2" y="72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2" y="48"/>
                    </a:lnTo>
                    <a:lnTo>
                      <a:pt x="6" y="36"/>
                    </a:lnTo>
                    <a:lnTo>
                      <a:pt x="10" y="26"/>
                    </a:lnTo>
                    <a:lnTo>
                      <a:pt x="18" y="18"/>
                    </a:lnTo>
                    <a:lnTo>
                      <a:pt x="26" y="10"/>
                    </a:lnTo>
                    <a:lnTo>
                      <a:pt x="38" y="4"/>
                    </a:lnTo>
                    <a:lnTo>
                      <a:pt x="48" y="2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5" name="Freeform 232">
                <a:extLst>
                  <a:ext uri="{FF2B5EF4-FFF2-40B4-BE49-F238E27FC236}">
                    <a16:creationId xmlns:a16="http://schemas.microsoft.com/office/drawing/2014/main" id="{972D54EC-E706-41AF-A153-0DBF370A4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700" y="4762500"/>
                <a:ext cx="276225" cy="15557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66" y="0"/>
                  </a:cxn>
                  <a:cxn ang="0">
                    <a:pos x="46" y="2"/>
                  </a:cxn>
                  <a:cxn ang="0">
                    <a:pos x="28" y="6"/>
                  </a:cxn>
                  <a:cxn ang="0">
                    <a:pos x="14" y="12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18" y="30"/>
                  </a:cxn>
                  <a:cxn ang="0">
                    <a:pos x="34" y="42"/>
                  </a:cxn>
                  <a:cxn ang="0">
                    <a:pos x="48" y="54"/>
                  </a:cxn>
                  <a:cxn ang="0">
                    <a:pos x="58" y="66"/>
                  </a:cxn>
                  <a:cxn ang="0">
                    <a:pos x="66" y="76"/>
                  </a:cxn>
                  <a:cxn ang="0">
                    <a:pos x="72" y="86"/>
                  </a:cxn>
                  <a:cxn ang="0">
                    <a:pos x="76" y="96"/>
                  </a:cxn>
                  <a:cxn ang="0">
                    <a:pos x="76" y="98"/>
                  </a:cxn>
                  <a:cxn ang="0">
                    <a:pos x="174" y="98"/>
                  </a:cxn>
                  <a:cxn ang="0">
                    <a:pos x="174" y="66"/>
                  </a:cxn>
                  <a:cxn ang="0">
                    <a:pos x="174" y="66"/>
                  </a:cxn>
                  <a:cxn ang="0">
                    <a:pos x="168" y="56"/>
                  </a:cxn>
                  <a:cxn ang="0">
                    <a:pos x="160" y="44"/>
                  </a:cxn>
                  <a:cxn ang="0">
                    <a:pos x="150" y="32"/>
                  </a:cxn>
                  <a:cxn ang="0">
                    <a:pos x="136" y="20"/>
                  </a:cxn>
                  <a:cxn ang="0">
                    <a:pos x="116" y="10"/>
                  </a:cxn>
                  <a:cxn ang="0">
                    <a:pos x="106" y="6"/>
                  </a:cxn>
                  <a:cxn ang="0">
                    <a:pos x="94" y="4"/>
                  </a:cxn>
                  <a:cxn ang="0">
                    <a:pos x="80" y="0"/>
                  </a:cxn>
                  <a:cxn ang="0">
                    <a:pos x="66" y="0"/>
                  </a:cxn>
                  <a:cxn ang="0">
                    <a:pos x="66" y="0"/>
                  </a:cxn>
                </a:cxnLst>
                <a:rect l="0" t="0" r="r" b="b"/>
                <a:pathLst>
                  <a:path w="174" h="98">
                    <a:moveTo>
                      <a:pt x="66" y="0"/>
                    </a:moveTo>
                    <a:lnTo>
                      <a:pt x="66" y="0"/>
                    </a:lnTo>
                    <a:lnTo>
                      <a:pt x="46" y="2"/>
                    </a:lnTo>
                    <a:lnTo>
                      <a:pt x="28" y="6"/>
                    </a:lnTo>
                    <a:lnTo>
                      <a:pt x="14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8" y="30"/>
                    </a:lnTo>
                    <a:lnTo>
                      <a:pt x="34" y="42"/>
                    </a:lnTo>
                    <a:lnTo>
                      <a:pt x="48" y="54"/>
                    </a:lnTo>
                    <a:lnTo>
                      <a:pt x="58" y="66"/>
                    </a:lnTo>
                    <a:lnTo>
                      <a:pt x="66" y="76"/>
                    </a:lnTo>
                    <a:lnTo>
                      <a:pt x="72" y="86"/>
                    </a:lnTo>
                    <a:lnTo>
                      <a:pt x="76" y="96"/>
                    </a:lnTo>
                    <a:lnTo>
                      <a:pt x="76" y="98"/>
                    </a:lnTo>
                    <a:lnTo>
                      <a:pt x="174" y="98"/>
                    </a:lnTo>
                    <a:lnTo>
                      <a:pt x="174" y="66"/>
                    </a:lnTo>
                    <a:lnTo>
                      <a:pt x="174" y="66"/>
                    </a:lnTo>
                    <a:lnTo>
                      <a:pt x="168" y="56"/>
                    </a:lnTo>
                    <a:lnTo>
                      <a:pt x="160" y="44"/>
                    </a:lnTo>
                    <a:lnTo>
                      <a:pt x="150" y="32"/>
                    </a:lnTo>
                    <a:lnTo>
                      <a:pt x="136" y="20"/>
                    </a:lnTo>
                    <a:lnTo>
                      <a:pt x="116" y="10"/>
                    </a:lnTo>
                    <a:lnTo>
                      <a:pt x="106" y="6"/>
                    </a:lnTo>
                    <a:lnTo>
                      <a:pt x="94" y="4"/>
                    </a:lnTo>
                    <a:lnTo>
                      <a:pt x="80" y="0"/>
                    </a:lnTo>
                    <a:lnTo>
                      <a:pt x="6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6" name="Freeform 233">
                <a:extLst>
                  <a:ext uri="{FF2B5EF4-FFF2-40B4-BE49-F238E27FC236}">
                    <a16:creationId xmlns:a16="http://schemas.microsoft.com/office/drawing/2014/main" id="{4C6F67D7-F2A0-45B0-A1A2-CE44F656C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225" y="4498975"/>
                <a:ext cx="190500" cy="187325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0" y="0"/>
                  </a:cxn>
                  <a:cxn ang="0">
                    <a:pos x="72" y="2"/>
                  </a:cxn>
                  <a:cxn ang="0">
                    <a:pos x="84" y="4"/>
                  </a:cxn>
                  <a:cxn ang="0">
                    <a:pos x="94" y="10"/>
                  </a:cxn>
                  <a:cxn ang="0">
                    <a:pos x="102" y="18"/>
                  </a:cxn>
                  <a:cxn ang="0">
                    <a:pos x="110" y="26"/>
                  </a:cxn>
                  <a:cxn ang="0">
                    <a:pos x="114" y="36"/>
                  </a:cxn>
                  <a:cxn ang="0">
                    <a:pos x="118" y="48"/>
                  </a:cxn>
                  <a:cxn ang="0">
                    <a:pos x="120" y="60"/>
                  </a:cxn>
                  <a:cxn ang="0">
                    <a:pos x="120" y="60"/>
                  </a:cxn>
                  <a:cxn ang="0">
                    <a:pos x="118" y="72"/>
                  </a:cxn>
                  <a:cxn ang="0">
                    <a:pos x="114" y="82"/>
                  </a:cxn>
                  <a:cxn ang="0">
                    <a:pos x="110" y="92"/>
                  </a:cxn>
                  <a:cxn ang="0">
                    <a:pos x="102" y="102"/>
                  </a:cxn>
                  <a:cxn ang="0">
                    <a:pos x="94" y="108"/>
                  </a:cxn>
                  <a:cxn ang="0">
                    <a:pos x="84" y="114"/>
                  </a:cxn>
                  <a:cxn ang="0">
                    <a:pos x="72" y="118"/>
                  </a:cxn>
                  <a:cxn ang="0">
                    <a:pos x="60" y="118"/>
                  </a:cxn>
                  <a:cxn ang="0">
                    <a:pos x="60" y="118"/>
                  </a:cxn>
                  <a:cxn ang="0">
                    <a:pos x="48" y="118"/>
                  </a:cxn>
                  <a:cxn ang="0">
                    <a:pos x="38" y="114"/>
                  </a:cxn>
                  <a:cxn ang="0">
                    <a:pos x="26" y="108"/>
                  </a:cxn>
                  <a:cxn ang="0">
                    <a:pos x="18" y="102"/>
                  </a:cxn>
                  <a:cxn ang="0">
                    <a:pos x="10" y="92"/>
                  </a:cxn>
                  <a:cxn ang="0">
                    <a:pos x="6" y="82"/>
                  </a:cxn>
                  <a:cxn ang="0">
                    <a:pos x="2" y="72"/>
                  </a:cxn>
                  <a:cxn ang="0">
                    <a:pos x="0" y="60"/>
                  </a:cxn>
                  <a:cxn ang="0">
                    <a:pos x="0" y="60"/>
                  </a:cxn>
                  <a:cxn ang="0">
                    <a:pos x="2" y="48"/>
                  </a:cxn>
                  <a:cxn ang="0">
                    <a:pos x="6" y="36"/>
                  </a:cxn>
                  <a:cxn ang="0">
                    <a:pos x="10" y="26"/>
                  </a:cxn>
                  <a:cxn ang="0">
                    <a:pos x="18" y="18"/>
                  </a:cxn>
                  <a:cxn ang="0">
                    <a:pos x="26" y="10"/>
                  </a:cxn>
                  <a:cxn ang="0">
                    <a:pos x="38" y="4"/>
                  </a:cxn>
                  <a:cxn ang="0">
                    <a:pos x="48" y="2"/>
                  </a:cxn>
                  <a:cxn ang="0">
                    <a:pos x="60" y="0"/>
                  </a:cxn>
                  <a:cxn ang="0">
                    <a:pos x="60" y="0"/>
                  </a:cxn>
                </a:cxnLst>
                <a:rect l="0" t="0" r="r" b="b"/>
                <a:pathLst>
                  <a:path w="120" h="118">
                    <a:moveTo>
                      <a:pt x="60" y="0"/>
                    </a:moveTo>
                    <a:lnTo>
                      <a:pt x="60" y="0"/>
                    </a:lnTo>
                    <a:lnTo>
                      <a:pt x="72" y="2"/>
                    </a:lnTo>
                    <a:lnTo>
                      <a:pt x="84" y="4"/>
                    </a:lnTo>
                    <a:lnTo>
                      <a:pt x="94" y="10"/>
                    </a:lnTo>
                    <a:lnTo>
                      <a:pt x="102" y="18"/>
                    </a:lnTo>
                    <a:lnTo>
                      <a:pt x="110" y="26"/>
                    </a:lnTo>
                    <a:lnTo>
                      <a:pt x="114" y="36"/>
                    </a:lnTo>
                    <a:lnTo>
                      <a:pt x="118" y="48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18" y="72"/>
                    </a:lnTo>
                    <a:lnTo>
                      <a:pt x="114" y="82"/>
                    </a:lnTo>
                    <a:lnTo>
                      <a:pt x="110" y="92"/>
                    </a:lnTo>
                    <a:lnTo>
                      <a:pt x="102" y="102"/>
                    </a:lnTo>
                    <a:lnTo>
                      <a:pt x="94" y="108"/>
                    </a:lnTo>
                    <a:lnTo>
                      <a:pt x="84" y="114"/>
                    </a:lnTo>
                    <a:lnTo>
                      <a:pt x="72" y="118"/>
                    </a:lnTo>
                    <a:lnTo>
                      <a:pt x="60" y="118"/>
                    </a:lnTo>
                    <a:lnTo>
                      <a:pt x="60" y="118"/>
                    </a:lnTo>
                    <a:lnTo>
                      <a:pt x="48" y="118"/>
                    </a:lnTo>
                    <a:lnTo>
                      <a:pt x="38" y="114"/>
                    </a:lnTo>
                    <a:lnTo>
                      <a:pt x="26" y="108"/>
                    </a:lnTo>
                    <a:lnTo>
                      <a:pt x="18" y="102"/>
                    </a:lnTo>
                    <a:lnTo>
                      <a:pt x="10" y="92"/>
                    </a:lnTo>
                    <a:lnTo>
                      <a:pt x="6" y="82"/>
                    </a:lnTo>
                    <a:lnTo>
                      <a:pt x="2" y="72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2" y="48"/>
                    </a:lnTo>
                    <a:lnTo>
                      <a:pt x="6" y="36"/>
                    </a:lnTo>
                    <a:lnTo>
                      <a:pt x="10" y="26"/>
                    </a:lnTo>
                    <a:lnTo>
                      <a:pt x="18" y="18"/>
                    </a:lnTo>
                    <a:lnTo>
                      <a:pt x="26" y="10"/>
                    </a:lnTo>
                    <a:lnTo>
                      <a:pt x="38" y="4"/>
                    </a:lnTo>
                    <a:lnTo>
                      <a:pt x="48" y="2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7" name="Freeform 234">
                <a:extLst>
                  <a:ext uri="{FF2B5EF4-FFF2-40B4-BE49-F238E27FC236}">
                    <a16:creationId xmlns:a16="http://schemas.microsoft.com/office/drawing/2014/main" id="{CDC2B365-1F34-4B90-A555-8AAAD3F96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700" y="4762500"/>
                <a:ext cx="276225" cy="15557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66" y="0"/>
                  </a:cxn>
                  <a:cxn ang="0">
                    <a:pos x="46" y="2"/>
                  </a:cxn>
                  <a:cxn ang="0">
                    <a:pos x="28" y="6"/>
                  </a:cxn>
                  <a:cxn ang="0">
                    <a:pos x="14" y="12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18" y="30"/>
                  </a:cxn>
                  <a:cxn ang="0">
                    <a:pos x="34" y="42"/>
                  </a:cxn>
                  <a:cxn ang="0">
                    <a:pos x="48" y="54"/>
                  </a:cxn>
                  <a:cxn ang="0">
                    <a:pos x="58" y="66"/>
                  </a:cxn>
                  <a:cxn ang="0">
                    <a:pos x="66" y="76"/>
                  </a:cxn>
                  <a:cxn ang="0">
                    <a:pos x="72" y="86"/>
                  </a:cxn>
                  <a:cxn ang="0">
                    <a:pos x="76" y="96"/>
                  </a:cxn>
                  <a:cxn ang="0">
                    <a:pos x="76" y="98"/>
                  </a:cxn>
                  <a:cxn ang="0">
                    <a:pos x="174" y="98"/>
                  </a:cxn>
                  <a:cxn ang="0">
                    <a:pos x="174" y="66"/>
                  </a:cxn>
                  <a:cxn ang="0">
                    <a:pos x="174" y="66"/>
                  </a:cxn>
                  <a:cxn ang="0">
                    <a:pos x="168" y="56"/>
                  </a:cxn>
                  <a:cxn ang="0">
                    <a:pos x="160" y="44"/>
                  </a:cxn>
                  <a:cxn ang="0">
                    <a:pos x="150" y="32"/>
                  </a:cxn>
                  <a:cxn ang="0">
                    <a:pos x="136" y="20"/>
                  </a:cxn>
                  <a:cxn ang="0">
                    <a:pos x="116" y="10"/>
                  </a:cxn>
                  <a:cxn ang="0">
                    <a:pos x="106" y="6"/>
                  </a:cxn>
                  <a:cxn ang="0">
                    <a:pos x="94" y="4"/>
                  </a:cxn>
                  <a:cxn ang="0">
                    <a:pos x="80" y="0"/>
                  </a:cxn>
                  <a:cxn ang="0">
                    <a:pos x="66" y="0"/>
                  </a:cxn>
                  <a:cxn ang="0">
                    <a:pos x="66" y="0"/>
                  </a:cxn>
                </a:cxnLst>
                <a:rect l="0" t="0" r="r" b="b"/>
                <a:pathLst>
                  <a:path w="174" h="98">
                    <a:moveTo>
                      <a:pt x="66" y="0"/>
                    </a:moveTo>
                    <a:lnTo>
                      <a:pt x="66" y="0"/>
                    </a:lnTo>
                    <a:lnTo>
                      <a:pt x="46" y="2"/>
                    </a:lnTo>
                    <a:lnTo>
                      <a:pt x="28" y="6"/>
                    </a:lnTo>
                    <a:lnTo>
                      <a:pt x="14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8" y="30"/>
                    </a:lnTo>
                    <a:lnTo>
                      <a:pt x="34" y="42"/>
                    </a:lnTo>
                    <a:lnTo>
                      <a:pt x="48" y="54"/>
                    </a:lnTo>
                    <a:lnTo>
                      <a:pt x="58" y="66"/>
                    </a:lnTo>
                    <a:lnTo>
                      <a:pt x="66" y="76"/>
                    </a:lnTo>
                    <a:lnTo>
                      <a:pt x="72" y="86"/>
                    </a:lnTo>
                    <a:lnTo>
                      <a:pt x="76" y="96"/>
                    </a:lnTo>
                    <a:lnTo>
                      <a:pt x="76" y="98"/>
                    </a:lnTo>
                    <a:lnTo>
                      <a:pt x="174" y="98"/>
                    </a:lnTo>
                    <a:lnTo>
                      <a:pt x="174" y="66"/>
                    </a:lnTo>
                    <a:lnTo>
                      <a:pt x="174" y="66"/>
                    </a:lnTo>
                    <a:lnTo>
                      <a:pt x="168" y="56"/>
                    </a:lnTo>
                    <a:lnTo>
                      <a:pt x="160" y="44"/>
                    </a:lnTo>
                    <a:lnTo>
                      <a:pt x="150" y="32"/>
                    </a:lnTo>
                    <a:lnTo>
                      <a:pt x="136" y="20"/>
                    </a:lnTo>
                    <a:lnTo>
                      <a:pt x="116" y="10"/>
                    </a:lnTo>
                    <a:lnTo>
                      <a:pt x="106" y="6"/>
                    </a:lnTo>
                    <a:lnTo>
                      <a:pt x="94" y="4"/>
                    </a:lnTo>
                    <a:lnTo>
                      <a:pt x="80" y="0"/>
                    </a:lnTo>
                    <a:lnTo>
                      <a:pt x="66" y="0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8" name="Freeform 235">
                <a:extLst>
                  <a:ext uri="{FF2B5EF4-FFF2-40B4-BE49-F238E27FC236}">
                    <a16:creationId xmlns:a16="http://schemas.microsoft.com/office/drawing/2014/main" id="{6D07DC64-908C-4380-80BF-654125F377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275" y="4498975"/>
                <a:ext cx="187325" cy="187325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0" y="0"/>
                  </a:cxn>
                  <a:cxn ang="0">
                    <a:pos x="72" y="2"/>
                  </a:cxn>
                  <a:cxn ang="0">
                    <a:pos x="82" y="4"/>
                  </a:cxn>
                  <a:cxn ang="0">
                    <a:pos x="92" y="10"/>
                  </a:cxn>
                  <a:cxn ang="0">
                    <a:pos x="102" y="18"/>
                  </a:cxn>
                  <a:cxn ang="0">
                    <a:pos x="108" y="26"/>
                  </a:cxn>
                  <a:cxn ang="0">
                    <a:pos x="114" y="36"/>
                  </a:cxn>
                  <a:cxn ang="0">
                    <a:pos x="118" y="48"/>
                  </a:cxn>
                  <a:cxn ang="0">
                    <a:pos x="118" y="60"/>
                  </a:cxn>
                  <a:cxn ang="0">
                    <a:pos x="118" y="60"/>
                  </a:cxn>
                  <a:cxn ang="0">
                    <a:pos x="118" y="72"/>
                  </a:cxn>
                  <a:cxn ang="0">
                    <a:pos x="114" y="82"/>
                  </a:cxn>
                  <a:cxn ang="0">
                    <a:pos x="108" y="92"/>
                  </a:cxn>
                  <a:cxn ang="0">
                    <a:pos x="102" y="102"/>
                  </a:cxn>
                  <a:cxn ang="0">
                    <a:pos x="92" y="108"/>
                  </a:cxn>
                  <a:cxn ang="0">
                    <a:pos x="82" y="114"/>
                  </a:cxn>
                  <a:cxn ang="0">
                    <a:pos x="72" y="118"/>
                  </a:cxn>
                  <a:cxn ang="0">
                    <a:pos x="60" y="118"/>
                  </a:cxn>
                  <a:cxn ang="0">
                    <a:pos x="60" y="118"/>
                  </a:cxn>
                  <a:cxn ang="0">
                    <a:pos x="48" y="118"/>
                  </a:cxn>
                  <a:cxn ang="0">
                    <a:pos x="36" y="114"/>
                  </a:cxn>
                  <a:cxn ang="0">
                    <a:pos x="26" y="108"/>
                  </a:cxn>
                  <a:cxn ang="0">
                    <a:pos x="18" y="102"/>
                  </a:cxn>
                  <a:cxn ang="0">
                    <a:pos x="10" y="92"/>
                  </a:cxn>
                  <a:cxn ang="0">
                    <a:pos x="4" y="82"/>
                  </a:cxn>
                  <a:cxn ang="0">
                    <a:pos x="2" y="72"/>
                  </a:cxn>
                  <a:cxn ang="0">
                    <a:pos x="0" y="60"/>
                  </a:cxn>
                  <a:cxn ang="0">
                    <a:pos x="0" y="60"/>
                  </a:cxn>
                  <a:cxn ang="0">
                    <a:pos x="2" y="48"/>
                  </a:cxn>
                  <a:cxn ang="0">
                    <a:pos x="4" y="36"/>
                  </a:cxn>
                  <a:cxn ang="0">
                    <a:pos x="10" y="26"/>
                  </a:cxn>
                  <a:cxn ang="0">
                    <a:pos x="18" y="18"/>
                  </a:cxn>
                  <a:cxn ang="0">
                    <a:pos x="26" y="10"/>
                  </a:cxn>
                  <a:cxn ang="0">
                    <a:pos x="36" y="4"/>
                  </a:cxn>
                  <a:cxn ang="0">
                    <a:pos x="48" y="2"/>
                  </a:cxn>
                  <a:cxn ang="0">
                    <a:pos x="60" y="0"/>
                  </a:cxn>
                  <a:cxn ang="0">
                    <a:pos x="60" y="0"/>
                  </a:cxn>
                </a:cxnLst>
                <a:rect l="0" t="0" r="r" b="b"/>
                <a:pathLst>
                  <a:path w="118" h="118">
                    <a:moveTo>
                      <a:pt x="60" y="0"/>
                    </a:moveTo>
                    <a:lnTo>
                      <a:pt x="60" y="0"/>
                    </a:lnTo>
                    <a:lnTo>
                      <a:pt x="72" y="2"/>
                    </a:lnTo>
                    <a:lnTo>
                      <a:pt x="82" y="4"/>
                    </a:lnTo>
                    <a:lnTo>
                      <a:pt x="92" y="10"/>
                    </a:lnTo>
                    <a:lnTo>
                      <a:pt x="102" y="18"/>
                    </a:lnTo>
                    <a:lnTo>
                      <a:pt x="108" y="26"/>
                    </a:lnTo>
                    <a:lnTo>
                      <a:pt x="114" y="36"/>
                    </a:lnTo>
                    <a:lnTo>
                      <a:pt x="118" y="48"/>
                    </a:lnTo>
                    <a:lnTo>
                      <a:pt x="118" y="60"/>
                    </a:lnTo>
                    <a:lnTo>
                      <a:pt x="118" y="60"/>
                    </a:lnTo>
                    <a:lnTo>
                      <a:pt x="118" y="72"/>
                    </a:lnTo>
                    <a:lnTo>
                      <a:pt x="114" y="82"/>
                    </a:lnTo>
                    <a:lnTo>
                      <a:pt x="108" y="92"/>
                    </a:lnTo>
                    <a:lnTo>
                      <a:pt x="102" y="102"/>
                    </a:lnTo>
                    <a:lnTo>
                      <a:pt x="92" y="108"/>
                    </a:lnTo>
                    <a:lnTo>
                      <a:pt x="82" y="114"/>
                    </a:lnTo>
                    <a:lnTo>
                      <a:pt x="72" y="118"/>
                    </a:lnTo>
                    <a:lnTo>
                      <a:pt x="60" y="118"/>
                    </a:lnTo>
                    <a:lnTo>
                      <a:pt x="60" y="118"/>
                    </a:lnTo>
                    <a:lnTo>
                      <a:pt x="48" y="118"/>
                    </a:lnTo>
                    <a:lnTo>
                      <a:pt x="36" y="114"/>
                    </a:lnTo>
                    <a:lnTo>
                      <a:pt x="26" y="108"/>
                    </a:lnTo>
                    <a:lnTo>
                      <a:pt x="18" y="102"/>
                    </a:lnTo>
                    <a:lnTo>
                      <a:pt x="10" y="92"/>
                    </a:lnTo>
                    <a:lnTo>
                      <a:pt x="4" y="82"/>
                    </a:lnTo>
                    <a:lnTo>
                      <a:pt x="2" y="72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2" y="48"/>
                    </a:lnTo>
                    <a:lnTo>
                      <a:pt x="4" y="36"/>
                    </a:lnTo>
                    <a:lnTo>
                      <a:pt x="10" y="26"/>
                    </a:lnTo>
                    <a:lnTo>
                      <a:pt x="18" y="18"/>
                    </a:lnTo>
                    <a:lnTo>
                      <a:pt x="26" y="10"/>
                    </a:lnTo>
                    <a:lnTo>
                      <a:pt x="36" y="4"/>
                    </a:lnTo>
                    <a:lnTo>
                      <a:pt x="48" y="2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4F81B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19" name="Freeform 236">
                <a:extLst>
                  <a:ext uri="{FF2B5EF4-FFF2-40B4-BE49-F238E27FC236}">
                    <a16:creationId xmlns:a16="http://schemas.microsoft.com/office/drawing/2014/main" id="{201DDEEF-5342-435D-8755-F4A25029B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75" y="4762500"/>
                <a:ext cx="276225" cy="155575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108" y="0"/>
                  </a:cxn>
                  <a:cxn ang="0">
                    <a:pos x="128" y="2"/>
                  </a:cxn>
                  <a:cxn ang="0">
                    <a:pos x="144" y="6"/>
                  </a:cxn>
                  <a:cxn ang="0">
                    <a:pos x="160" y="12"/>
                  </a:cxn>
                  <a:cxn ang="0">
                    <a:pos x="174" y="20"/>
                  </a:cxn>
                  <a:cxn ang="0">
                    <a:pos x="174" y="20"/>
                  </a:cxn>
                  <a:cxn ang="0">
                    <a:pos x="154" y="30"/>
                  </a:cxn>
                  <a:cxn ang="0">
                    <a:pos x="138" y="42"/>
                  </a:cxn>
                  <a:cxn ang="0">
                    <a:pos x="126" y="54"/>
                  </a:cxn>
                  <a:cxn ang="0">
                    <a:pos x="116" y="66"/>
                  </a:cxn>
                  <a:cxn ang="0">
                    <a:pos x="108" y="76"/>
                  </a:cxn>
                  <a:cxn ang="0">
                    <a:pos x="102" y="86"/>
                  </a:cxn>
                  <a:cxn ang="0">
                    <a:pos x="98" y="96"/>
                  </a:cxn>
                  <a:cxn ang="0">
                    <a:pos x="98" y="98"/>
                  </a:cxn>
                  <a:cxn ang="0">
                    <a:pos x="0" y="98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6" y="56"/>
                  </a:cxn>
                  <a:cxn ang="0">
                    <a:pos x="12" y="44"/>
                  </a:cxn>
                  <a:cxn ang="0">
                    <a:pos x="24" y="32"/>
                  </a:cxn>
                  <a:cxn ang="0">
                    <a:pos x="38" y="20"/>
                  </a:cxn>
                  <a:cxn ang="0">
                    <a:pos x="56" y="10"/>
                  </a:cxn>
                  <a:cxn ang="0">
                    <a:pos x="68" y="6"/>
                  </a:cxn>
                  <a:cxn ang="0">
                    <a:pos x="80" y="4"/>
                  </a:cxn>
                  <a:cxn ang="0">
                    <a:pos x="92" y="0"/>
                  </a:cxn>
                  <a:cxn ang="0">
                    <a:pos x="108" y="0"/>
                  </a:cxn>
                  <a:cxn ang="0">
                    <a:pos x="108" y="0"/>
                  </a:cxn>
                </a:cxnLst>
                <a:rect l="0" t="0" r="r" b="b"/>
                <a:pathLst>
                  <a:path w="174" h="98">
                    <a:moveTo>
                      <a:pt x="108" y="0"/>
                    </a:moveTo>
                    <a:lnTo>
                      <a:pt x="108" y="0"/>
                    </a:lnTo>
                    <a:lnTo>
                      <a:pt x="128" y="2"/>
                    </a:lnTo>
                    <a:lnTo>
                      <a:pt x="144" y="6"/>
                    </a:lnTo>
                    <a:lnTo>
                      <a:pt x="160" y="12"/>
                    </a:lnTo>
                    <a:lnTo>
                      <a:pt x="174" y="20"/>
                    </a:lnTo>
                    <a:lnTo>
                      <a:pt x="174" y="20"/>
                    </a:lnTo>
                    <a:lnTo>
                      <a:pt x="154" y="30"/>
                    </a:lnTo>
                    <a:lnTo>
                      <a:pt x="138" y="42"/>
                    </a:lnTo>
                    <a:lnTo>
                      <a:pt x="126" y="54"/>
                    </a:lnTo>
                    <a:lnTo>
                      <a:pt x="116" y="66"/>
                    </a:lnTo>
                    <a:lnTo>
                      <a:pt x="108" y="76"/>
                    </a:lnTo>
                    <a:lnTo>
                      <a:pt x="102" y="86"/>
                    </a:lnTo>
                    <a:lnTo>
                      <a:pt x="98" y="96"/>
                    </a:lnTo>
                    <a:lnTo>
                      <a:pt x="98" y="98"/>
                    </a:lnTo>
                    <a:lnTo>
                      <a:pt x="0" y="98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56"/>
                    </a:lnTo>
                    <a:lnTo>
                      <a:pt x="12" y="44"/>
                    </a:lnTo>
                    <a:lnTo>
                      <a:pt x="24" y="32"/>
                    </a:lnTo>
                    <a:lnTo>
                      <a:pt x="38" y="20"/>
                    </a:lnTo>
                    <a:lnTo>
                      <a:pt x="56" y="10"/>
                    </a:lnTo>
                    <a:lnTo>
                      <a:pt x="68" y="6"/>
                    </a:lnTo>
                    <a:lnTo>
                      <a:pt x="80" y="4"/>
                    </a:lnTo>
                    <a:lnTo>
                      <a:pt x="92" y="0"/>
                    </a:lnTo>
                    <a:lnTo>
                      <a:pt x="108" y="0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4F81B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</p:grpSp>
      </p:grpSp>
      <p:grpSp>
        <p:nvGrpSpPr>
          <p:cNvPr id="20" name="组 83">
            <a:extLst>
              <a:ext uri="{FF2B5EF4-FFF2-40B4-BE49-F238E27FC236}">
                <a16:creationId xmlns:a16="http://schemas.microsoft.com/office/drawing/2014/main" id="{FDADA5BD-A90A-4E87-8AE1-8C5B22FC3268}"/>
              </a:ext>
            </a:extLst>
          </p:cNvPr>
          <p:cNvGrpSpPr/>
          <p:nvPr/>
        </p:nvGrpSpPr>
        <p:grpSpPr>
          <a:xfrm>
            <a:off x="4045526" y="1808276"/>
            <a:ext cx="2050473" cy="2050473"/>
            <a:chOff x="6509154" y="808917"/>
            <a:chExt cx="2050473" cy="2050473"/>
          </a:xfrm>
          <a:solidFill>
            <a:schemeClr val="bg1"/>
          </a:solidFill>
        </p:grpSpPr>
        <p:sp>
          <p:nvSpPr>
            <p:cNvPr id="21" name="泪珠形 46">
              <a:extLst>
                <a:ext uri="{FF2B5EF4-FFF2-40B4-BE49-F238E27FC236}">
                  <a16:creationId xmlns:a16="http://schemas.microsoft.com/office/drawing/2014/main" id="{BB708469-B991-4E93-BC1E-27C46C1B19F7}"/>
                </a:ext>
              </a:extLst>
            </p:cNvPr>
            <p:cNvSpPr/>
            <p:nvPr/>
          </p:nvSpPr>
          <p:spPr>
            <a:xfrm flipV="1">
              <a:off x="6509154" y="808917"/>
              <a:ext cx="2050473" cy="2050473"/>
            </a:xfrm>
            <a:prstGeom prst="teardrop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</a:endParaRPr>
            </a:p>
          </p:txBody>
        </p:sp>
        <p:grpSp>
          <p:nvGrpSpPr>
            <p:cNvPr id="23" name="组 60">
              <a:extLst>
                <a:ext uri="{FF2B5EF4-FFF2-40B4-BE49-F238E27FC236}">
                  <a16:creationId xmlns:a16="http://schemas.microsoft.com/office/drawing/2014/main" id="{368E2921-0E3E-4FFF-9631-5AC78D289E3F}"/>
                </a:ext>
              </a:extLst>
            </p:cNvPr>
            <p:cNvGrpSpPr/>
            <p:nvPr/>
          </p:nvGrpSpPr>
          <p:grpSpPr>
            <a:xfrm>
              <a:off x="7311726" y="1204670"/>
              <a:ext cx="524994" cy="629191"/>
              <a:chOff x="1536700" y="911225"/>
              <a:chExt cx="831850" cy="996950"/>
            </a:xfrm>
            <a:grpFill/>
          </p:grpSpPr>
          <p:sp>
            <p:nvSpPr>
              <p:cNvPr id="24" name="Freeform 47">
                <a:extLst>
                  <a:ext uri="{FF2B5EF4-FFF2-40B4-BE49-F238E27FC236}">
                    <a16:creationId xmlns:a16="http://schemas.microsoft.com/office/drawing/2014/main" id="{11FFB878-116B-4B06-B9CB-2D5DDA9F6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325" y="1765300"/>
                <a:ext cx="234950" cy="5080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8" y="2"/>
                  </a:cxn>
                  <a:cxn ang="0">
                    <a:pos x="4" y="6"/>
                  </a:cxn>
                  <a:cxn ang="0">
                    <a:pos x="0" y="1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8" y="32"/>
                  </a:cxn>
                  <a:cxn ang="0">
                    <a:pos x="16" y="32"/>
                  </a:cxn>
                  <a:cxn ang="0">
                    <a:pos x="132" y="32"/>
                  </a:cxn>
                  <a:cxn ang="0">
                    <a:pos x="132" y="32"/>
                  </a:cxn>
                  <a:cxn ang="0">
                    <a:pos x="138" y="32"/>
                  </a:cxn>
                  <a:cxn ang="0">
                    <a:pos x="142" y="28"/>
                  </a:cxn>
                  <a:cxn ang="0">
                    <a:pos x="146" y="22"/>
                  </a:cxn>
                  <a:cxn ang="0">
                    <a:pos x="148" y="16"/>
                  </a:cxn>
                  <a:cxn ang="0">
                    <a:pos x="148" y="16"/>
                  </a:cxn>
                  <a:cxn ang="0">
                    <a:pos x="146" y="10"/>
                  </a:cxn>
                  <a:cxn ang="0">
                    <a:pos x="142" y="6"/>
                  </a:cxn>
                  <a:cxn ang="0">
                    <a:pos x="138" y="2"/>
                  </a:cxn>
                  <a:cxn ang="0">
                    <a:pos x="132" y="0"/>
                  </a:cxn>
                  <a:cxn ang="0">
                    <a:pos x="132" y="0"/>
                  </a:cxn>
                </a:cxnLst>
                <a:rect l="0" t="0" r="r" b="b"/>
                <a:pathLst>
                  <a:path w="148" h="32">
                    <a:moveTo>
                      <a:pt x="132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8" y="32"/>
                    </a:lnTo>
                    <a:lnTo>
                      <a:pt x="16" y="32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8" y="32"/>
                    </a:lnTo>
                    <a:lnTo>
                      <a:pt x="142" y="28"/>
                    </a:lnTo>
                    <a:lnTo>
                      <a:pt x="146" y="22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46" y="10"/>
                    </a:lnTo>
                    <a:lnTo>
                      <a:pt x="142" y="6"/>
                    </a:lnTo>
                    <a:lnTo>
                      <a:pt x="138" y="2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5" name="Freeform 48">
                <a:extLst>
                  <a:ext uri="{FF2B5EF4-FFF2-40B4-BE49-F238E27FC236}">
                    <a16:creationId xmlns:a16="http://schemas.microsoft.com/office/drawing/2014/main" id="{CA8F7BCD-E563-46E9-9733-F940DD3D5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325" y="1857375"/>
                <a:ext cx="234950" cy="5080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0" y="1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8" y="30"/>
                  </a:cxn>
                  <a:cxn ang="0">
                    <a:pos x="16" y="32"/>
                  </a:cxn>
                  <a:cxn ang="0">
                    <a:pos x="132" y="32"/>
                  </a:cxn>
                  <a:cxn ang="0">
                    <a:pos x="132" y="32"/>
                  </a:cxn>
                  <a:cxn ang="0">
                    <a:pos x="138" y="30"/>
                  </a:cxn>
                  <a:cxn ang="0">
                    <a:pos x="142" y="28"/>
                  </a:cxn>
                  <a:cxn ang="0">
                    <a:pos x="146" y="22"/>
                  </a:cxn>
                  <a:cxn ang="0">
                    <a:pos x="148" y="16"/>
                  </a:cxn>
                  <a:cxn ang="0">
                    <a:pos x="148" y="16"/>
                  </a:cxn>
                  <a:cxn ang="0">
                    <a:pos x="146" y="10"/>
                  </a:cxn>
                  <a:cxn ang="0">
                    <a:pos x="142" y="4"/>
                  </a:cxn>
                  <a:cxn ang="0">
                    <a:pos x="138" y="2"/>
                  </a:cxn>
                  <a:cxn ang="0">
                    <a:pos x="132" y="0"/>
                  </a:cxn>
                  <a:cxn ang="0">
                    <a:pos x="132" y="0"/>
                  </a:cxn>
                </a:cxnLst>
                <a:rect l="0" t="0" r="r" b="b"/>
                <a:pathLst>
                  <a:path w="148" h="32">
                    <a:moveTo>
                      <a:pt x="132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8" y="30"/>
                    </a:lnTo>
                    <a:lnTo>
                      <a:pt x="16" y="32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8" y="30"/>
                    </a:lnTo>
                    <a:lnTo>
                      <a:pt x="142" y="28"/>
                    </a:lnTo>
                    <a:lnTo>
                      <a:pt x="146" y="22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46" y="10"/>
                    </a:lnTo>
                    <a:lnTo>
                      <a:pt x="142" y="4"/>
                    </a:lnTo>
                    <a:lnTo>
                      <a:pt x="138" y="2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6" name="Freeform 49">
                <a:extLst>
                  <a:ext uri="{FF2B5EF4-FFF2-40B4-BE49-F238E27FC236}">
                    <a16:creationId xmlns:a16="http://schemas.microsoft.com/office/drawing/2014/main" id="{1E8B7BC9-220A-4354-8B56-CA7CE4EDB8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4500" y="1143000"/>
                <a:ext cx="476250" cy="581025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142" y="0"/>
                  </a:cxn>
                  <a:cxn ang="0">
                    <a:pos x="100" y="10"/>
                  </a:cxn>
                  <a:cxn ang="0">
                    <a:pos x="62" y="28"/>
                  </a:cxn>
                  <a:cxn ang="0">
                    <a:pos x="32" y="58"/>
                  </a:cxn>
                  <a:cxn ang="0">
                    <a:pos x="12" y="94"/>
                  </a:cxn>
                  <a:cxn ang="0">
                    <a:pos x="2" y="136"/>
                  </a:cxn>
                  <a:cxn ang="0">
                    <a:pos x="2" y="166"/>
                  </a:cxn>
                  <a:cxn ang="0">
                    <a:pos x="16" y="214"/>
                  </a:cxn>
                  <a:cxn ang="0">
                    <a:pos x="56" y="266"/>
                  </a:cxn>
                  <a:cxn ang="0">
                    <a:pos x="72" y="290"/>
                  </a:cxn>
                  <a:cxn ang="0">
                    <a:pos x="78" y="322"/>
                  </a:cxn>
                  <a:cxn ang="0">
                    <a:pos x="78" y="340"/>
                  </a:cxn>
                  <a:cxn ang="0">
                    <a:pos x="96" y="364"/>
                  </a:cxn>
                  <a:cxn ang="0">
                    <a:pos x="150" y="366"/>
                  </a:cxn>
                  <a:cxn ang="0">
                    <a:pos x="192" y="366"/>
                  </a:cxn>
                  <a:cxn ang="0">
                    <a:pos x="214" y="356"/>
                  </a:cxn>
                  <a:cxn ang="0">
                    <a:pos x="224" y="334"/>
                  </a:cxn>
                  <a:cxn ang="0">
                    <a:pos x="224" y="304"/>
                  </a:cxn>
                  <a:cxn ang="0">
                    <a:pos x="236" y="276"/>
                  </a:cxn>
                  <a:cxn ang="0">
                    <a:pos x="266" y="242"/>
                  </a:cxn>
                  <a:cxn ang="0">
                    <a:pos x="290" y="198"/>
                  </a:cxn>
                  <a:cxn ang="0">
                    <a:pos x="300" y="150"/>
                  </a:cxn>
                  <a:cxn ang="0">
                    <a:pos x="298" y="122"/>
                  </a:cxn>
                  <a:cxn ang="0">
                    <a:pos x="284" y="82"/>
                  </a:cxn>
                  <a:cxn ang="0">
                    <a:pos x="260" y="48"/>
                  </a:cxn>
                  <a:cxn ang="0">
                    <a:pos x="226" y="22"/>
                  </a:cxn>
                  <a:cxn ang="0">
                    <a:pos x="188" y="6"/>
                  </a:cxn>
                  <a:cxn ang="0">
                    <a:pos x="158" y="0"/>
                  </a:cxn>
                  <a:cxn ang="0">
                    <a:pos x="244" y="156"/>
                  </a:cxn>
                  <a:cxn ang="0">
                    <a:pos x="234" y="146"/>
                  </a:cxn>
                  <a:cxn ang="0">
                    <a:pos x="232" y="126"/>
                  </a:cxn>
                  <a:cxn ang="0">
                    <a:pos x="214" y="92"/>
                  </a:cxn>
                  <a:cxn ang="0">
                    <a:pos x="182" y="72"/>
                  </a:cxn>
                  <a:cxn ang="0">
                    <a:pos x="160" y="68"/>
                  </a:cxn>
                  <a:cxn ang="0">
                    <a:pos x="150" y="50"/>
                  </a:cxn>
                  <a:cxn ang="0">
                    <a:pos x="156" y="38"/>
                  </a:cxn>
                  <a:cxn ang="0">
                    <a:pos x="170" y="32"/>
                  </a:cxn>
                  <a:cxn ang="0">
                    <a:pos x="226" y="52"/>
                  </a:cxn>
                  <a:cxn ang="0">
                    <a:pos x="262" y="98"/>
                  </a:cxn>
                  <a:cxn ang="0">
                    <a:pos x="270" y="138"/>
                  </a:cxn>
                  <a:cxn ang="0">
                    <a:pos x="266" y="152"/>
                  </a:cxn>
                  <a:cxn ang="0">
                    <a:pos x="252" y="158"/>
                  </a:cxn>
                </a:cxnLst>
                <a:rect l="0" t="0" r="r" b="b"/>
                <a:pathLst>
                  <a:path w="300" h="366">
                    <a:moveTo>
                      <a:pt x="158" y="0"/>
                    </a:moveTo>
                    <a:lnTo>
                      <a:pt x="158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28" y="2"/>
                    </a:lnTo>
                    <a:lnTo>
                      <a:pt x="114" y="6"/>
                    </a:lnTo>
                    <a:lnTo>
                      <a:pt x="100" y="10"/>
                    </a:lnTo>
                    <a:lnTo>
                      <a:pt x="88" y="14"/>
                    </a:lnTo>
                    <a:lnTo>
                      <a:pt x="74" y="22"/>
                    </a:lnTo>
                    <a:lnTo>
                      <a:pt x="62" y="28"/>
                    </a:lnTo>
                    <a:lnTo>
                      <a:pt x="52" y="38"/>
                    </a:lnTo>
                    <a:lnTo>
                      <a:pt x="42" y="48"/>
                    </a:lnTo>
                    <a:lnTo>
                      <a:pt x="32" y="58"/>
                    </a:lnTo>
                    <a:lnTo>
                      <a:pt x="24" y="68"/>
                    </a:lnTo>
                    <a:lnTo>
                      <a:pt x="18" y="82"/>
                    </a:lnTo>
                    <a:lnTo>
                      <a:pt x="12" y="94"/>
                    </a:lnTo>
                    <a:lnTo>
                      <a:pt x="6" y="108"/>
                    </a:lnTo>
                    <a:lnTo>
                      <a:pt x="4" y="122"/>
                    </a:lnTo>
                    <a:lnTo>
                      <a:pt x="2" y="13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66"/>
                    </a:lnTo>
                    <a:lnTo>
                      <a:pt x="4" y="182"/>
                    </a:lnTo>
                    <a:lnTo>
                      <a:pt x="10" y="198"/>
                    </a:lnTo>
                    <a:lnTo>
                      <a:pt x="16" y="214"/>
                    </a:lnTo>
                    <a:lnTo>
                      <a:pt x="26" y="228"/>
                    </a:lnTo>
                    <a:lnTo>
                      <a:pt x="34" y="242"/>
                    </a:lnTo>
                    <a:lnTo>
                      <a:pt x="56" y="266"/>
                    </a:lnTo>
                    <a:lnTo>
                      <a:pt x="56" y="266"/>
                    </a:lnTo>
                    <a:lnTo>
                      <a:pt x="66" y="276"/>
                    </a:lnTo>
                    <a:lnTo>
                      <a:pt x="72" y="290"/>
                    </a:lnTo>
                    <a:lnTo>
                      <a:pt x="72" y="290"/>
                    </a:lnTo>
                    <a:lnTo>
                      <a:pt x="76" y="304"/>
                    </a:lnTo>
                    <a:lnTo>
                      <a:pt x="78" y="322"/>
                    </a:lnTo>
                    <a:lnTo>
                      <a:pt x="78" y="334"/>
                    </a:lnTo>
                    <a:lnTo>
                      <a:pt x="78" y="334"/>
                    </a:lnTo>
                    <a:lnTo>
                      <a:pt x="78" y="340"/>
                    </a:lnTo>
                    <a:lnTo>
                      <a:pt x="80" y="346"/>
                    </a:lnTo>
                    <a:lnTo>
                      <a:pt x="86" y="356"/>
                    </a:lnTo>
                    <a:lnTo>
                      <a:pt x="96" y="364"/>
                    </a:lnTo>
                    <a:lnTo>
                      <a:pt x="102" y="366"/>
                    </a:lnTo>
                    <a:lnTo>
                      <a:pt x="110" y="366"/>
                    </a:lnTo>
                    <a:lnTo>
                      <a:pt x="150" y="366"/>
                    </a:lnTo>
                    <a:lnTo>
                      <a:pt x="150" y="366"/>
                    </a:lnTo>
                    <a:lnTo>
                      <a:pt x="192" y="366"/>
                    </a:lnTo>
                    <a:lnTo>
                      <a:pt x="192" y="366"/>
                    </a:lnTo>
                    <a:lnTo>
                      <a:pt x="198" y="366"/>
                    </a:lnTo>
                    <a:lnTo>
                      <a:pt x="204" y="364"/>
                    </a:lnTo>
                    <a:lnTo>
                      <a:pt x="214" y="356"/>
                    </a:lnTo>
                    <a:lnTo>
                      <a:pt x="220" y="346"/>
                    </a:lnTo>
                    <a:lnTo>
                      <a:pt x="222" y="340"/>
                    </a:lnTo>
                    <a:lnTo>
                      <a:pt x="224" y="334"/>
                    </a:lnTo>
                    <a:lnTo>
                      <a:pt x="224" y="322"/>
                    </a:lnTo>
                    <a:lnTo>
                      <a:pt x="224" y="322"/>
                    </a:lnTo>
                    <a:lnTo>
                      <a:pt x="224" y="304"/>
                    </a:lnTo>
                    <a:lnTo>
                      <a:pt x="228" y="290"/>
                    </a:lnTo>
                    <a:lnTo>
                      <a:pt x="228" y="290"/>
                    </a:lnTo>
                    <a:lnTo>
                      <a:pt x="236" y="276"/>
                    </a:lnTo>
                    <a:lnTo>
                      <a:pt x="244" y="266"/>
                    </a:lnTo>
                    <a:lnTo>
                      <a:pt x="244" y="266"/>
                    </a:lnTo>
                    <a:lnTo>
                      <a:pt x="266" y="242"/>
                    </a:lnTo>
                    <a:lnTo>
                      <a:pt x="276" y="228"/>
                    </a:lnTo>
                    <a:lnTo>
                      <a:pt x="284" y="214"/>
                    </a:lnTo>
                    <a:lnTo>
                      <a:pt x="290" y="198"/>
                    </a:lnTo>
                    <a:lnTo>
                      <a:pt x="296" y="182"/>
                    </a:lnTo>
                    <a:lnTo>
                      <a:pt x="298" y="166"/>
                    </a:lnTo>
                    <a:lnTo>
                      <a:pt x="300" y="150"/>
                    </a:lnTo>
                    <a:lnTo>
                      <a:pt x="300" y="150"/>
                    </a:lnTo>
                    <a:lnTo>
                      <a:pt x="300" y="136"/>
                    </a:lnTo>
                    <a:lnTo>
                      <a:pt x="298" y="122"/>
                    </a:lnTo>
                    <a:lnTo>
                      <a:pt x="294" y="108"/>
                    </a:lnTo>
                    <a:lnTo>
                      <a:pt x="290" y="94"/>
                    </a:lnTo>
                    <a:lnTo>
                      <a:pt x="284" y="82"/>
                    </a:lnTo>
                    <a:lnTo>
                      <a:pt x="276" y="70"/>
                    </a:lnTo>
                    <a:lnTo>
                      <a:pt x="268" y="58"/>
                    </a:lnTo>
                    <a:lnTo>
                      <a:pt x="260" y="48"/>
                    </a:lnTo>
                    <a:lnTo>
                      <a:pt x="250" y="38"/>
                    </a:lnTo>
                    <a:lnTo>
                      <a:pt x="238" y="30"/>
                    </a:lnTo>
                    <a:lnTo>
                      <a:pt x="226" y="22"/>
                    </a:lnTo>
                    <a:lnTo>
                      <a:pt x="214" y="14"/>
                    </a:lnTo>
                    <a:lnTo>
                      <a:pt x="202" y="10"/>
                    </a:lnTo>
                    <a:lnTo>
                      <a:pt x="188" y="6"/>
                    </a:lnTo>
                    <a:lnTo>
                      <a:pt x="174" y="2"/>
                    </a:lnTo>
                    <a:lnTo>
                      <a:pt x="158" y="0"/>
                    </a:lnTo>
                    <a:lnTo>
                      <a:pt x="158" y="0"/>
                    </a:lnTo>
                    <a:close/>
                    <a:moveTo>
                      <a:pt x="252" y="158"/>
                    </a:moveTo>
                    <a:lnTo>
                      <a:pt x="252" y="158"/>
                    </a:lnTo>
                    <a:lnTo>
                      <a:pt x="244" y="156"/>
                    </a:lnTo>
                    <a:lnTo>
                      <a:pt x="238" y="152"/>
                    </a:lnTo>
                    <a:lnTo>
                      <a:pt x="238" y="152"/>
                    </a:lnTo>
                    <a:lnTo>
                      <a:pt x="234" y="146"/>
                    </a:lnTo>
                    <a:lnTo>
                      <a:pt x="232" y="138"/>
                    </a:lnTo>
                    <a:lnTo>
                      <a:pt x="232" y="138"/>
                    </a:lnTo>
                    <a:lnTo>
                      <a:pt x="232" y="126"/>
                    </a:lnTo>
                    <a:lnTo>
                      <a:pt x="228" y="112"/>
                    </a:lnTo>
                    <a:lnTo>
                      <a:pt x="222" y="102"/>
                    </a:lnTo>
                    <a:lnTo>
                      <a:pt x="214" y="92"/>
                    </a:lnTo>
                    <a:lnTo>
                      <a:pt x="204" y="84"/>
                    </a:lnTo>
                    <a:lnTo>
                      <a:pt x="194" y="76"/>
                    </a:lnTo>
                    <a:lnTo>
                      <a:pt x="182" y="72"/>
                    </a:lnTo>
                    <a:lnTo>
                      <a:pt x="168" y="70"/>
                    </a:lnTo>
                    <a:lnTo>
                      <a:pt x="168" y="70"/>
                    </a:lnTo>
                    <a:lnTo>
                      <a:pt x="160" y="68"/>
                    </a:lnTo>
                    <a:lnTo>
                      <a:pt x="154" y="64"/>
                    </a:lnTo>
                    <a:lnTo>
                      <a:pt x="150" y="58"/>
                    </a:lnTo>
                    <a:lnTo>
                      <a:pt x="150" y="50"/>
                    </a:lnTo>
                    <a:lnTo>
                      <a:pt x="150" y="50"/>
                    </a:lnTo>
                    <a:lnTo>
                      <a:pt x="152" y="42"/>
                    </a:lnTo>
                    <a:lnTo>
                      <a:pt x="156" y="38"/>
                    </a:lnTo>
                    <a:lnTo>
                      <a:pt x="162" y="34"/>
                    </a:lnTo>
                    <a:lnTo>
                      <a:pt x="170" y="32"/>
                    </a:lnTo>
                    <a:lnTo>
                      <a:pt x="170" y="32"/>
                    </a:lnTo>
                    <a:lnTo>
                      <a:pt x="190" y="36"/>
                    </a:lnTo>
                    <a:lnTo>
                      <a:pt x="210" y="42"/>
                    </a:lnTo>
                    <a:lnTo>
                      <a:pt x="226" y="52"/>
                    </a:lnTo>
                    <a:lnTo>
                      <a:pt x="242" y="66"/>
                    </a:lnTo>
                    <a:lnTo>
                      <a:pt x="254" y="80"/>
                    </a:lnTo>
                    <a:lnTo>
                      <a:pt x="262" y="98"/>
                    </a:lnTo>
                    <a:lnTo>
                      <a:pt x="268" y="118"/>
                    </a:lnTo>
                    <a:lnTo>
                      <a:pt x="270" y="138"/>
                    </a:lnTo>
                    <a:lnTo>
                      <a:pt x="270" y="138"/>
                    </a:lnTo>
                    <a:lnTo>
                      <a:pt x="270" y="146"/>
                    </a:lnTo>
                    <a:lnTo>
                      <a:pt x="266" y="152"/>
                    </a:lnTo>
                    <a:lnTo>
                      <a:pt x="266" y="152"/>
                    </a:lnTo>
                    <a:lnTo>
                      <a:pt x="260" y="156"/>
                    </a:lnTo>
                    <a:lnTo>
                      <a:pt x="252" y="158"/>
                    </a:lnTo>
                    <a:lnTo>
                      <a:pt x="252" y="158"/>
                    </a:lnTo>
                    <a:close/>
                  </a:path>
                </a:pathLst>
              </a:custGeom>
              <a:solidFill>
                <a:srgbClr val="4F81B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7" name="Rectangle 50">
                <a:extLst>
                  <a:ext uri="{FF2B5EF4-FFF2-40B4-BE49-F238E27FC236}">
                    <a16:creationId xmlns:a16="http://schemas.microsoft.com/office/drawing/2014/main" id="{7FB5930F-8026-4B30-815E-914F594C7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8325" y="1609725"/>
                <a:ext cx="234950" cy="1143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8" name="Rectangle 51">
                <a:extLst>
                  <a:ext uri="{FF2B5EF4-FFF2-40B4-BE49-F238E27FC236}">
                    <a16:creationId xmlns:a16="http://schemas.microsoft.com/office/drawing/2014/main" id="{88E44EEC-9F9C-4438-A392-FAE34BD937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8325" y="1765300"/>
                <a:ext cx="234950" cy="508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29" name="Freeform 52">
                <a:extLst>
                  <a:ext uri="{FF2B5EF4-FFF2-40B4-BE49-F238E27FC236}">
                    <a16:creationId xmlns:a16="http://schemas.microsoft.com/office/drawing/2014/main" id="{87598BB0-6BFF-4053-BC51-A6DD1A98C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225" y="911225"/>
                <a:ext cx="53975" cy="180975"/>
              </a:xfrm>
              <a:custGeom>
                <a:avLst/>
                <a:gdLst/>
                <a:ahLst/>
                <a:cxnLst>
                  <a:cxn ang="0">
                    <a:pos x="34" y="112"/>
                  </a:cxn>
                  <a:cxn ang="0">
                    <a:pos x="4" y="114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34" y="112"/>
                  </a:cxn>
                </a:cxnLst>
                <a:rect l="0" t="0" r="r" b="b"/>
                <a:pathLst>
                  <a:path w="34" h="114">
                    <a:moveTo>
                      <a:pt x="34" y="112"/>
                    </a:moveTo>
                    <a:lnTo>
                      <a:pt x="4" y="114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34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0" name="Freeform 53">
                <a:extLst>
                  <a:ext uri="{FF2B5EF4-FFF2-40B4-BE49-F238E27FC236}">
                    <a16:creationId xmlns:a16="http://schemas.microsoft.com/office/drawing/2014/main" id="{F2BF3D5E-A15F-45AE-A788-C6DBAA7D1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625" y="962025"/>
                <a:ext cx="130175" cy="177800"/>
              </a:xfrm>
              <a:custGeom>
                <a:avLst/>
                <a:gdLst/>
                <a:ahLst/>
                <a:cxnLst>
                  <a:cxn ang="0">
                    <a:pos x="58" y="112"/>
                  </a:cxn>
                  <a:cxn ang="0">
                    <a:pos x="0" y="14"/>
                  </a:cxn>
                  <a:cxn ang="0">
                    <a:pos x="26" y="0"/>
                  </a:cxn>
                  <a:cxn ang="0">
                    <a:pos x="82" y="98"/>
                  </a:cxn>
                  <a:cxn ang="0">
                    <a:pos x="58" y="112"/>
                  </a:cxn>
                </a:cxnLst>
                <a:rect l="0" t="0" r="r" b="b"/>
                <a:pathLst>
                  <a:path w="82" h="112">
                    <a:moveTo>
                      <a:pt x="58" y="112"/>
                    </a:moveTo>
                    <a:lnTo>
                      <a:pt x="0" y="14"/>
                    </a:lnTo>
                    <a:lnTo>
                      <a:pt x="26" y="0"/>
                    </a:lnTo>
                    <a:lnTo>
                      <a:pt x="82" y="98"/>
                    </a:lnTo>
                    <a:lnTo>
                      <a:pt x="58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1" name="Freeform 54">
                <a:extLst>
                  <a:ext uri="{FF2B5EF4-FFF2-40B4-BE49-F238E27FC236}">
                    <a16:creationId xmlns:a16="http://schemas.microsoft.com/office/drawing/2014/main" id="{B51C7977-A5A7-4D47-B6EF-9E13F5662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700" y="1123950"/>
                <a:ext cx="180975" cy="13017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14" y="58"/>
                  </a:cxn>
                  <a:cxn ang="0">
                    <a:pos x="98" y="82"/>
                  </a:cxn>
                  <a:cxn ang="0">
                    <a:pos x="0" y="26"/>
                  </a:cxn>
                  <a:cxn ang="0">
                    <a:pos x="14" y="0"/>
                  </a:cxn>
                </a:cxnLst>
                <a:rect l="0" t="0" r="r" b="b"/>
                <a:pathLst>
                  <a:path w="114" h="82">
                    <a:moveTo>
                      <a:pt x="14" y="0"/>
                    </a:moveTo>
                    <a:lnTo>
                      <a:pt x="114" y="58"/>
                    </a:lnTo>
                    <a:lnTo>
                      <a:pt x="98" y="82"/>
                    </a:lnTo>
                    <a:lnTo>
                      <a:pt x="0" y="26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2" name="Freeform 55">
                <a:extLst>
                  <a:ext uri="{FF2B5EF4-FFF2-40B4-BE49-F238E27FC236}">
                    <a16:creationId xmlns:a16="http://schemas.microsoft.com/office/drawing/2014/main" id="{1E942F9B-33CB-48E4-9EA3-FA9AF7E66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0750" y="1123950"/>
                <a:ext cx="177800" cy="130175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0" y="58"/>
                  </a:cxn>
                  <a:cxn ang="0">
                    <a:pos x="14" y="82"/>
                  </a:cxn>
                  <a:cxn ang="0">
                    <a:pos x="112" y="26"/>
                  </a:cxn>
                  <a:cxn ang="0">
                    <a:pos x="98" y="0"/>
                  </a:cxn>
                </a:cxnLst>
                <a:rect l="0" t="0" r="r" b="b"/>
                <a:pathLst>
                  <a:path w="112" h="82">
                    <a:moveTo>
                      <a:pt x="98" y="0"/>
                    </a:moveTo>
                    <a:lnTo>
                      <a:pt x="0" y="58"/>
                    </a:lnTo>
                    <a:lnTo>
                      <a:pt x="14" y="82"/>
                    </a:lnTo>
                    <a:lnTo>
                      <a:pt x="112" y="26"/>
                    </a:lnTo>
                    <a:lnTo>
                      <a:pt x="9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  <p:sp>
            <p:nvSpPr>
              <p:cNvPr id="33" name="Freeform 56">
                <a:extLst>
                  <a:ext uri="{FF2B5EF4-FFF2-40B4-BE49-F238E27FC236}">
                    <a16:creationId xmlns:a16="http://schemas.microsoft.com/office/drawing/2014/main" id="{B6B2D266-4FF9-45CB-8302-AA63F1FFA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450" y="962025"/>
                <a:ext cx="130175" cy="177800"/>
              </a:xfrm>
              <a:custGeom>
                <a:avLst/>
                <a:gdLst/>
                <a:ahLst/>
                <a:cxnLst>
                  <a:cxn ang="0">
                    <a:pos x="26" y="112"/>
                  </a:cxn>
                  <a:cxn ang="0">
                    <a:pos x="0" y="98"/>
                  </a:cxn>
                  <a:cxn ang="0">
                    <a:pos x="58" y="0"/>
                  </a:cxn>
                  <a:cxn ang="0">
                    <a:pos x="82" y="14"/>
                  </a:cxn>
                  <a:cxn ang="0">
                    <a:pos x="26" y="112"/>
                  </a:cxn>
                </a:cxnLst>
                <a:rect l="0" t="0" r="r" b="b"/>
                <a:pathLst>
                  <a:path w="82" h="112">
                    <a:moveTo>
                      <a:pt x="26" y="112"/>
                    </a:moveTo>
                    <a:lnTo>
                      <a:pt x="0" y="98"/>
                    </a:lnTo>
                    <a:lnTo>
                      <a:pt x="58" y="0"/>
                    </a:lnTo>
                    <a:lnTo>
                      <a:pt x="82" y="14"/>
                    </a:lnTo>
                    <a:lnTo>
                      <a:pt x="26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</a:endParaRPr>
              </a:p>
            </p:txBody>
          </p:sp>
        </p:grpSp>
      </p:grpSp>
      <p:grpSp>
        <p:nvGrpSpPr>
          <p:cNvPr id="34" name="组 86">
            <a:extLst>
              <a:ext uri="{FF2B5EF4-FFF2-40B4-BE49-F238E27FC236}">
                <a16:creationId xmlns:a16="http://schemas.microsoft.com/office/drawing/2014/main" id="{691D04F2-652A-446E-B430-5BD76559E59E}"/>
              </a:ext>
            </a:extLst>
          </p:cNvPr>
          <p:cNvGrpSpPr/>
          <p:nvPr/>
        </p:nvGrpSpPr>
        <p:grpSpPr>
          <a:xfrm>
            <a:off x="6208211" y="1791952"/>
            <a:ext cx="2050473" cy="2050473"/>
            <a:chOff x="9095944" y="2350114"/>
            <a:chExt cx="2050473" cy="2050473"/>
          </a:xfrm>
          <a:solidFill>
            <a:srgbClr val="4F81BD"/>
          </a:solidFill>
        </p:grpSpPr>
        <p:sp>
          <p:nvSpPr>
            <p:cNvPr id="35" name="泪珠形 71">
              <a:extLst>
                <a:ext uri="{FF2B5EF4-FFF2-40B4-BE49-F238E27FC236}">
                  <a16:creationId xmlns:a16="http://schemas.microsoft.com/office/drawing/2014/main" id="{89FDF009-81FE-40F1-A3B9-0BA31463C1D5}"/>
                </a:ext>
              </a:extLst>
            </p:cNvPr>
            <p:cNvSpPr/>
            <p:nvPr/>
          </p:nvSpPr>
          <p:spPr>
            <a:xfrm flipH="1" flipV="1">
              <a:off x="9095944" y="2350114"/>
              <a:ext cx="2050473" cy="2050473"/>
            </a:xfrm>
            <a:prstGeom prst="teardrop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</a:endParaRPr>
            </a:p>
          </p:txBody>
        </p:sp>
        <p:sp>
          <p:nvSpPr>
            <p:cNvPr id="37" name="Freeform 217">
              <a:extLst>
                <a:ext uri="{FF2B5EF4-FFF2-40B4-BE49-F238E27FC236}">
                  <a16:creationId xmlns:a16="http://schemas.microsoft.com/office/drawing/2014/main" id="{922F8039-89CF-4140-B4C5-337FDBED13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9491" y="2982611"/>
              <a:ext cx="448331" cy="32605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76" y="176"/>
                </a:cxn>
                <a:cxn ang="0">
                  <a:pos x="352" y="32"/>
                </a:cxn>
                <a:cxn ang="0">
                  <a:pos x="352" y="0"/>
                </a:cxn>
                <a:cxn ang="0">
                  <a:pos x="0" y="0"/>
                </a:cxn>
                <a:cxn ang="0">
                  <a:pos x="0" y="32"/>
                </a:cxn>
                <a:cxn ang="0">
                  <a:pos x="0" y="228"/>
                </a:cxn>
                <a:cxn ang="0">
                  <a:pos x="86" y="132"/>
                </a:cxn>
                <a:cxn ang="0">
                  <a:pos x="0" y="54"/>
                </a:cxn>
                <a:cxn ang="0">
                  <a:pos x="0" y="228"/>
                </a:cxn>
                <a:cxn ang="0">
                  <a:pos x="352" y="230"/>
                </a:cxn>
                <a:cxn ang="0">
                  <a:pos x="262" y="132"/>
                </a:cxn>
                <a:cxn ang="0">
                  <a:pos x="352" y="56"/>
                </a:cxn>
                <a:cxn ang="0">
                  <a:pos x="352" y="230"/>
                </a:cxn>
                <a:cxn ang="0">
                  <a:pos x="176" y="204"/>
                </a:cxn>
                <a:cxn ang="0">
                  <a:pos x="104" y="144"/>
                </a:cxn>
                <a:cxn ang="0">
                  <a:pos x="0" y="256"/>
                </a:cxn>
                <a:cxn ang="0">
                  <a:pos x="352" y="256"/>
                </a:cxn>
                <a:cxn ang="0">
                  <a:pos x="248" y="144"/>
                </a:cxn>
                <a:cxn ang="0">
                  <a:pos x="176" y="204"/>
                </a:cxn>
              </a:cxnLst>
              <a:rect l="0" t="0" r="r" b="b"/>
              <a:pathLst>
                <a:path w="352" h="256">
                  <a:moveTo>
                    <a:pt x="0" y="32"/>
                  </a:moveTo>
                  <a:lnTo>
                    <a:pt x="176" y="176"/>
                  </a:lnTo>
                  <a:lnTo>
                    <a:pt x="352" y="32"/>
                  </a:lnTo>
                  <a:lnTo>
                    <a:pt x="352" y="0"/>
                  </a:lnTo>
                  <a:lnTo>
                    <a:pt x="0" y="0"/>
                  </a:lnTo>
                  <a:lnTo>
                    <a:pt x="0" y="32"/>
                  </a:lnTo>
                  <a:close/>
                  <a:moveTo>
                    <a:pt x="0" y="228"/>
                  </a:moveTo>
                  <a:lnTo>
                    <a:pt x="86" y="132"/>
                  </a:lnTo>
                  <a:lnTo>
                    <a:pt x="0" y="54"/>
                  </a:lnTo>
                  <a:lnTo>
                    <a:pt x="0" y="228"/>
                  </a:lnTo>
                  <a:close/>
                  <a:moveTo>
                    <a:pt x="352" y="230"/>
                  </a:moveTo>
                  <a:lnTo>
                    <a:pt x="262" y="132"/>
                  </a:lnTo>
                  <a:lnTo>
                    <a:pt x="352" y="56"/>
                  </a:lnTo>
                  <a:lnTo>
                    <a:pt x="352" y="230"/>
                  </a:lnTo>
                  <a:close/>
                  <a:moveTo>
                    <a:pt x="176" y="204"/>
                  </a:moveTo>
                  <a:lnTo>
                    <a:pt x="104" y="144"/>
                  </a:lnTo>
                  <a:lnTo>
                    <a:pt x="0" y="256"/>
                  </a:lnTo>
                  <a:lnTo>
                    <a:pt x="352" y="256"/>
                  </a:lnTo>
                  <a:lnTo>
                    <a:pt x="248" y="144"/>
                  </a:lnTo>
                  <a:lnTo>
                    <a:pt x="176" y="20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</a:endParaRPr>
            </a:p>
          </p:txBody>
        </p:sp>
      </p:grpSp>
      <p:cxnSp>
        <p:nvCxnSpPr>
          <p:cNvPr id="38" name="直线连接符 105">
            <a:extLst>
              <a:ext uri="{FF2B5EF4-FFF2-40B4-BE49-F238E27FC236}">
                <a16:creationId xmlns:a16="http://schemas.microsoft.com/office/drawing/2014/main" id="{D244977E-7735-41EE-89D1-9BD8A622B760}"/>
              </a:ext>
            </a:extLst>
          </p:cNvPr>
          <p:cNvCxnSpPr/>
          <p:nvPr/>
        </p:nvCxnSpPr>
        <p:spPr>
          <a:xfrm>
            <a:off x="3412996" y="2454341"/>
            <a:ext cx="1073797" cy="0"/>
          </a:xfrm>
          <a:prstGeom prst="line">
            <a:avLst/>
          </a:prstGeom>
          <a:noFill/>
          <a:ln w="22225" cap="flat" cmpd="sng" algn="ctr">
            <a:solidFill>
              <a:schemeClr val="bg1"/>
            </a:solidFill>
            <a:prstDash val="solid"/>
            <a:miter lim="800000"/>
            <a:headEnd type="oval"/>
            <a:tailEnd type="oval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39" name="直线连接符 108">
            <a:extLst>
              <a:ext uri="{FF2B5EF4-FFF2-40B4-BE49-F238E27FC236}">
                <a16:creationId xmlns:a16="http://schemas.microsoft.com/office/drawing/2014/main" id="{C36D76A3-A7FA-4413-ABD3-FE5A839BE35D}"/>
              </a:ext>
            </a:extLst>
          </p:cNvPr>
          <p:cNvCxnSpPr/>
          <p:nvPr/>
        </p:nvCxnSpPr>
        <p:spPr>
          <a:xfrm>
            <a:off x="3412996" y="4597761"/>
            <a:ext cx="1073797" cy="0"/>
          </a:xfrm>
          <a:prstGeom prst="line">
            <a:avLst/>
          </a:prstGeom>
          <a:noFill/>
          <a:ln w="22225" cap="flat" cmpd="sng" algn="ctr">
            <a:solidFill>
              <a:schemeClr val="bg1"/>
            </a:solidFill>
            <a:prstDash val="solid"/>
            <a:miter lim="800000"/>
            <a:headEnd type="oval"/>
            <a:tailEnd type="oval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40" name="直线连接符 109">
            <a:extLst>
              <a:ext uri="{FF2B5EF4-FFF2-40B4-BE49-F238E27FC236}">
                <a16:creationId xmlns:a16="http://schemas.microsoft.com/office/drawing/2014/main" id="{AF5E37A4-5500-4F74-95D8-D0C77015CEE1}"/>
              </a:ext>
            </a:extLst>
          </p:cNvPr>
          <p:cNvCxnSpPr/>
          <p:nvPr/>
        </p:nvCxnSpPr>
        <p:spPr>
          <a:xfrm>
            <a:off x="7846450" y="2454341"/>
            <a:ext cx="1073797" cy="0"/>
          </a:xfrm>
          <a:prstGeom prst="line">
            <a:avLst/>
          </a:prstGeom>
          <a:noFill/>
          <a:ln w="22225" cap="flat" cmpd="sng" algn="ctr">
            <a:solidFill>
              <a:schemeClr val="bg1"/>
            </a:solidFill>
            <a:prstDash val="solid"/>
            <a:miter lim="800000"/>
            <a:headEnd type="oval"/>
            <a:tailEnd type="oval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41" name="直线连接符 110">
            <a:extLst>
              <a:ext uri="{FF2B5EF4-FFF2-40B4-BE49-F238E27FC236}">
                <a16:creationId xmlns:a16="http://schemas.microsoft.com/office/drawing/2014/main" id="{777F3E29-245F-4404-896A-6ECE6016253F}"/>
              </a:ext>
            </a:extLst>
          </p:cNvPr>
          <p:cNvCxnSpPr/>
          <p:nvPr/>
        </p:nvCxnSpPr>
        <p:spPr>
          <a:xfrm>
            <a:off x="7846450" y="4597761"/>
            <a:ext cx="1073797" cy="0"/>
          </a:xfrm>
          <a:prstGeom prst="line">
            <a:avLst/>
          </a:prstGeom>
          <a:noFill/>
          <a:ln w="22225" cap="flat" cmpd="sng" algn="ctr">
            <a:solidFill>
              <a:schemeClr val="bg1"/>
            </a:solidFill>
            <a:prstDash val="solid"/>
            <a:miter lim="800000"/>
            <a:headEnd type="oval"/>
            <a:tailEnd type="oval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4BF43A49-15E5-428F-9FC7-B76BAE6044AD}"/>
              </a:ext>
            </a:extLst>
          </p:cNvPr>
          <p:cNvSpPr txBox="1"/>
          <p:nvPr/>
        </p:nvSpPr>
        <p:spPr>
          <a:xfrm>
            <a:off x="760422" y="2031905"/>
            <a:ext cx="2699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教學基本學科：幼兒文學、幼兒藝術、幼兒體能、幼兒戲劇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493D6E7-5CED-4106-A303-881E390317D5}"/>
              </a:ext>
            </a:extLst>
          </p:cNvPr>
          <p:cNvSpPr txBox="1"/>
          <p:nvPr/>
        </p:nvSpPr>
        <p:spPr>
          <a:xfrm>
            <a:off x="9106270" y="2064171"/>
            <a:ext cx="2699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教育基礎課程：教育概論、教育心理學、教育哲學、教育社會學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9ACB047-149E-40C0-843B-A1411DF475E3}"/>
              </a:ext>
            </a:extLst>
          </p:cNvPr>
          <p:cNvSpPr txBox="1"/>
          <p:nvPr/>
        </p:nvSpPr>
        <p:spPr>
          <a:xfrm>
            <a:off x="794398" y="4112839"/>
            <a:ext cx="2699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教育方法課程：教學原理、幼兒園課程設計、幼兒遊戲、幼兒學習環境設計、幼兒園行政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B5C522D-57A1-4AD6-871A-D5A41B807AB9}"/>
              </a:ext>
            </a:extLst>
          </p:cNvPr>
          <p:cNvSpPr txBox="1"/>
          <p:nvPr/>
        </p:nvSpPr>
        <p:spPr>
          <a:xfrm>
            <a:off x="9063704" y="4145105"/>
            <a:ext cx="26996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教保專業知能課程：幼兒發展、幼兒觀察、幼兒園教保活動課程設計、幼兒園教材教法、特殊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幼兒教育、幼兒園實習</a:t>
            </a:r>
            <a:endParaRPr lang="zh-CN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7019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5" grpId="0"/>
      <p:bldP spid="48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EFED993-EBAE-45CA-9C40-7DF2FEFCB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4625">
            <a:off x="-1491473" y="-1187851"/>
            <a:ext cx="5118902" cy="51189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872BCE1-21B4-4C3F-A802-473F94242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1270">
            <a:off x="8433577" y="2984099"/>
            <a:ext cx="5118902" cy="511890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96AA9D9-F332-4131-9845-1B93DEE0344A}"/>
              </a:ext>
            </a:extLst>
          </p:cNvPr>
          <p:cNvSpPr txBox="1"/>
          <p:nvPr/>
        </p:nvSpPr>
        <p:spPr>
          <a:xfrm>
            <a:off x="4629150" y="532995"/>
            <a:ext cx="4000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en-US" altLang="zh-CN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ontents</a:t>
            </a:r>
            <a:endParaRPr lang="zh-CN" altLang="en-US" sz="6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89529A7-DD5D-4C2A-A953-DC1ABCB2A017}"/>
              </a:ext>
            </a:extLst>
          </p:cNvPr>
          <p:cNvSpPr/>
          <p:nvPr/>
        </p:nvSpPr>
        <p:spPr>
          <a:xfrm>
            <a:off x="1423670" y="2491145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82AEEE-91AB-4035-B216-5E05A407FD4A}"/>
              </a:ext>
            </a:extLst>
          </p:cNvPr>
          <p:cNvSpPr txBox="1"/>
          <p:nvPr/>
        </p:nvSpPr>
        <p:spPr>
          <a:xfrm>
            <a:off x="2523754" y="2666198"/>
            <a:ext cx="3877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生命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哲學相關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科系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F12831-27DA-4D53-8F9B-71DD9FED1A87}"/>
              </a:ext>
            </a:extLst>
          </p:cNvPr>
          <p:cNvSpPr txBox="1"/>
          <p:nvPr/>
        </p:nvSpPr>
        <p:spPr>
          <a:xfrm>
            <a:off x="1576071" y="2491145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latin typeface="Calibri" panose="020F0502020204030204" pitchFamily="34" charset="0"/>
              </a:rPr>
              <a:t>01</a:t>
            </a:r>
            <a:endParaRPr lang="zh-CN" altLang="en-US" sz="3200" b="1" dirty="0">
              <a:solidFill>
                <a:srgbClr val="8EB4E3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A10A102-0F76-448E-8289-9C284CA0AEC6}"/>
              </a:ext>
            </a:extLst>
          </p:cNvPr>
          <p:cNvSpPr/>
          <p:nvPr/>
        </p:nvSpPr>
        <p:spPr>
          <a:xfrm>
            <a:off x="1423670" y="3075920"/>
            <a:ext cx="914401" cy="152341"/>
          </a:xfrm>
          <a:prstGeom prst="rect">
            <a:avLst/>
          </a:prstGeom>
          <a:solidFill>
            <a:srgbClr val="E4E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C3D39D9-D9C5-435D-B1B7-24F8676D2797}"/>
              </a:ext>
            </a:extLst>
          </p:cNvPr>
          <p:cNvSpPr/>
          <p:nvPr/>
        </p:nvSpPr>
        <p:spPr>
          <a:xfrm>
            <a:off x="7079859" y="2508062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F96E840-DF60-4900-B762-555B2F6F4D83}"/>
              </a:ext>
            </a:extLst>
          </p:cNvPr>
          <p:cNvSpPr txBox="1"/>
          <p:nvPr/>
        </p:nvSpPr>
        <p:spPr>
          <a:xfrm>
            <a:off x="8179943" y="2683115"/>
            <a:ext cx="316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中國語文相關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科系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7868572-38FE-4C81-97FF-C5DEA49BD84A}"/>
              </a:ext>
            </a:extLst>
          </p:cNvPr>
          <p:cNvSpPr txBox="1"/>
          <p:nvPr/>
        </p:nvSpPr>
        <p:spPr>
          <a:xfrm>
            <a:off x="7232260" y="2508062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latin typeface="Calibri" panose="020F0502020204030204" pitchFamily="34" charset="0"/>
              </a:rPr>
              <a:t>02</a:t>
            </a:r>
            <a:endParaRPr lang="zh-CN" altLang="en-US" sz="3200" b="1" dirty="0">
              <a:solidFill>
                <a:srgbClr val="8EB4E3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AEDC0F5-5A23-40B4-BF35-AA1BB9B853E8}"/>
              </a:ext>
            </a:extLst>
          </p:cNvPr>
          <p:cNvSpPr/>
          <p:nvPr/>
        </p:nvSpPr>
        <p:spPr>
          <a:xfrm>
            <a:off x="7079859" y="3092837"/>
            <a:ext cx="914401" cy="152341"/>
          </a:xfrm>
          <a:prstGeom prst="rect">
            <a:avLst/>
          </a:prstGeom>
          <a:solidFill>
            <a:srgbClr val="E4E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6BDFA01-84DB-49E9-B92C-F4D0CEDAD627}"/>
              </a:ext>
            </a:extLst>
          </p:cNvPr>
          <p:cNvSpPr/>
          <p:nvPr/>
        </p:nvSpPr>
        <p:spPr>
          <a:xfrm>
            <a:off x="1395095" y="4074667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7196171-8567-4E56-B7FC-304D74EFE6E8}"/>
              </a:ext>
            </a:extLst>
          </p:cNvPr>
          <p:cNvSpPr txBox="1"/>
          <p:nvPr/>
        </p:nvSpPr>
        <p:spPr>
          <a:xfrm>
            <a:off x="2495179" y="4249720"/>
            <a:ext cx="316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外國</a:t>
            </a:r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語文相關科系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20463A0-6F7A-4E67-8DAA-4A5A2ADF50EE}"/>
              </a:ext>
            </a:extLst>
          </p:cNvPr>
          <p:cNvSpPr txBox="1"/>
          <p:nvPr/>
        </p:nvSpPr>
        <p:spPr>
          <a:xfrm>
            <a:off x="1547496" y="4074667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latin typeface="Calibri" panose="020F0502020204030204" pitchFamily="34" charset="0"/>
              </a:rPr>
              <a:t>03</a:t>
            </a:r>
            <a:endParaRPr lang="zh-CN" altLang="en-US" sz="3200" b="1" dirty="0">
              <a:solidFill>
                <a:srgbClr val="8EB4E3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DC24AB7-8603-4C88-B345-0AD89DF22B0E}"/>
              </a:ext>
            </a:extLst>
          </p:cNvPr>
          <p:cNvSpPr/>
          <p:nvPr/>
        </p:nvSpPr>
        <p:spPr>
          <a:xfrm>
            <a:off x="1395095" y="4659442"/>
            <a:ext cx="914401" cy="152341"/>
          </a:xfrm>
          <a:prstGeom prst="rect">
            <a:avLst/>
          </a:prstGeom>
          <a:solidFill>
            <a:srgbClr val="E4E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D9705E8-F209-4587-AFEA-86716A0651E5}"/>
              </a:ext>
            </a:extLst>
          </p:cNvPr>
          <p:cNvSpPr/>
          <p:nvPr/>
        </p:nvSpPr>
        <p:spPr>
          <a:xfrm>
            <a:off x="7046381" y="4106992"/>
            <a:ext cx="91440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862B6A7-1D45-48C6-AC54-6CFEB96D31C8}"/>
              </a:ext>
            </a:extLst>
          </p:cNvPr>
          <p:cNvSpPr txBox="1"/>
          <p:nvPr/>
        </p:nvSpPr>
        <p:spPr>
          <a:xfrm>
            <a:off x="8146465" y="4282045"/>
            <a:ext cx="316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幼教相關科系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F8F168A-93D3-407C-9578-02B93D9F5F9F}"/>
              </a:ext>
            </a:extLst>
          </p:cNvPr>
          <p:cNvSpPr txBox="1"/>
          <p:nvPr/>
        </p:nvSpPr>
        <p:spPr>
          <a:xfrm>
            <a:off x="7198782" y="4106992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8EB4E3"/>
                </a:solidFill>
                <a:latin typeface="Calibri" panose="020F0502020204030204" pitchFamily="34" charset="0"/>
              </a:rPr>
              <a:t>04</a:t>
            </a:r>
            <a:endParaRPr lang="zh-CN" altLang="en-US" sz="3200" b="1" dirty="0">
              <a:solidFill>
                <a:srgbClr val="8EB4E3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9A8C86C-1D53-4342-B9E6-0827D47C8C21}"/>
              </a:ext>
            </a:extLst>
          </p:cNvPr>
          <p:cNvSpPr/>
          <p:nvPr/>
        </p:nvSpPr>
        <p:spPr>
          <a:xfrm>
            <a:off x="7046381" y="4691767"/>
            <a:ext cx="914401" cy="152341"/>
          </a:xfrm>
          <a:prstGeom prst="rect">
            <a:avLst/>
          </a:prstGeom>
          <a:solidFill>
            <a:srgbClr val="E4E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771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/>
      <p:bldP spid="12" grpId="0" animBg="1"/>
      <p:bldP spid="13" grpId="0" animBg="1"/>
      <p:bldP spid="14" grpId="0"/>
      <p:bldP spid="16" grpId="0"/>
      <p:bldP spid="17" grpId="0" animBg="1"/>
      <p:bldP spid="18" grpId="0" animBg="1"/>
      <p:bldP spid="19" grpId="0"/>
      <p:bldP spid="21" grpId="0"/>
      <p:bldP spid="22" grpId="0" animBg="1"/>
      <p:bldP spid="23" grpId="0" animBg="1"/>
      <p:bldP spid="24" grpId="0"/>
      <p:bldP spid="26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923811" y="335253"/>
            <a:ext cx="586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少子化所以沒有出路 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!?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7D2266-4D8E-4D6F-A282-764314662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52" y="2077833"/>
            <a:ext cx="6483725" cy="364034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0F6B00A-9494-4214-95D1-94FBD78E3E59}"/>
              </a:ext>
            </a:extLst>
          </p:cNvPr>
          <p:cNvSpPr txBox="1"/>
          <p:nvPr/>
        </p:nvSpPr>
        <p:spPr>
          <a:xfrm>
            <a:off x="1408216" y="2082121"/>
            <a:ext cx="3040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幼教市場需求龐大，加上政府公共托育政策的推行，幼教人才炙手可熱。</a:t>
            </a:r>
            <a:endParaRPr lang="zh-CN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F4B4ABE-95D4-4774-844F-109463079CEB}"/>
              </a:ext>
            </a:extLst>
          </p:cNvPr>
          <p:cNvSpPr/>
          <p:nvPr/>
        </p:nvSpPr>
        <p:spPr>
          <a:xfrm>
            <a:off x="897153" y="2077833"/>
            <a:ext cx="400111" cy="4001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033A43E-4AC3-4029-AFCB-C57F3F24FAE4}"/>
              </a:ext>
            </a:extLst>
          </p:cNvPr>
          <p:cNvCxnSpPr/>
          <p:nvPr/>
        </p:nvCxnSpPr>
        <p:spPr>
          <a:xfrm>
            <a:off x="4556498" y="2806663"/>
            <a:ext cx="0" cy="24689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3">
            <a:extLst>
              <a:ext uri="{FF2B5EF4-FFF2-40B4-BE49-F238E27FC236}">
                <a16:creationId xmlns:a16="http://schemas.microsoft.com/office/drawing/2014/main" id="{6F4B4ABE-95D4-4774-844F-109463079CEB}"/>
              </a:ext>
            </a:extLst>
          </p:cNvPr>
          <p:cNvSpPr/>
          <p:nvPr/>
        </p:nvSpPr>
        <p:spPr>
          <a:xfrm>
            <a:off x="893761" y="4241243"/>
            <a:ext cx="400111" cy="3913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79198" y="4241243"/>
            <a:ext cx="29695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臺灣是亞洲尤其是華文地區的幼兒教育產業先進國家與輸出</a:t>
            </a:r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32758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923811" y="335253"/>
            <a:ext cx="501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未來生涯進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A5627A0-5CB2-4D62-9A32-EA4F57B2C8EE}"/>
              </a:ext>
            </a:extLst>
          </p:cNvPr>
          <p:cNvGrpSpPr/>
          <p:nvPr/>
        </p:nvGrpSpPr>
        <p:grpSpPr>
          <a:xfrm>
            <a:off x="5451796" y="1745397"/>
            <a:ext cx="1193006" cy="1947863"/>
            <a:chOff x="5009022" y="1118079"/>
            <a:chExt cx="1590675" cy="2597150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50CC7F39-8291-4BC6-97BE-45816DAA27F6}"/>
                </a:ext>
              </a:extLst>
            </p:cNvPr>
            <p:cNvSpPr/>
            <p:nvPr/>
          </p:nvSpPr>
          <p:spPr>
            <a:xfrm>
              <a:off x="5009022" y="1118079"/>
              <a:ext cx="1590675" cy="2597150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solidFill>
              <a:srgbClr val="4F81BD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7" name="Freeform 251">
              <a:extLst>
                <a:ext uri="{FF2B5EF4-FFF2-40B4-BE49-F238E27FC236}">
                  <a16:creationId xmlns:a16="http://schemas.microsoft.com/office/drawing/2014/main" id="{AE6F3ECE-7D2C-4B71-A4A7-20D4CF6070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8271" y="1576249"/>
              <a:ext cx="659377" cy="650243"/>
            </a:xfrm>
            <a:custGeom>
              <a:avLst/>
              <a:gdLst>
                <a:gd name="T0" fmla="*/ 51 w 51"/>
                <a:gd name="T1" fmla="*/ 10 h 48"/>
                <a:gd name="T2" fmla="*/ 51 w 51"/>
                <a:gd name="T3" fmla="*/ 14 h 48"/>
                <a:gd name="T4" fmla="*/ 48 w 51"/>
                <a:gd name="T5" fmla="*/ 14 h 48"/>
                <a:gd name="T6" fmla="*/ 46 w 51"/>
                <a:gd name="T7" fmla="*/ 15 h 48"/>
                <a:gd name="T8" fmla="*/ 5 w 51"/>
                <a:gd name="T9" fmla="*/ 15 h 48"/>
                <a:gd name="T10" fmla="*/ 3 w 51"/>
                <a:gd name="T11" fmla="*/ 14 h 48"/>
                <a:gd name="T12" fmla="*/ 0 w 51"/>
                <a:gd name="T13" fmla="*/ 14 h 48"/>
                <a:gd name="T14" fmla="*/ 0 w 51"/>
                <a:gd name="T15" fmla="*/ 10 h 48"/>
                <a:gd name="T16" fmla="*/ 26 w 51"/>
                <a:gd name="T17" fmla="*/ 0 h 48"/>
                <a:gd name="T18" fmla="*/ 51 w 51"/>
                <a:gd name="T19" fmla="*/ 10 h 48"/>
                <a:gd name="T20" fmla="*/ 51 w 51"/>
                <a:gd name="T21" fmla="*/ 44 h 48"/>
                <a:gd name="T22" fmla="*/ 51 w 51"/>
                <a:gd name="T23" fmla="*/ 48 h 48"/>
                <a:gd name="T24" fmla="*/ 0 w 51"/>
                <a:gd name="T25" fmla="*/ 48 h 48"/>
                <a:gd name="T26" fmla="*/ 0 w 51"/>
                <a:gd name="T27" fmla="*/ 44 h 48"/>
                <a:gd name="T28" fmla="*/ 2 w 51"/>
                <a:gd name="T29" fmla="*/ 43 h 48"/>
                <a:gd name="T30" fmla="*/ 50 w 51"/>
                <a:gd name="T31" fmla="*/ 43 h 48"/>
                <a:gd name="T32" fmla="*/ 51 w 51"/>
                <a:gd name="T33" fmla="*/ 44 h 48"/>
                <a:gd name="T34" fmla="*/ 14 w 51"/>
                <a:gd name="T35" fmla="*/ 17 h 48"/>
                <a:gd name="T36" fmla="*/ 14 w 51"/>
                <a:gd name="T37" fmla="*/ 38 h 48"/>
                <a:gd name="T38" fmla="*/ 17 w 51"/>
                <a:gd name="T39" fmla="*/ 38 h 48"/>
                <a:gd name="T40" fmla="*/ 17 w 51"/>
                <a:gd name="T41" fmla="*/ 17 h 48"/>
                <a:gd name="T42" fmla="*/ 24 w 51"/>
                <a:gd name="T43" fmla="*/ 17 h 48"/>
                <a:gd name="T44" fmla="*/ 24 w 51"/>
                <a:gd name="T45" fmla="*/ 38 h 48"/>
                <a:gd name="T46" fmla="*/ 27 w 51"/>
                <a:gd name="T47" fmla="*/ 38 h 48"/>
                <a:gd name="T48" fmla="*/ 27 w 51"/>
                <a:gd name="T49" fmla="*/ 17 h 48"/>
                <a:gd name="T50" fmla="*/ 34 w 51"/>
                <a:gd name="T51" fmla="*/ 17 h 48"/>
                <a:gd name="T52" fmla="*/ 34 w 51"/>
                <a:gd name="T53" fmla="*/ 38 h 48"/>
                <a:gd name="T54" fmla="*/ 38 w 51"/>
                <a:gd name="T55" fmla="*/ 38 h 48"/>
                <a:gd name="T56" fmla="*/ 38 w 51"/>
                <a:gd name="T57" fmla="*/ 17 h 48"/>
                <a:gd name="T58" fmla="*/ 45 w 51"/>
                <a:gd name="T59" fmla="*/ 17 h 48"/>
                <a:gd name="T60" fmla="*/ 45 w 51"/>
                <a:gd name="T61" fmla="*/ 38 h 48"/>
                <a:gd name="T62" fmla="*/ 46 w 51"/>
                <a:gd name="T63" fmla="*/ 38 h 48"/>
                <a:gd name="T64" fmla="*/ 48 w 51"/>
                <a:gd name="T65" fmla="*/ 39 h 48"/>
                <a:gd name="T66" fmla="*/ 48 w 51"/>
                <a:gd name="T67" fmla="*/ 41 h 48"/>
                <a:gd name="T68" fmla="*/ 3 w 51"/>
                <a:gd name="T69" fmla="*/ 41 h 48"/>
                <a:gd name="T70" fmla="*/ 3 w 51"/>
                <a:gd name="T71" fmla="*/ 39 h 48"/>
                <a:gd name="T72" fmla="*/ 5 w 51"/>
                <a:gd name="T73" fmla="*/ 38 h 48"/>
                <a:gd name="T74" fmla="*/ 7 w 51"/>
                <a:gd name="T75" fmla="*/ 38 h 48"/>
                <a:gd name="T76" fmla="*/ 7 w 51"/>
                <a:gd name="T77" fmla="*/ 17 h 48"/>
                <a:gd name="T78" fmla="*/ 14 w 51"/>
                <a:gd name="T79" fmla="*/ 1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" h="48">
                  <a:moveTo>
                    <a:pt x="51" y="10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5"/>
                    <a:pt x="47" y="15"/>
                    <a:pt x="4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3" y="15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51" y="10"/>
                  </a:lnTo>
                  <a:close/>
                  <a:moveTo>
                    <a:pt x="51" y="44"/>
                  </a:moveTo>
                  <a:cubicBezTo>
                    <a:pt x="51" y="48"/>
                    <a:pt x="51" y="48"/>
                    <a:pt x="51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3"/>
                    <a:pt x="1" y="43"/>
                    <a:pt x="2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43"/>
                    <a:pt x="51" y="43"/>
                    <a:pt x="51" y="44"/>
                  </a:cubicBezTo>
                  <a:close/>
                  <a:moveTo>
                    <a:pt x="14" y="17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8"/>
                    <a:pt x="48" y="38"/>
                    <a:pt x="48" y="39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8"/>
                    <a:pt x="4" y="38"/>
                    <a:pt x="5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17"/>
                    <a:pt x="7" y="17"/>
                    <a:pt x="7" y="17"/>
                  </a:cubicBezTo>
                  <a:lnTo>
                    <a:pt x="14" y="17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7C9F119-4934-4DC7-84A7-2F10408EE418}"/>
              </a:ext>
            </a:extLst>
          </p:cNvPr>
          <p:cNvGrpSpPr/>
          <p:nvPr/>
        </p:nvGrpSpPr>
        <p:grpSpPr>
          <a:xfrm>
            <a:off x="5932884" y="2654676"/>
            <a:ext cx="1949054" cy="1193006"/>
            <a:chOff x="5650473" y="2330450"/>
            <a:chExt cx="2598738" cy="1590675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97BAC065-CD99-404A-BD3E-EA37CFFAB770}"/>
                </a:ext>
              </a:extLst>
            </p:cNvPr>
            <p:cNvSpPr/>
            <p:nvPr/>
          </p:nvSpPr>
          <p:spPr>
            <a:xfrm rot="14441698" flipH="1" flipV="1">
              <a:off x="6154504" y="1826419"/>
              <a:ext cx="1590675" cy="2598738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0" name="Group 34">
              <a:extLst>
                <a:ext uri="{FF2B5EF4-FFF2-40B4-BE49-F238E27FC236}">
                  <a16:creationId xmlns:a16="http://schemas.microsoft.com/office/drawing/2014/main" id="{A8009F5A-6E1B-4B0F-BDEB-5A5032A6030F}"/>
                </a:ext>
              </a:extLst>
            </p:cNvPr>
            <p:cNvGrpSpPr/>
            <p:nvPr/>
          </p:nvGrpSpPr>
          <p:grpSpPr>
            <a:xfrm>
              <a:off x="6996041" y="2511915"/>
              <a:ext cx="844444" cy="844444"/>
              <a:chOff x="4439444" y="2582069"/>
              <a:chExt cx="464344" cy="464344"/>
            </a:xfrm>
            <a:solidFill>
              <a:sysClr val="window" lastClr="FFFFFF"/>
            </a:solidFill>
          </p:grpSpPr>
          <p:sp>
            <p:nvSpPr>
              <p:cNvPr id="11" name="AutoShape 123">
                <a:extLst>
                  <a:ext uri="{FF2B5EF4-FFF2-40B4-BE49-F238E27FC236}">
                    <a16:creationId xmlns:a16="http://schemas.microsoft.com/office/drawing/2014/main" id="{A4FEF912-E370-4414-B6C7-24298C3F1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9444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solidFill>
                <a:srgbClr val="4F81B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88" tIns="14288" rIns="14288" bIns="14288" anchor="ctr"/>
              <a:lstStyle/>
              <a:p>
                <a:pPr marL="0" marR="0" lvl="0" indent="0" algn="ctr" defTabSz="1714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12" name="AutoShape 124">
                <a:extLst>
                  <a:ext uri="{FF2B5EF4-FFF2-40B4-BE49-F238E27FC236}">
                    <a16:creationId xmlns:a16="http://schemas.microsoft.com/office/drawing/2014/main" id="{D943A8A5-A743-4564-B9BB-07CBE4E9A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413" y="271224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88" tIns="14288" rIns="14288" bIns="14288" anchor="ctr"/>
              <a:lstStyle/>
              <a:p>
                <a:pPr marL="0" marR="0" lvl="0" indent="0" algn="ctr" defTabSz="1714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13" name="AutoShape 125">
                <a:extLst>
                  <a:ext uri="{FF2B5EF4-FFF2-40B4-BE49-F238E27FC236}">
                    <a16:creationId xmlns:a16="http://schemas.microsoft.com/office/drawing/2014/main" id="{4961601B-6D4D-480D-8D4D-CAF109EC3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3275" y="275590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solidFill>
                <a:srgbClr val="4F81B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88" tIns="14288" rIns="14288" bIns="14288" anchor="ctr"/>
              <a:lstStyle/>
              <a:p>
                <a:pPr marL="0" marR="0" lvl="0" indent="0" algn="ctr" defTabSz="1714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29510BC-915A-4CAD-BB10-AA75F06DC7CA}"/>
              </a:ext>
            </a:extLst>
          </p:cNvPr>
          <p:cNvGrpSpPr/>
          <p:nvPr/>
        </p:nvGrpSpPr>
        <p:grpSpPr>
          <a:xfrm>
            <a:off x="5499497" y="3782198"/>
            <a:ext cx="1193006" cy="1949053"/>
            <a:chOff x="5072623" y="3833813"/>
            <a:chExt cx="1590675" cy="2598737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711E989-5719-4CB9-8707-2A2AD6D5CC34}"/>
                </a:ext>
              </a:extLst>
            </p:cNvPr>
            <p:cNvSpPr/>
            <p:nvPr/>
          </p:nvSpPr>
          <p:spPr>
            <a:xfrm rot="151980" flipH="1" flipV="1">
              <a:off x="5072623" y="3833813"/>
              <a:ext cx="1590675" cy="2598737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id="{1634480B-DFC8-4FAD-8D5D-9CA4740EF2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0481" y="5294832"/>
              <a:ext cx="892810" cy="715667"/>
            </a:xfrm>
            <a:custGeom>
              <a:avLst/>
              <a:gdLst>
                <a:gd name="T0" fmla="*/ 53 w 53"/>
                <a:gd name="T1" fmla="*/ 24 h 43"/>
                <a:gd name="T2" fmla="*/ 53 w 53"/>
                <a:gd name="T3" fmla="*/ 34 h 43"/>
                <a:gd name="T4" fmla="*/ 52 w 53"/>
                <a:gd name="T5" fmla="*/ 35 h 43"/>
                <a:gd name="T6" fmla="*/ 49 w 53"/>
                <a:gd name="T7" fmla="*/ 35 h 43"/>
                <a:gd name="T8" fmla="*/ 49 w 53"/>
                <a:gd name="T9" fmla="*/ 38 h 43"/>
                <a:gd name="T10" fmla="*/ 44 w 53"/>
                <a:gd name="T11" fmla="*/ 43 h 43"/>
                <a:gd name="T12" fmla="*/ 38 w 53"/>
                <a:gd name="T13" fmla="*/ 38 h 43"/>
                <a:gd name="T14" fmla="*/ 38 w 53"/>
                <a:gd name="T15" fmla="*/ 35 h 43"/>
                <a:gd name="T16" fmla="*/ 13 w 53"/>
                <a:gd name="T17" fmla="*/ 35 h 43"/>
                <a:gd name="T18" fmla="*/ 13 w 53"/>
                <a:gd name="T19" fmla="*/ 38 h 43"/>
                <a:gd name="T20" fmla="*/ 8 w 53"/>
                <a:gd name="T21" fmla="*/ 43 h 43"/>
                <a:gd name="T22" fmla="*/ 3 w 53"/>
                <a:gd name="T23" fmla="*/ 38 h 43"/>
                <a:gd name="T24" fmla="*/ 3 w 53"/>
                <a:gd name="T25" fmla="*/ 35 h 43"/>
                <a:gd name="T26" fmla="*/ 1 w 53"/>
                <a:gd name="T27" fmla="*/ 35 h 43"/>
                <a:gd name="T28" fmla="*/ 0 w 53"/>
                <a:gd name="T29" fmla="*/ 34 h 43"/>
                <a:gd name="T30" fmla="*/ 0 w 53"/>
                <a:gd name="T31" fmla="*/ 24 h 43"/>
                <a:gd name="T32" fmla="*/ 6 w 53"/>
                <a:gd name="T33" fmla="*/ 18 h 43"/>
                <a:gd name="T34" fmla="*/ 7 w 53"/>
                <a:gd name="T35" fmla="*/ 18 h 43"/>
                <a:gd name="T36" fmla="*/ 9 w 53"/>
                <a:gd name="T37" fmla="*/ 6 h 43"/>
                <a:gd name="T38" fmla="*/ 17 w 53"/>
                <a:gd name="T39" fmla="*/ 0 h 43"/>
                <a:gd name="T40" fmla="*/ 36 w 53"/>
                <a:gd name="T41" fmla="*/ 0 h 43"/>
                <a:gd name="T42" fmla="*/ 43 w 53"/>
                <a:gd name="T43" fmla="*/ 6 h 43"/>
                <a:gd name="T44" fmla="*/ 46 w 53"/>
                <a:gd name="T45" fmla="*/ 18 h 43"/>
                <a:gd name="T46" fmla="*/ 47 w 53"/>
                <a:gd name="T47" fmla="*/ 18 h 43"/>
                <a:gd name="T48" fmla="*/ 53 w 53"/>
                <a:gd name="T49" fmla="*/ 24 h 43"/>
                <a:gd name="T50" fmla="*/ 13 w 53"/>
                <a:gd name="T51" fmla="*/ 26 h 43"/>
                <a:gd name="T52" fmla="*/ 8 w 53"/>
                <a:gd name="T53" fmla="*/ 22 h 43"/>
                <a:gd name="T54" fmla="*/ 4 w 53"/>
                <a:gd name="T55" fmla="*/ 26 h 43"/>
                <a:gd name="T56" fmla="*/ 8 w 53"/>
                <a:gd name="T57" fmla="*/ 30 h 43"/>
                <a:gd name="T58" fmla="*/ 13 w 53"/>
                <a:gd name="T59" fmla="*/ 26 h 43"/>
                <a:gd name="T60" fmla="*/ 39 w 53"/>
                <a:gd name="T61" fmla="*/ 18 h 43"/>
                <a:gd name="T62" fmla="*/ 37 w 53"/>
                <a:gd name="T63" fmla="*/ 8 h 43"/>
                <a:gd name="T64" fmla="*/ 36 w 53"/>
                <a:gd name="T65" fmla="*/ 7 h 43"/>
                <a:gd name="T66" fmla="*/ 17 w 53"/>
                <a:gd name="T67" fmla="*/ 7 h 43"/>
                <a:gd name="T68" fmla="*/ 16 w 53"/>
                <a:gd name="T69" fmla="*/ 8 h 43"/>
                <a:gd name="T70" fmla="*/ 14 w 53"/>
                <a:gd name="T71" fmla="*/ 18 h 43"/>
                <a:gd name="T72" fmla="*/ 39 w 53"/>
                <a:gd name="T73" fmla="*/ 18 h 43"/>
                <a:gd name="T74" fmla="*/ 48 w 53"/>
                <a:gd name="T75" fmla="*/ 26 h 43"/>
                <a:gd name="T76" fmla="*/ 44 w 53"/>
                <a:gd name="T77" fmla="*/ 22 h 43"/>
                <a:gd name="T78" fmla="*/ 39 w 53"/>
                <a:gd name="T79" fmla="*/ 26 h 43"/>
                <a:gd name="T80" fmla="*/ 44 w 53"/>
                <a:gd name="T81" fmla="*/ 30 h 43"/>
                <a:gd name="T82" fmla="*/ 48 w 53"/>
                <a:gd name="T83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" h="43">
                  <a:moveTo>
                    <a:pt x="53" y="24"/>
                  </a:moveTo>
                  <a:cubicBezTo>
                    <a:pt x="53" y="34"/>
                    <a:pt x="53" y="34"/>
                    <a:pt x="53" y="34"/>
                  </a:cubicBezTo>
                  <a:cubicBezTo>
                    <a:pt x="53" y="34"/>
                    <a:pt x="53" y="35"/>
                    <a:pt x="52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49" y="41"/>
                    <a:pt x="46" y="43"/>
                    <a:pt x="44" y="43"/>
                  </a:cubicBezTo>
                  <a:cubicBezTo>
                    <a:pt x="41" y="43"/>
                    <a:pt x="38" y="41"/>
                    <a:pt x="38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41"/>
                    <a:pt x="11" y="43"/>
                    <a:pt x="8" y="43"/>
                  </a:cubicBezTo>
                  <a:cubicBezTo>
                    <a:pt x="6" y="43"/>
                    <a:pt x="3" y="41"/>
                    <a:pt x="3" y="38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0"/>
                    <a:pt x="2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3"/>
                    <a:pt x="13" y="0"/>
                    <a:pt x="1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9" y="0"/>
                    <a:pt x="43" y="3"/>
                    <a:pt x="43" y="6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50" y="18"/>
                    <a:pt x="53" y="20"/>
                    <a:pt x="53" y="24"/>
                  </a:cubicBezTo>
                  <a:close/>
                  <a:moveTo>
                    <a:pt x="13" y="26"/>
                  </a:moveTo>
                  <a:cubicBezTo>
                    <a:pt x="13" y="24"/>
                    <a:pt x="11" y="22"/>
                    <a:pt x="8" y="22"/>
                  </a:cubicBezTo>
                  <a:cubicBezTo>
                    <a:pt x="6" y="22"/>
                    <a:pt x="4" y="24"/>
                    <a:pt x="4" y="26"/>
                  </a:cubicBezTo>
                  <a:cubicBezTo>
                    <a:pt x="4" y="29"/>
                    <a:pt x="6" y="30"/>
                    <a:pt x="8" y="30"/>
                  </a:cubicBezTo>
                  <a:cubicBezTo>
                    <a:pt x="11" y="30"/>
                    <a:pt x="13" y="29"/>
                    <a:pt x="13" y="26"/>
                  </a:cubicBezTo>
                  <a:close/>
                  <a:moveTo>
                    <a:pt x="39" y="18"/>
                  </a:move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6" y="7"/>
                    <a:pt x="3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6" y="8"/>
                    <a:pt x="16" y="8"/>
                  </a:cubicBezTo>
                  <a:cubicBezTo>
                    <a:pt x="14" y="18"/>
                    <a:pt x="14" y="18"/>
                    <a:pt x="14" y="18"/>
                  </a:cubicBezTo>
                  <a:lnTo>
                    <a:pt x="39" y="18"/>
                  </a:lnTo>
                  <a:close/>
                  <a:moveTo>
                    <a:pt x="48" y="26"/>
                  </a:moveTo>
                  <a:cubicBezTo>
                    <a:pt x="48" y="24"/>
                    <a:pt x="46" y="22"/>
                    <a:pt x="44" y="22"/>
                  </a:cubicBezTo>
                  <a:cubicBezTo>
                    <a:pt x="41" y="22"/>
                    <a:pt x="39" y="24"/>
                    <a:pt x="39" y="26"/>
                  </a:cubicBezTo>
                  <a:cubicBezTo>
                    <a:pt x="39" y="29"/>
                    <a:pt x="41" y="30"/>
                    <a:pt x="44" y="30"/>
                  </a:cubicBezTo>
                  <a:cubicBezTo>
                    <a:pt x="46" y="30"/>
                    <a:pt x="48" y="29"/>
                    <a:pt x="48" y="26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B4B9A5B-759C-4EF7-9882-8AB9DA224073}"/>
              </a:ext>
            </a:extLst>
          </p:cNvPr>
          <p:cNvGrpSpPr/>
          <p:nvPr/>
        </p:nvGrpSpPr>
        <p:grpSpPr>
          <a:xfrm>
            <a:off x="4281488" y="3695282"/>
            <a:ext cx="1949053" cy="1193006"/>
            <a:chOff x="3448611" y="3717925"/>
            <a:chExt cx="2598737" cy="1590675"/>
          </a:xfrm>
          <a:solidFill>
            <a:srgbClr val="4F81BD"/>
          </a:solidFill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B925BA0-DA3A-4291-A909-DC7FF1BBA1F5}"/>
                </a:ext>
              </a:extLst>
            </p:cNvPr>
            <p:cNvSpPr/>
            <p:nvPr/>
          </p:nvSpPr>
          <p:spPr>
            <a:xfrm rot="14422133">
              <a:off x="3952642" y="3213894"/>
              <a:ext cx="1590675" cy="2598737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grp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290">
              <a:extLst>
                <a:ext uri="{FF2B5EF4-FFF2-40B4-BE49-F238E27FC236}">
                  <a16:creationId xmlns:a16="http://schemas.microsoft.com/office/drawing/2014/main" id="{2528EF97-383C-4374-9573-E7921F23AA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9621" y="4496478"/>
              <a:ext cx="658217" cy="580306"/>
            </a:xfrm>
            <a:custGeom>
              <a:avLst/>
              <a:gdLst>
                <a:gd name="T0" fmla="*/ 6 w 48"/>
                <a:gd name="T1" fmla="*/ 41 h 41"/>
                <a:gd name="T2" fmla="*/ 6 w 48"/>
                <a:gd name="T3" fmla="*/ 41 h 41"/>
                <a:gd name="T4" fmla="*/ 0 w 48"/>
                <a:gd name="T5" fmla="*/ 35 h 41"/>
                <a:gd name="T6" fmla="*/ 0 w 48"/>
                <a:gd name="T7" fmla="*/ 13 h 41"/>
                <a:gd name="T8" fmla="*/ 6 w 48"/>
                <a:gd name="T9" fmla="*/ 7 h 41"/>
                <a:gd name="T10" fmla="*/ 6 w 48"/>
                <a:gd name="T11" fmla="*/ 7 h 41"/>
                <a:gd name="T12" fmla="*/ 6 w 48"/>
                <a:gd name="T13" fmla="*/ 41 h 41"/>
                <a:gd name="T14" fmla="*/ 38 w 48"/>
                <a:gd name="T15" fmla="*/ 41 h 41"/>
                <a:gd name="T16" fmla="*/ 9 w 48"/>
                <a:gd name="T17" fmla="*/ 41 h 41"/>
                <a:gd name="T18" fmla="*/ 9 w 48"/>
                <a:gd name="T19" fmla="*/ 7 h 41"/>
                <a:gd name="T20" fmla="*/ 13 w 48"/>
                <a:gd name="T21" fmla="*/ 7 h 41"/>
                <a:gd name="T22" fmla="*/ 13 w 48"/>
                <a:gd name="T23" fmla="*/ 2 h 41"/>
                <a:gd name="T24" fmla="*/ 16 w 48"/>
                <a:gd name="T25" fmla="*/ 0 h 41"/>
                <a:gd name="T26" fmla="*/ 31 w 48"/>
                <a:gd name="T27" fmla="*/ 0 h 41"/>
                <a:gd name="T28" fmla="*/ 34 w 48"/>
                <a:gd name="T29" fmla="*/ 2 h 41"/>
                <a:gd name="T30" fmla="*/ 34 w 48"/>
                <a:gd name="T31" fmla="*/ 7 h 41"/>
                <a:gd name="T32" fmla="*/ 38 w 48"/>
                <a:gd name="T33" fmla="*/ 7 h 41"/>
                <a:gd name="T34" fmla="*/ 38 w 48"/>
                <a:gd name="T35" fmla="*/ 41 h 41"/>
                <a:gd name="T36" fmla="*/ 34 w 48"/>
                <a:gd name="T37" fmla="*/ 21 h 41"/>
                <a:gd name="T38" fmla="*/ 33 w 48"/>
                <a:gd name="T39" fmla="*/ 20 h 41"/>
                <a:gd name="T40" fmla="*/ 27 w 48"/>
                <a:gd name="T41" fmla="*/ 20 h 41"/>
                <a:gd name="T42" fmla="*/ 27 w 48"/>
                <a:gd name="T43" fmla="*/ 14 h 41"/>
                <a:gd name="T44" fmla="*/ 26 w 48"/>
                <a:gd name="T45" fmla="*/ 14 h 41"/>
                <a:gd name="T46" fmla="*/ 21 w 48"/>
                <a:gd name="T47" fmla="*/ 14 h 41"/>
                <a:gd name="T48" fmla="*/ 20 w 48"/>
                <a:gd name="T49" fmla="*/ 14 h 41"/>
                <a:gd name="T50" fmla="*/ 20 w 48"/>
                <a:gd name="T51" fmla="*/ 20 h 41"/>
                <a:gd name="T52" fmla="*/ 14 w 48"/>
                <a:gd name="T53" fmla="*/ 20 h 41"/>
                <a:gd name="T54" fmla="*/ 13 w 48"/>
                <a:gd name="T55" fmla="*/ 21 h 41"/>
                <a:gd name="T56" fmla="*/ 13 w 48"/>
                <a:gd name="T57" fmla="*/ 26 h 41"/>
                <a:gd name="T58" fmla="*/ 14 w 48"/>
                <a:gd name="T59" fmla="*/ 27 h 41"/>
                <a:gd name="T60" fmla="*/ 20 w 48"/>
                <a:gd name="T61" fmla="*/ 27 h 41"/>
                <a:gd name="T62" fmla="*/ 20 w 48"/>
                <a:gd name="T63" fmla="*/ 33 h 41"/>
                <a:gd name="T64" fmla="*/ 21 w 48"/>
                <a:gd name="T65" fmla="*/ 34 h 41"/>
                <a:gd name="T66" fmla="*/ 26 w 48"/>
                <a:gd name="T67" fmla="*/ 34 h 41"/>
                <a:gd name="T68" fmla="*/ 27 w 48"/>
                <a:gd name="T69" fmla="*/ 33 h 41"/>
                <a:gd name="T70" fmla="*/ 27 w 48"/>
                <a:gd name="T71" fmla="*/ 27 h 41"/>
                <a:gd name="T72" fmla="*/ 33 w 48"/>
                <a:gd name="T73" fmla="*/ 27 h 41"/>
                <a:gd name="T74" fmla="*/ 34 w 48"/>
                <a:gd name="T75" fmla="*/ 26 h 41"/>
                <a:gd name="T76" fmla="*/ 34 w 48"/>
                <a:gd name="T77" fmla="*/ 21 h 41"/>
                <a:gd name="T78" fmla="*/ 30 w 48"/>
                <a:gd name="T79" fmla="*/ 7 h 41"/>
                <a:gd name="T80" fmla="*/ 30 w 48"/>
                <a:gd name="T81" fmla="*/ 3 h 41"/>
                <a:gd name="T82" fmla="*/ 17 w 48"/>
                <a:gd name="T83" fmla="*/ 3 h 41"/>
                <a:gd name="T84" fmla="*/ 17 w 48"/>
                <a:gd name="T85" fmla="*/ 7 h 41"/>
                <a:gd name="T86" fmla="*/ 30 w 48"/>
                <a:gd name="T87" fmla="*/ 7 h 41"/>
                <a:gd name="T88" fmla="*/ 48 w 48"/>
                <a:gd name="T89" fmla="*/ 35 h 41"/>
                <a:gd name="T90" fmla="*/ 42 w 48"/>
                <a:gd name="T91" fmla="*/ 41 h 41"/>
                <a:gd name="T92" fmla="*/ 41 w 48"/>
                <a:gd name="T93" fmla="*/ 41 h 41"/>
                <a:gd name="T94" fmla="*/ 41 w 48"/>
                <a:gd name="T95" fmla="*/ 7 h 41"/>
                <a:gd name="T96" fmla="*/ 42 w 48"/>
                <a:gd name="T97" fmla="*/ 7 h 41"/>
                <a:gd name="T98" fmla="*/ 48 w 48"/>
                <a:gd name="T99" fmla="*/ 13 h 41"/>
                <a:gd name="T100" fmla="*/ 48 w 48"/>
                <a:gd name="T101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" h="41"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" y="41"/>
                    <a:pt x="0" y="38"/>
                    <a:pt x="0" y="3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9"/>
                    <a:pt x="2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6" y="41"/>
                  </a:lnTo>
                  <a:close/>
                  <a:moveTo>
                    <a:pt x="38" y="41"/>
                  </a:moveTo>
                  <a:cubicBezTo>
                    <a:pt x="9" y="41"/>
                    <a:pt x="9" y="41"/>
                    <a:pt x="9" y="4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4" y="0"/>
                    <a:pt x="16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4" y="1"/>
                    <a:pt x="34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lnTo>
                    <a:pt x="38" y="41"/>
                  </a:lnTo>
                  <a:close/>
                  <a:moveTo>
                    <a:pt x="34" y="21"/>
                  </a:moveTo>
                  <a:cubicBezTo>
                    <a:pt x="34" y="21"/>
                    <a:pt x="33" y="20"/>
                    <a:pt x="33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6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3" y="21"/>
                    <a:pt x="13" y="21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27"/>
                    <a:pt x="14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4"/>
                    <a:pt x="20" y="34"/>
                    <a:pt x="21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4"/>
                    <a:pt x="27" y="34"/>
                    <a:pt x="27" y="33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7"/>
                    <a:pt x="34" y="27"/>
                    <a:pt x="34" y="26"/>
                  </a:cubicBezTo>
                  <a:lnTo>
                    <a:pt x="34" y="21"/>
                  </a:lnTo>
                  <a:close/>
                  <a:moveTo>
                    <a:pt x="30" y="7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30" y="7"/>
                  </a:lnTo>
                  <a:close/>
                  <a:moveTo>
                    <a:pt x="48" y="35"/>
                  </a:moveTo>
                  <a:cubicBezTo>
                    <a:pt x="48" y="38"/>
                    <a:pt x="45" y="41"/>
                    <a:pt x="42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5" y="7"/>
                    <a:pt x="48" y="9"/>
                    <a:pt x="48" y="13"/>
                  </a:cubicBezTo>
                  <a:lnTo>
                    <a:pt x="48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6BC7FE-FA8D-4AEC-AFF8-418D22843ED9}"/>
              </a:ext>
            </a:extLst>
          </p:cNvPr>
          <p:cNvGrpSpPr/>
          <p:nvPr/>
        </p:nvGrpSpPr>
        <p:grpSpPr>
          <a:xfrm>
            <a:off x="4186238" y="2704682"/>
            <a:ext cx="1949053" cy="1193006"/>
            <a:chOff x="3321611" y="2397125"/>
            <a:chExt cx="2598737" cy="1590675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43937D2E-A92E-43EE-904C-61E84F62CE7B}"/>
                </a:ext>
              </a:extLst>
            </p:cNvPr>
            <p:cNvSpPr/>
            <p:nvPr/>
          </p:nvSpPr>
          <p:spPr>
            <a:xfrm rot="17884962">
              <a:off x="3825642" y="1893094"/>
              <a:ext cx="1590675" cy="2598737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80">
              <a:extLst>
                <a:ext uri="{FF2B5EF4-FFF2-40B4-BE49-F238E27FC236}">
                  <a16:creationId xmlns:a16="http://schemas.microsoft.com/office/drawing/2014/main" id="{4A5E990A-D60C-4655-B54E-05135AE096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5574" y="2608561"/>
              <a:ext cx="675358" cy="675358"/>
            </a:xfrm>
            <a:custGeom>
              <a:avLst/>
              <a:gdLst>
                <a:gd name="T0" fmla="*/ 10 w 43"/>
                <a:gd name="T1" fmla="*/ 14 h 43"/>
                <a:gd name="T2" fmla="*/ 11 w 43"/>
                <a:gd name="T3" fmla="*/ 14 h 43"/>
                <a:gd name="T4" fmla="*/ 17 w 43"/>
                <a:gd name="T5" fmla="*/ 9 h 43"/>
                <a:gd name="T6" fmla="*/ 17 w 43"/>
                <a:gd name="T7" fmla="*/ 8 h 43"/>
                <a:gd name="T8" fmla="*/ 17 w 43"/>
                <a:gd name="T9" fmla="*/ 7 h 43"/>
                <a:gd name="T10" fmla="*/ 10 w 43"/>
                <a:gd name="T11" fmla="*/ 3 h 43"/>
                <a:gd name="T12" fmla="*/ 4 w 43"/>
                <a:gd name="T13" fmla="*/ 9 h 43"/>
                <a:gd name="T14" fmla="*/ 8 w 43"/>
                <a:gd name="T15" fmla="*/ 15 h 43"/>
                <a:gd name="T16" fmla="*/ 10 w 43"/>
                <a:gd name="T17" fmla="*/ 14 h 43"/>
                <a:gd name="T18" fmla="*/ 5 w 43"/>
                <a:gd name="T19" fmla="*/ 19 h 43"/>
                <a:gd name="T20" fmla="*/ 6 w 43"/>
                <a:gd name="T21" fmla="*/ 17 h 43"/>
                <a:gd name="T22" fmla="*/ 2 w 43"/>
                <a:gd name="T23" fmla="*/ 12 h 43"/>
                <a:gd name="T24" fmla="*/ 0 w 43"/>
                <a:gd name="T25" fmla="*/ 21 h 43"/>
                <a:gd name="T26" fmla="*/ 3 w 43"/>
                <a:gd name="T27" fmla="*/ 32 h 43"/>
                <a:gd name="T28" fmla="*/ 6 w 43"/>
                <a:gd name="T29" fmla="*/ 22 h 43"/>
                <a:gd name="T30" fmla="*/ 5 w 43"/>
                <a:gd name="T31" fmla="*/ 19 h 43"/>
                <a:gd name="T32" fmla="*/ 21 w 43"/>
                <a:gd name="T33" fmla="*/ 4 h 43"/>
                <a:gd name="T34" fmla="*/ 24 w 43"/>
                <a:gd name="T35" fmla="*/ 5 h 43"/>
                <a:gd name="T36" fmla="*/ 32 w 43"/>
                <a:gd name="T37" fmla="*/ 3 h 43"/>
                <a:gd name="T38" fmla="*/ 21 w 43"/>
                <a:gd name="T39" fmla="*/ 0 h 43"/>
                <a:gd name="T40" fmla="*/ 14 w 43"/>
                <a:gd name="T41" fmla="*/ 1 h 43"/>
                <a:gd name="T42" fmla="*/ 19 w 43"/>
                <a:gd name="T43" fmla="*/ 4 h 43"/>
                <a:gd name="T44" fmla="*/ 21 w 43"/>
                <a:gd name="T45" fmla="*/ 4 h 43"/>
                <a:gd name="T46" fmla="*/ 28 w 43"/>
                <a:gd name="T47" fmla="*/ 25 h 43"/>
                <a:gd name="T48" fmla="*/ 29 w 43"/>
                <a:gd name="T49" fmla="*/ 24 h 43"/>
                <a:gd name="T50" fmla="*/ 23 w 43"/>
                <a:gd name="T51" fmla="*/ 13 h 43"/>
                <a:gd name="T52" fmla="*/ 21 w 43"/>
                <a:gd name="T53" fmla="*/ 13 h 43"/>
                <a:gd name="T54" fmla="*/ 19 w 43"/>
                <a:gd name="T55" fmla="*/ 12 h 43"/>
                <a:gd name="T56" fmla="*/ 14 w 43"/>
                <a:gd name="T57" fmla="*/ 16 h 43"/>
                <a:gd name="T58" fmla="*/ 15 w 43"/>
                <a:gd name="T59" fmla="*/ 19 h 43"/>
                <a:gd name="T60" fmla="*/ 14 w 43"/>
                <a:gd name="T61" fmla="*/ 20 h 43"/>
                <a:gd name="T62" fmla="*/ 28 w 43"/>
                <a:gd name="T63" fmla="*/ 25 h 43"/>
                <a:gd name="T64" fmla="*/ 34 w 43"/>
                <a:gd name="T65" fmla="*/ 32 h 43"/>
                <a:gd name="T66" fmla="*/ 34 w 43"/>
                <a:gd name="T67" fmla="*/ 34 h 43"/>
                <a:gd name="T68" fmla="*/ 34 w 43"/>
                <a:gd name="T69" fmla="*/ 39 h 43"/>
                <a:gd name="T70" fmla="*/ 42 w 43"/>
                <a:gd name="T71" fmla="*/ 28 h 43"/>
                <a:gd name="T72" fmla="*/ 37 w 43"/>
                <a:gd name="T73" fmla="*/ 29 h 43"/>
                <a:gd name="T74" fmla="*/ 34 w 43"/>
                <a:gd name="T75" fmla="*/ 32 h 43"/>
                <a:gd name="T76" fmla="*/ 27 w 43"/>
                <a:gd name="T77" fmla="*/ 29 h 43"/>
                <a:gd name="T78" fmla="*/ 12 w 43"/>
                <a:gd name="T79" fmla="*/ 23 h 43"/>
                <a:gd name="T80" fmla="*/ 10 w 43"/>
                <a:gd name="T81" fmla="*/ 23 h 43"/>
                <a:gd name="T82" fmla="*/ 9 w 43"/>
                <a:gd name="T83" fmla="*/ 23 h 43"/>
                <a:gd name="T84" fmla="*/ 5 w 43"/>
                <a:gd name="T85" fmla="*/ 36 h 43"/>
                <a:gd name="T86" fmla="*/ 13 w 43"/>
                <a:gd name="T87" fmla="*/ 41 h 43"/>
                <a:gd name="T88" fmla="*/ 27 w 43"/>
                <a:gd name="T89" fmla="*/ 29 h 43"/>
                <a:gd name="T90" fmla="*/ 36 w 43"/>
                <a:gd name="T91" fmla="*/ 5 h 43"/>
                <a:gd name="T92" fmla="*/ 26 w 43"/>
                <a:gd name="T93" fmla="*/ 8 h 43"/>
                <a:gd name="T94" fmla="*/ 26 w 43"/>
                <a:gd name="T95" fmla="*/ 8 h 43"/>
                <a:gd name="T96" fmla="*/ 25 w 43"/>
                <a:gd name="T97" fmla="*/ 10 h 43"/>
                <a:gd name="T98" fmla="*/ 32 w 43"/>
                <a:gd name="T99" fmla="*/ 23 h 43"/>
                <a:gd name="T100" fmla="*/ 36 w 43"/>
                <a:gd name="T101" fmla="*/ 26 h 43"/>
                <a:gd name="T102" fmla="*/ 42 w 43"/>
                <a:gd name="T103" fmla="*/ 24 h 43"/>
                <a:gd name="T104" fmla="*/ 43 w 43"/>
                <a:gd name="T105" fmla="*/ 21 h 43"/>
                <a:gd name="T106" fmla="*/ 36 w 43"/>
                <a:gd name="T107" fmla="*/ 5 h 43"/>
                <a:gd name="T108" fmla="*/ 29 w 43"/>
                <a:gd name="T109" fmla="*/ 31 h 43"/>
                <a:gd name="T110" fmla="*/ 16 w 43"/>
                <a:gd name="T111" fmla="*/ 42 h 43"/>
                <a:gd name="T112" fmla="*/ 21 w 43"/>
                <a:gd name="T113" fmla="*/ 43 h 43"/>
                <a:gd name="T114" fmla="*/ 30 w 43"/>
                <a:gd name="T115" fmla="*/ 41 h 43"/>
                <a:gd name="T116" fmla="*/ 31 w 43"/>
                <a:gd name="T117" fmla="*/ 34 h 43"/>
                <a:gd name="T118" fmla="*/ 31 w 43"/>
                <a:gd name="T119" fmla="*/ 32 h 43"/>
                <a:gd name="T120" fmla="*/ 29 w 43"/>
                <a:gd name="T121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" h="43">
                  <a:moveTo>
                    <a:pt x="10" y="14"/>
                  </a:moveTo>
                  <a:cubicBezTo>
                    <a:pt x="10" y="14"/>
                    <a:pt x="11" y="14"/>
                    <a:pt x="11" y="14"/>
                  </a:cubicBezTo>
                  <a:cubicBezTo>
                    <a:pt x="13" y="13"/>
                    <a:pt x="15" y="11"/>
                    <a:pt x="17" y="9"/>
                  </a:cubicBezTo>
                  <a:cubicBezTo>
                    <a:pt x="17" y="9"/>
                    <a:pt x="17" y="9"/>
                    <a:pt x="17" y="8"/>
                  </a:cubicBezTo>
                  <a:cubicBezTo>
                    <a:pt x="17" y="8"/>
                    <a:pt x="17" y="7"/>
                    <a:pt x="17" y="7"/>
                  </a:cubicBezTo>
                  <a:cubicBezTo>
                    <a:pt x="15" y="5"/>
                    <a:pt x="12" y="4"/>
                    <a:pt x="10" y="3"/>
                  </a:cubicBezTo>
                  <a:cubicBezTo>
                    <a:pt x="7" y="5"/>
                    <a:pt x="5" y="6"/>
                    <a:pt x="4" y="9"/>
                  </a:cubicBezTo>
                  <a:cubicBezTo>
                    <a:pt x="5" y="11"/>
                    <a:pt x="6" y="13"/>
                    <a:pt x="8" y="15"/>
                  </a:cubicBezTo>
                  <a:cubicBezTo>
                    <a:pt x="9" y="14"/>
                    <a:pt x="9" y="14"/>
                    <a:pt x="10" y="14"/>
                  </a:cubicBezTo>
                  <a:close/>
                  <a:moveTo>
                    <a:pt x="5" y="19"/>
                  </a:moveTo>
                  <a:cubicBezTo>
                    <a:pt x="5" y="18"/>
                    <a:pt x="6" y="18"/>
                    <a:pt x="6" y="17"/>
                  </a:cubicBezTo>
                  <a:cubicBezTo>
                    <a:pt x="4" y="15"/>
                    <a:pt x="3" y="14"/>
                    <a:pt x="2" y="12"/>
                  </a:cubicBezTo>
                  <a:cubicBezTo>
                    <a:pt x="0" y="15"/>
                    <a:pt x="0" y="18"/>
                    <a:pt x="0" y="21"/>
                  </a:cubicBezTo>
                  <a:cubicBezTo>
                    <a:pt x="0" y="25"/>
                    <a:pt x="1" y="29"/>
                    <a:pt x="3" y="32"/>
                  </a:cubicBezTo>
                  <a:cubicBezTo>
                    <a:pt x="3" y="29"/>
                    <a:pt x="5" y="25"/>
                    <a:pt x="6" y="22"/>
                  </a:cubicBezTo>
                  <a:cubicBezTo>
                    <a:pt x="6" y="21"/>
                    <a:pt x="5" y="20"/>
                    <a:pt x="5" y="19"/>
                  </a:cubicBezTo>
                  <a:close/>
                  <a:moveTo>
                    <a:pt x="21" y="4"/>
                  </a:moveTo>
                  <a:cubicBezTo>
                    <a:pt x="22" y="4"/>
                    <a:pt x="24" y="4"/>
                    <a:pt x="24" y="5"/>
                  </a:cubicBezTo>
                  <a:cubicBezTo>
                    <a:pt x="27" y="4"/>
                    <a:pt x="29" y="3"/>
                    <a:pt x="32" y="3"/>
                  </a:cubicBezTo>
                  <a:cubicBezTo>
                    <a:pt x="29" y="1"/>
                    <a:pt x="25" y="0"/>
                    <a:pt x="21" y="0"/>
                  </a:cubicBezTo>
                  <a:cubicBezTo>
                    <a:pt x="18" y="0"/>
                    <a:pt x="16" y="0"/>
                    <a:pt x="14" y="1"/>
                  </a:cubicBezTo>
                  <a:cubicBezTo>
                    <a:pt x="15" y="2"/>
                    <a:pt x="17" y="3"/>
                    <a:pt x="19" y="4"/>
                  </a:cubicBezTo>
                  <a:cubicBezTo>
                    <a:pt x="20" y="4"/>
                    <a:pt x="20" y="4"/>
                    <a:pt x="21" y="4"/>
                  </a:cubicBezTo>
                  <a:close/>
                  <a:moveTo>
                    <a:pt x="28" y="25"/>
                  </a:moveTo>
                  <a:cubicBezTo>
                    <a:pt x="28" y="25"/>
                    <a:pt x="29" y="24"/>
                    <a:pt x="29" y="24"/>
                  </a:cubicBezTo>
                  <a:cubicBezTo>
                    <a:pt x="28" y="20"/>
                    <a:pt x="26" y="16"/>
                    <a:pt x="23" y="13"/>
                  </a:cubicBezTo>
                  <a:cubicBezTo>
                    <a:pt x="22" y="13"/>
                    <a:pt x="22" y="13"/>
                    <a:pt x="21" y="13"/>
                  </a:cubicBezTo>
                  <a:cubicBezTo>
                    <a:pt x="20" y="13"/>
                    <a:pt x="19" y="13"/>
                    <a:pt x="19" y="12"/>
                  </a:cubicBezTo>
                  <a:cubicBezTo>
                    <a:pt x="17" y="13"/>
                    <a:pt x="15" y="15"/>
                    <a:pt x="14" y="16"/>
                  </a:cubicBezTo>
                  <a:cubicBezTo>
                    <a:pt x="14" y="17"/>
                    <a:pt x="15" y="18"/>
                    <a:pt x="15" y="19"/>
                  </a:cubicBezTo>
                  <a:cubicBezTo>
                    <a:pt x="15" y="19"/>
                    <a:pt x="15" y="20"/>
                    <a:pt x="14" y="20"/>
                  </a:cubicBezTo>
                  <a:cubicBezTo>
                    <a:pt x="18" y="23"/>
                    <a:pt x="23" y="25"/>
                    <a:pt x="28" y="25"/>
                  </a:cubicBezTo>
                  <a:close/>
                  <a:moveTo>
                    <a:pt x="34" y="32"/>
                  </a:moveTo>
                  <a:cubicBezTo>
                    <a:pt x="34" y="33"/>
                    <a:pt x="34" y="33"/>
                    <a:pt x="34" y="34"/>
                  </a:cubicBezTo>
                  <a:cubicBezTo>
                    <a:pt x="34" y="36"/>
                    <a:pt x="34" y="37"/>
                    <a:pt x="34" y="39"/>
                  </a:cubicBezTo>
                  <a:cubicBezTo>
                    <a:pt x="37" y="36"/>
                    <a:pt x="40" y="32"/>
                    <a:pt x="42" y="28"/>
                  </a:cubicBezTo>
                  <a:cubicBezTo>
                    <a:pt x="40" y="28"/>
                    <a:pt x="38" y="29"/>
                    <a:pt x="37" y="29"/>
                  </a:cubicBezTo>
                  <a:cubicBezTo>
                    <a:pt x="36" y="30"/>
                    <a:pt x="35" y="31"/>
                    <a:pt x="34" y="32"/>
                  </a:cubicBezTo>
                  <a:close/>
                  <a:moveTo>
                    <a:pt x="27" y="29"/>
                  </a:moveTo>
                  <a:cubicBezTo>
                    <a:pt x="22" y="28"/>
                    <a:pt x="17" y="26"/>
                    <a:pt x="12" y="23"/>
                  </a:cubicBezTo>
                  <a:cubicBezTo>
                    <a:pt x="12" y="23"/>
                    <a:pt x="11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7" y="27"/>
                    <a:pt x="6" y="32"/>
                    <a:pt x="5" y="36"/>
                  </a:cubicBezTo>
                  <a:cubicBezTo>
                    <a:pt x="7" y="38"/>
                    <a:pt x="10" y="40"/>
                    <a:pt x="13" y="41"/>
                  </a:cubicBezTo>
                  <a:cubicBezTo>
                    <a:pt x="16" y="36"/>
                    <a:pt x="21" y="32"/>
                    <a:pt x="27" y="29"/>
                  </a:cubicBezTo>
                  <a:close/>
                  <a:moveTo>
                    <a:pt x="36" y="5"/>
                  </a:moveTo>
                  <a:cubicBezTo>
                    <a:pt x="32" y="6"/>
                    <a:pt x="29" y="7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5" y="10"/>
                  </a:cubicBezTo>
                  <a:cubicBezTo>
                    <a:pt x="28" y="14"/>
                    <a:pt x="31" y="18"/>
                    <a:pt x="32" y="23"/>
                  </a:cubicBezTo>
                  <a:cubicBezTo>
                    <a:pt x="34" y="23"/>
                    <a:pt x="36" y="24"/>
                    <a:pt x="36" y="26"/>
                  </a:cubicBezTo>
                  <a:cubicBezTo>
                    <a:pt x="39" y="25"/>
                    <a:pt x="41" y="25"/>
                    <a:pt x="42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43" y="15"/>
                    <a:pt x="40" y="9"/>
                    <a:pt x="36" y="5"/>
                  </a:cubicBezTo>
                  <a:close/>
                  <a:moveTo>
                    <a:pt x="29" y="31"/>
                  </a:moveTo>
                  <a:cubicBezTo>
                    <a:pt x="24" y="34"/>
                    <a:pt x="19" y="38"/>
                    <a:pt x="16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4" y="43"/>
                    <a:pt x="27" y="42"/>
                    <a:pt x="30" y="41"/>
                  </a:cubicBezTo>
                  <a:cubicBezTo>
                    <a:pt x="31" y="39"/>
                    <a:pt x="31" y="37"/>
                    <a:pt x="31" y="34"/>
                  </a:cubicBezTo>
                  <a:cubicBezTo>
                    <a:pt x="31" y="33"/>
                    <a:pt x="31" y="33"/>
                    <a:pt x="31" y="32"/>
                  </a:cubicBezTo>
                  <a:cubicBezTo>
                    <a:pt x="30" y="32"/>
                    <a:pt x="30" y="31"/>
                    <a:pt x="29" y="31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C1A2481-8927-40B1-94FE-6F7B61069C68}"/>
              </a:ext>
            </a:extLst>
          </p:cNvPr>
          <p:cNvGrpSpPr/>
          <p:nvPr/>
        </p:nvGrpSpPr>
        <p:grpSpPr>
          <a:xfrm>
            <a:off x="5934075" y="3652420"/>
            <a:ext cx="1949053" cy="1193006"/>
            <a:chOff x="5652061" y="3660775"/>
            <a:chExt cx="2598737" cy="1590675"/>
          </a:xfrm>
          <a:solidFill>
            <a:srgbClr val="4F81BD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D5EBFE2A-2FD7-4104-A8CA-096CA1696DB6}"/>
                </a:ext>
              </a:extLst>
            </p:cNvPr>
            <p:cNvSpPr/>
            <p:nvPr/>
          </p:nvSpPr>
          <p:spPr>
            <a:xfrm rot="18011665" flipH="1" flipV="1">
              <a:off x="6156092" y="3156744"/>
              <a:ext cx="1590675" cy="2598737"/>
            </a:xfrm>
            <a:custGeom>
              <a:avLst/>
              <a:gdLst>
                <a:gd name="connsiteX0" fmla="*/ 590550 w 1276350"/>
                <a:gd name="connsiteY0" fmla="*/ 2349500 h 2349500"/>
                <a:gd name="connsiteX1" fmla="*/ 406400 w 1276350"/>
                <a:gd name="connsiteY1" fmla="*/ 13589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590550 w 1276350"/>
                <a:gd name="connsiteY0" fmla="*/ 2349500 h 2349500"/>
                <a:gd name="connsiteX1" fmla="*/ 394494 w 1276350"/>
                <a:gd name="connsiteY1" fmla="*/ 1397000 h 2349500"/>
                <a:gd name="connsiteX2" fmla="*/ 0 w 1276350"/>
                <a:gd name="connsiteY2" fmla="*/ 958850 h 2349500"/>
                <a:gd name="connsiteX3" fmla="*/ 12700 w 1276350"/>
                <a:gd name="connsiteY3" fmla="*/ 50800 h 2349500"/>
                <a:gd name="connsiteX4" fmla="*/ 1130300 w 1276350"/>
                <a:gd name="connsiteY4" fmla="*/ 0 h 2349500"/>
                <a:gd name="connsiteX5" fmla="*/ 1276350 w 1276350"/>
                <a:gd name="connsiteY5" fmla="*/ 1073150 h 2349500"/>
                <a:gd name="connsiteX6" fmla="*/ 590550 w 1276350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73893 w 1359693"/>
                <a:gd name="connsiteY0" fmla="*/ 2349500 h 2349500"/>
                <a:gd name="connsiteX1" fmla="*/ 477837 w 1359693"/>
                <a:gd name="connsiteY1" fmla="*/ 1397000 h 2349500"/>
                <a:gd name="connsiteX2" fmla="*/ 0 w 1359693"/>
                <a:gd name="connsiteY2" fmla="*/ 908844 h 2349500"/>
                <a:gd name="connsiteX3" fmla="*/ 96043 w 1359693"/>
                <a:gd name="connsiteY3" fmla="*/ 50800 h 2349500"/>
                <a:gd name="connsiteX4" fmla="*/ 1213643 w 1359693"/>
                <a:gd name="connsiteY4" fmla="*/ 0 h 2349500"/>
                <a:gd name="connsiteX5" fmla="*/ 1359693 w 1359693"/>
                <a:gd name="connsiteY5" fmla="*/ 1073150 h 2349500"/>
                <a:gd name="connsiteX6" fmla="*/ 673893 w 1359693"/>
                <a:gd name="connsiteY6" fmla="*/ 2349500 h 2349500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359693"/>
                <a:gd name="connsiteY0" fmla="*/ 2356644 h 2356644"/>
                <a:gd name="connsiteX1" fmla="*/ 477837 w 1359693"/>
                <a:gd name="connsiteY1" fmla="*/ 1397000 h 2356644"/>
                <a:gd name="connsiteX2" fmla="*/ 0 w 1359693"/>
                <a:gd name="connsiteY2" fmla="*/ 908844 h 2356644"/>
                <a:gd name="connsiteX3" fmla="*/ 96043 w 1359693"/>
                <a:gd name="connsiteY3" fmla="*/ 50800 h 2356644"/>
                <a:gd name="connsiteX4" fmla="*/ 1213643 w 1359693"/>
                <a:gd name="connsiteY4" fmla="*/ 0 h 2356644"/>
                <a:gd name="connsiteX5" fmla="*/ 1359693 w 1359693"/>
                <a:gd name="connsiteY5" fmla="*/ 1073150 h 2356644"/>
                <a:gd name="connsiteX6" fmla="*/ 685800 w 1359693"/>
                <a:gd name="connsiteY6" fmla="*/ 2356644 h 2356644"/>
                <a:gd name="connsiteX0" fmla="*/ 685800 w 1404066"/>
                <a:gd name="connsiteY0" fmla="*/ 2356644 h 2356644"/>
                <a:gd name="connsiteX1" fmla="*/ 477837 w 1404066"/>
                <a:gd name="connsiteY1" fmla="*/ 1397000 h 2356644"/>
                <a:gd name="connsiteX2" fmla="*/ 0 w 1404066"/>
                <a:gd name="connsiteY2" fmla="*/ 908844 h 2356644"/>
                <a:gd name="connsiteX3" fmla="*/ 96043 w 1404066"/>
                <a:gd name="connsiteY3" fmla="*/ 50800 h 2356644"/>
                <a:gd name="connsiteX4" fmla="*/ 1213643 w 1404066"/>
                <a:gd name="connsiteY4" fmla="*/ 0 h 2356644"/>
                <a:gd name="connsiteX5" fmla="*/ 1359693 w 1404066"/>
                <a:gd name="connsiteY5" fmla="*/ 1073150 h 2356644"/>
                <a:gd name="connsiteX6" fmla="*/ 685800 w 1404066"/>
                <a:gd name="connsiteY6" fmla="*/ 2356644 h 2356644"/>
                <a:gd name="connsiteX0" fmla="*/ 685800 w 1444658"/>
                <a:gd name="connsiteY0" fmla="*/ 2356644 h 2356644"/>
                <a:gd name="connsiteX1" fmla="*/ 477837 w 1444658"/>
                <a:gd name="connsiteY1" fmla="*/ 1397000 h 2356644"/>
                <a:gd name="connsiteX2" fmla="*/ 0 w 1444658"/>
                <a:gd name="connsiteY2" fmla="*/ 908844 h 2356644"/>
                <a:gd name="connsiteX3" fmla="*/ 96043 w 1444658"/>
                <a:gd name="connsiteY3" fmla="*/ 50800 h 2356644"/>
                <a:gd name="connsiteX4" fmla="*/ 1213643 w 1444658"/>
                <a:gd name="connsiteY4" fmla="*/ 0 h 2356644"/>
                <a:gd name="connsiteX5" fmla="*/ 1359693 w 1444658"/>
                <a:gd name="connsiteY5" fmla="*/ 1073150 h 2356644"/>
                <a:gd name="connsiteX6" fmla="*/ 685800 w 1444658"/>
                <a:gd name="connsiteY6" fmla="*/ 2356644 h 2356644"/>
                <a:gd name="connsiteX0" fmla="*/ 685800 w 1458167"/>
                <a:gd name="connsiteY0" fmla="*/ 2356644 h 2356644"/>
                <a:gd name="connsiteX1" fmla="*/ 477837 w 1458167"/>
                <a:gd name="connsiteY1" fmla="*/ 1397000 h 2356644"/>
                <a:gd name="connsiteX2" fmla="*/ 0 w 1458167"/>
                <a:gd name="connsiteY2" fmla="*/ 908844 h 2356644"/>
                <a:gd name="connsiteX3" fmla="*/ 96043 w 1458167"/>
                <a:gd name="connsiteY3" fmla="*/ 50800 h 2356644"/>
                <a:gd name="connsiteX4" fmla="*/ 1213643 w 1458167"/>
                <a:gd name="connsiteY4" fmla="*/ 0 h 2356644"/>
                <a:gd name="connsiteX5" fmla="*/ 1359693 w 1458167"/>
                <a:gd name="connsiteY5" fmla="*/ 1073150 h 2356644"/>
                <a:gd name="connsiteX6" fmla="*/ 685800 w 1458167"/>
                <a:gd name="connsiteY6" fmla="*/ 2356644 h 2356644"/>
                <a:gd name="connsiteX0" fmla="*/ 685800 w 1458167"/>
                <a:gd name="connsiteY0" fmla="*/ 2484291 h 2484291"/>
                <a:gd name="connsiteX1" fmla="*/ 477837 w 1458167"/>
                <a:gd name="connsiteY1" fmla="*/ 1524647 h 2484291"/>
                <a:gd name="connsiteX2" fmla="*/ 0 w 1458167"/>
                <a:gd name="connsiteY2" fmla="*/ 1036491 h 2484291"/>
                <a:gd name="connsiteX3" fmla="*/ 96043 w 1458167"/>
                <a:gd name="connsiteY3" fmla="*/ 178447 h 2484291"/>
                <a:gd name="connsiteX4" fmla="*/ 1213643 w 1458167"/>
                <a:gd name="connsiteY4" fmla="*/ 127647 h 2484291"/>
                <a:gd name="connsiteX5" fmla="*/ 1359693 w 1458167"/>
                <a:gd name="connsiteY5" fmla="*/ 1200797 h 2484291"/>
                <a:gd name="connsiteX6" fmla="*/ 685800 w 1458167"/>
                <a:gd name="connsiteY6" fmla="*/ 2484291 h 2484291"/>
                <a:gd name="connsiteX0" fmla="*/ 685800 w 1458167"/>
                <a:gd name="connsiteY0" fmla="*/ 2484832 h 2484832"/>
                <a:gd name="connsiteX1" fmla="*/ 477837 w 1458167"/>
                <a:gd name="connsiteY1" fmla="*/ 1525188 h 2484832"/>
                <a:gd name="connsiteX2" fmla="*/ 0 w 1458167"/>
                <a:gd name="connsiteY2" fmla="*/ 1037032 h 2484832"/>
                <a:gd name="connsiteX3" fmla="*/ 76993 w 1458167"/>
                <a:gd name="connsiteY3" fmla="*/ 176607 h 2484832"/>
                <a:gd name="connsiteX4" fmla="*/ 1213643 w 1458167"/>
                <a:gd name="connsiteY4" fmla="*/ 128188 h 2484832"/>
                <a:gd name="connsiteX5" fmla="*/ 1359693 w 1458167"/>
                <a:gd name="connsiteY5" fmla="*/ 1201338 h 2484832"/>
                <a:gd name="connsiteX6" fmla="*/ 685800 w 1458167"/>
                <a:gd name="connsiteY6" fmla="*/ 2484832 h 2484832"/>
                <a:gd name="connsiteX0" fmla="*/ 685800 w 1458167"/>
                <a:gd name="connsiteY0" fmla="*/ 2598539 h 2598539"/>
                <a:gd name="connsiteX1" fmla="*/ 477837 w 1458167"/>
                <a:gd name="connsiteY1" fmla="*/ 1638895 h 2598539"/>
                <a:gd name="connsiteX2" fmla="*/ 0 w 1458167"/>
                <a:gd name="connsiteY2" fmla="*/ 1150739 h 2598539"/>
                <a:gd name="connsiteX3" fmla="*/ 76993 w 1458167"/>
                <a:gd name="connsiteY3" fmla="*/ 290314 h 2598539"/>
                <a:gd name="connsiteX4" fmla="*/ 1213643 w 1458167"/>
                <a:gd name="connsiteY4" fmla="*/ 241895 h 2598539"/>
                <a:gd name="connsiteX5" fmla="*/ 1359693 w 1458167"/>
                <a:gd name="connsiteY5" fmla="*/ 1315045 h 2598539"/>
                <a:gd name="connsiteX6" fmla="*/ 685800 w 1458167"/>
                <a:gd name="connsiteY6" fmla="*/ 2598539 h 2598539"/>
                <a:gd name="connsiteX0" fmla="*/ 761202 w 1533569"/>
                <a:gd name="connsiteY0" fmla="*/ 2598539 h 2598539"/>
                <a:gd name="connsiteX1" fmla="*/ 553239 w 1533569"/>
                <a:gd name="connsiteY1" fmla="*/ 1638895 h 2598539"/>
                <a:gd name="connsiteX2" fmla="*/ 75402 w 1533569"/>
                <a:gd name="connsiteY2" fmla="*/ 1150739 h 2598539"/>
                <a:gd name="connsiteX3" fmla="*/ 152395 w 1533569"/>
                <a:gd name="connsiteY3" fmla="*/ 290314 h 2598539"/>
                <a:gd name="connsiteX4" fmla="*/ 1289045 w 1533569"/>
                <a:gd name="connsiteY4" fmla="*/ 241895 h 2598539"/>
                <a:gd name="connsiteX5" fmla="*/ 1435095 w 1533569"/>
                <a:gd name="connsiteY5" fmla="*/ 1315045 h 2598539"/>
                <a:gd name="connsiteX6" fmla="*/ 761202 w 1533569"/>
                <a:gd name="connsiteY6" fmla="*/ 2598539 h 2598539"/>
                <a:gd name="connsiteX0" fmla="*/ 825046 w 1597413"/>
                <a:gd name="connsiteY0" fmla="*/ 2598539 h 2598539"/>
                <a:gd name="connsiteX1" fmla="*/ 617083 w 1597413"/>
                <a:gd name="connsiteY1" fmla="*/ 1638895 h 2598539"/>
                <a:gd name="connsiteX2" fmla="*/ 139246 w 1597413"/>
                <a:gd name="connsiteY2" fmla="*/ 1150739 h 2598539"/>
                <a:gd name="connsiteX3" fmla="*/ 216239 w 1597413"/>
                <a:gd name="connsiteY3" fmla="*/ 290314 h 2598539"/>
                <a:gd name="connsiteX4" fmla="*/ 1352889 w 1597413"/>
                <a:gd name="connsiteY4" fmla="*/ 241895 h 2598539"/>
                <a:gd name="connsiteX5" fmla="*/ 1498939 w 1597413"/>
                <a:gd name="connsiteY5" fmla="*/ 1315045 h 2598539"/>
                <a:gd name="connsiteX6" fmla="*/ 825046 w 1597413"/>
                <a:gd name="connsiteY6" fmla="*/ 2598539 h 2598539"/>
                <a:gd name="connsiteX0" fmla="*/ 818095 w 1590462"/>
                <a:gd name="connsiteY0" fmla="*/ 2598539 h 2598539"/>
                <a:gd name="connsiteX1" fmla="*/ 610132 w 1590462"/>
                <a:gd name="connsiteY1" fmla="*/ 1638895 h 2598539"/>
                <a:gd name="connsiteX2" fmla="*/ 132295 w 1590462"/>
                <a:gd name="connsiteY2" fmla="*/ 1150739 h 2598539"/>
                <a:gd name="connsiteX3" fmla="*/ 209288 w 1590462"/>
                <a:gd name="connsiteY3" fmla="*/ 290314 h 2598539"/>
                <a:gd name="connsiteX4" fmla="*/ 1345938 w 1590462"/>
                <a:gd name="connsiteY4" fmla="*/ 241895 h 2598539"/>
                <a:gd name="connsiteX5" fmla="*/ 1491988 w 1590462"/>
                <a:gd name="connsiteY5" fmla="*/ 1315045 h 2598539"/>
                <a:gd name="connsiteX6" fmla="*/ 818095 w 1590462"/>
                <a:gd name="connsiteY6" fmla="*/ 2598539 h 25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62" h="2598539">
                  <a:moveTo>
                    <a:pt x="818095" y="2598539"/>
                  </a:moveTo>
                  <a:cubicBezTo>
                    <a:pt x="771793" y="2281039"/>
                    <a:pt x="789784" y="1984970"/>
                    <a:pt x="610132" y="1638895"/>
                  </a:cubicBezTo>
                  <a:cubicBezTo>
                    <a:pt x="484191" y="1469032"/>
                    <a:pt x="324911" y="1322983"/>
                    <a:pt x="132295" y="1150739"/>
                  </a:cubicBezTo>
                  <a:cubicBezTo>
                    <a:pt x="-34922" y="997281"/>
                    <a:pt x="-78313" y="672372"/>
                    <a:pt x="209288" y="290314"/>
                  </a:cubicBezTo>
                  <a:cubicBezTo>
                    <a:pt x="560390" y="-112382"/>
                    <a:pt x="1037699" y="-65022"/>
                    <a:pt x="1345938" y="241895"/>
                  </a:cubicBezTo>
                  <a:cubicBezTo>
                    <a:pt x="1606553" y="511506"/>
                    <a:pt x="1664761" y="864458"/>
                    <a:pt x="1491988" y="1315045"/>
                  </a:cubicBezTo>
                  <a:cubicBezTo>
                    <a:pt x="1293551" y="1783357"/>
                    <a:pt x="1073682" y="2189758"/>
                    <a:pt x="818095" y="2598539"/>
                  </a:cubicBezTo>
                  <a:close/>
                </a:path>
              </a:pathLst>
            </a:custGeom>
            <a:grp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29">
              <a:extLst>
                <a:ext uri="{FF2B5EF4-FFF2-40B4-BE49-F238E27FC236}">
                  <a16:creationId xmlns:a16="http://schemas.microsoft.com/office/drawing/2014/main" id="{B6039521-0157-46B2-A051-582F6E1913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4582" y="4496478"/>
              <a:ext cx="644652" cy="573681"/>
            </a:xfrm>
            <a:custGeom>
              <a:avLst/>
              <a:gdLst>
                <a:gd name="T0" fmla="*/ 23 w 46"/>
                <a:gd name="T1" fmla="*/ 32 h 41"/>
                <a:gd name="T2" fmla="*/ 18 w 46"/>
                <a:gd name="T3" fmla="*/ 36 h 41"/>
                <a:gd name="T4" fmla="*/ 23 w 46"/>
                <a:gd name="T5" fmla="*/ 41 h 41"/>
                <a:gd name="T6" fmla="*/ 27 w 46"/>
                <a:gd name="T7" fmla="*/ 36 h 41"/>
                <a:gd name="T8" fmla="*/ 23 w 46"/>
                <a:gd name="T9" fmla="*/ 32 h 41"/>
                <a:gd name="T10" fmla="*/ 13 w 46"/>
                <a:gd name="T11" fmla="*/ 26 h 41"/>
                <a:gd name="T12" fmla="*/ 16 w 46"/>
                <a:gd name="T13" fmla="*/ 30 h 41"/>
                <a:gd name="T14" fmla="*/ 29 w 46"/>
                <a:gd name="T15" fmla="*/ 30 h 41"/>
                <a:gd name="T16" fmla="*/ 32 w 46"/>
                <a:gd name="T17" fmla="*/ 26 h 41"/>
                <a:gd name="T18" fmla="*/ 13 w 46"/>
                <a:gd name="T19" fmla="*/ 26 h 41"/>
                <a:gd name="T20" fmla="*/ 6 w 46"/>
                <a:gd name="T21" fmla="*/ 20 h 41"/>
                <a:gd name="T22" fmla="*/ 9 w 46"/>
                <a:gd name="T23" fmla="*/ 23 h 41"/>
                <a:gd name="T24" fmla="*/ 36 w 46"/>
                <a:gd name="T25" fmla="*/ 23 h 41"/>
                <a:gd name="T26" fmla="*/ 39 w 46"/>
                <a:gd name="T27" fmla="*/ 20 h 41"/>
                <a:gd name="T28" fmla="*/ 6 w 46"/>
                <a:gd name="T29" fmla="*/ 20 h 41"/>
                <a:gd name="T30" fmla="*/ 0 w 46"/>
                <a:gd name="T31" fmla="*/ 13 h 41"/>
                <a:gd name="T32" fmla="*/ 3 w 46"/>
                <a:gd name="T33" fmla="*/ 16 h 41"/>
                <a:gd name="T34" fmla="*/ 42 w 46"/>
                <a:gd name="T35" fmla="*/ 16 h 41"/>
                <a:gd name="T36" fmla="*/ 46 w 46"/>
                <a:gd name="T37" fmla="*/ 13 h 41"/>
                <a:gd name="T38" fmla="*/ 0 w 46"/>
                <a:gd name="T39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41">
                  <a:moveTo>
                    <a:pt x="23" y="32"/>
                  </a:moveTo>
                  <a:cubicBezTo>
                    <a:pt x="20" y="32"/>
                    <a:pt x="18" y="34"/>
                    <a:pt x="18" y="36"/>
                  </a:cubicBezTo>
                  <a:cubicBezTo>
                    <a:pt x="18" y="39"/>
                    <a:pt x="20" y="41"/>
                    <a:pt x="23" y="41"/>
                  </a:cubicBezTo>
                  <a:cubicBezTo>
                    <a:pt x="25" y="41"/>
                    <a:pt x="27" y="39"/>
                    <a:pt x="27" y="36"/>
                  </a:cubicBezTo>
                  <a:cubicBezTo>
                    <a:pt x="27" y="34"/>
                    <a:pt x="25" y="32"/>
                    <a:pt x="23" y="32"/>
                  </a:cubicBezTo>
                  <a:close/>
                  <a:moveTo>
                    <a:pt x="13" y="26"/>
                  </a:moveTo>
                  <a:cubicBezTo>
                    <a:pt x="16" y="30"/>
                    <a:pt x="16" y="30"/>
                    <a:pt x="16" y="30"/>
                  </a:cubicBezTo>
                  <a:cubicBezTo>
                    <a:pt x="20" y="26"/>
                    <a:pt x="25" y="26"/>
                    <a:pt x="29" y="30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7" y="21"/>
                    <a:pt x="18" y="21"/>
                    <a:pt x="13" y="26"/>
                  </a:cubicBezTo>
                  <a:close/>
                  <a:moveTo>
                    <a:pt x="6" y="20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17" y="16"/>
                    <a:pt x="28" y="16"/>
                    <a:pt x="36" y="2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0" y="10"/>
                    <a:pt x="15" y="10"/>
                    <a:pt x="6" y="20"/>
                  </a:cubicBezTo>
                  <a:close/>
                  <a:moveTo>
                    <a:pt x="0" y="13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14" y="5"/>
                    <a:pt x="31" y="5"/>
                    <a:pt x="42" y="16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33" y="0"/>
                    <a:pt x="12" y="0"/>
                    <a:pt x="0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sp>
        <p:nvSpPr>
          <p:cNvPr id="26" name="TG_Oval 58">
            <a:extLst>
              <a:ext uri="{FF2B5EF4-FFF2-40B4-BE49-F238E27FC236}">
                <a16:creationId xmlns:a16="http://schemas.microsoft.com/office/drawing/2014/main" id="{0D02A3C4-AB39-480A-9B28-078F9FBEA8A3}"/>
              </a:ext>
            </a:extLst>
          </p:cNvPr>
          <p:cNvSpPr/>
          <p:nvPr/>
        </p:nvSpPr>
        <p:spPr bwMode="gray">
          <a:xfrm>
            <a:off x="5904769" y="3584917"/>
            <a:ext cx="343233" cy="343233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 cap="flat" cmpd="sng" algn="ctr">
            <a:noFill/>
            <a:prstDash val="solid"/>
            <a:miter lim="800000"/>
          </a:ln>
          <a:effectLst>
            <a:outerShdw blurRad="152400" dist="1270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000000"/>
            </a:lightRig>
          </a:scene3d>
          <a:sp3d prstMaterial="dkEdge">
            <a:bevelT w="190500" h="190500"/>
            <a:contourClr>
              <a:srgbClr val="000000"/>
            </a:contourClr>
          </a:sp3d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10F0678-DF8B-4AFE-9283-6E0702FE6E7E}"/>
              </a:ext>
            </a:extLst>
          </p:cNvPr>
          <p:cNvSpPr txBox="1"/>
          <p:nvPr/>
        </p:nvSpPr>
        <p:spPr>
          <a:xfrm>
            <a:off x="845386" y="2418482"/>
            <a:ext cx="2699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幼兒園教師及園長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教保員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48DC2C0-8FC1-4A6D-B005-39ECA84021D9}"/>
              </a:ext>
            </a:extLst>
          </p:cNvPr>
          <p:cNvSpPr txBox="1"/>
          <p:nvPr/>
        </p:nvSpPr>
        <p:spPr>
          <a:xfrm>
            <a:off x="8481510" y="2439490"/>
            <a:ext cx="269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幼教產業人才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9908D86-D8BF-4389-98A6-868C9442E150}"/>
              </a:ext>
            </a:extLst>
          </p:cNvPr>
          <p:cNvSpPr txBox="1"/>
          <p:nvPr/>
        </p:nvSpPr>
        <p:spPr>
          <a:xfrm>
            <a:off x="845386" y="4152804"/>
            <a:ext cx="269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課後安親托育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CF4A1E2-3C92-442F-8C8A-B3570CDBB131}"/>
              </a:ext>
            </a:extLst>
          </p:cNvPr>
          <p:cNvSpPr txBox="1"/>
          <p:nvPr/>
        </p:nvSpPr>
        <p:spPr>
          <a:xfrm>
            <a:off x="8481511" y="4173812"/>
            <a:ext cx="2546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教育行政公職人員</a:t>
            </a:r>
          </a:p>
        </p:txBody>
      </p:sp>
    </p:spTree>
    <p:extLst>
      <p:ext uri="{BB962C8B-B14F-4D97-AF65-F5344CB8AC3E}">
        <p14:creationId xmlns:p14="http://schemas.microsoft.com/office/powerpoint/2010/main" val="28716655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 animBg="1"/>
      <p:bldP spid="27" grpId="0"/>
      <p:bldP spid="30" grpId="0"/>
      <p:bldP spid="33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B250DAF-4E08-45B5-8983-E95BD800B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6" t="5929" r="36001" b="1"/>
          <a:stretch/>
        </p:blipFill>
        <p:spPr>
          <a:xfrm rot="5400000">
            <a:off x="-1296499" y="1520445"/>
            <a:ext cx="6858003" cy="381711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CFC4318-F628-4703-9510-FBF5D8CC5245}"/>
              </a:ext>
            </a:extLst>
          </p:cNvPr>
          <p:cNvSpPr txBox="1"/>
          <p:nvPr/>
        </p:nvSpPr>
        <p:spPr>
          <a:xfrm>
            <a:off x="4714168" y="2625067"/>
            <a:ext cx="6873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Thank </a:t>
            </a:r>
            <a:r>
              <a:rPr lang="en-US" altLang="zh-CN" sz="4800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you </a:t>
            </a:r>
            <a:r>
              <a:rPr lang="en-US" altLang="zh-CN" sz="48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for listening</a:t>
            </a:r>
            <a:endParaRPr lang="zh-CN" altLang="en-US" sz="48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482A713-341D-473D-BFCE-3ABB28687CE1}"/>
              </a:ext>
            </a:extLst>
          </p:cNvPr>
          <p:cNvCxnSpPr>
            <a:cxnSpLocks/>
          </p:cNvCxnSpPr>
          <p:nvPr/>
        </p:nvCxnSpPr>
        <p:spPr>
          <a:xfrm>
            <a:off x="5014803" y="3460999"/>
            <a:ext cx="61366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0897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8FB7C6-7CB0-4880-AC5C-C44A0208E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03025"/>
            <a:ext cx="10639432" cy="5397776"/>
          </a:xfrm>
          <a:prstGeom prst="rect">
            <a:avLst/>
          </a:prstGeom>
          <a:noFill/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D29CA7-C54F-4EB0-87DE-9516B21E60BD}"/>
              </a:ext>
            </a:extLst>
          </p:cNvPr>
          <p:cNvSpPr txBox="1"/>
          <p:nvPr/>
        </p:nvSpPr>
        <p:spPr>
          <a:xfrm>
            <a:off x="3283528" y="2731688"/>
            <a:ext cx="60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生命哲學相關科系</a:t>
            </a:r>
            <a:endParaRPr lang="zh-CN" altLang="en-US" sz="5400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82394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1C1EDA-3340-4995-921E-FF9A0AA43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1" y="2032215"/>
            <a:ext cx="5626182" cy="4319939"/>
          </a:xfrm>
          <a:custGeom>
            <a:avLst/>
            <a:gdLst>
              <a:gd name="connsiteX0" fmla="*/ 3333734 w 3796894"/>
              <a:gd name="connsiteY0" fmla="*/ 158827 h 2914704"/>
              <a:gd name="connsiteX1" fmla="*/ 3333734 w 3796894"/>
              <a:gd name="connsiteY1" fmla="*/ 159782 h 2914704"/>
              <a:gd name="connsiteX2" fmla="*/ 154601 w 3796894"/>
              <a:gd name="connsiteY2" fmla="*/ 159782 h 2914704"/>
              <a:gd name="connsiteX3" fmla="*/ 154601 w 3796894"/>
              <a:gd name="connsiteY3" fmla="*/ 2128067 h 2914704"/>
              <a:gd name="connsiteX4" fmla="*/ 3626221 w 3796894"/>
              <a:gd name="connsiteY4" fmla="*/ 2128067 h 2914704"/>
              <a:gd name="connsiteX5" fmla="*/ 3626221 w 3796894"/>
              <a:gd name="connsiteY5" fmla="*/ 2118575 h 2914704"/>
              <a:gd name="connsiteX6" fmla="*/ 3640861 w 3796894"/>
              <a:gd name="connsiteY6" fmla="*/ 2118575 h 2914704"/>
              <a:gd name="connsiteX7" fmla="*/ 3640861 w 3796894"/>
              <a:gd name="connsiteY7" fmla="*/ 158827 h 2914704"/>
              <a:gd name="connsiteX8" fmla="*/ 0 w 3796894"/>
              <a:gd name="connsiteY8" fmla="*/ 0 h 2914704"/>
              <a:gd name="connsiteX9" fmla="*/ 3796894 w 3796894"/>
              <a:gd name="connsiteY9" fmla="*/ 0 h 2914704"/>
              <a:gd name="connsiteX10" fmla="*/ 3796894 w 3796894"/>
              <a:gd name="connsiteY10" fmla="*/ 2914704 h 2914704"/>
              <a:gd name="connsiteX11" fmla="*/ 0 w 3796894"/>
              <a:gd name="connsiteY11" fmla="*/ 2914704 h 29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96894" h="2914704">
                <a:moveTo>
                  <a:pt x="3333734" y="158827"/>
                </a:moveTo>
                <a:lnTo>
                  <a:pt x="3333734" y="159782"/>
                </a:lnTo>
                <a:lnTo>
                  <a:pt x="154601" y="159782"/>
                </a:lnTo>
                <a:lnTo>
                  <a:pt x="154601" y="2128067"/>
                </a:lnTo>
                <a:lnTo>
                  <a:pt x="3626221" y="2128067"/>
                </a:lnTo>
                <a:lnTo>
                  <a:pt x="3626221" y="2118575"/>
                </a:lnTo>
                <a:lnTo>
                  <a:pt x="3640861" y="2118575"/>
                </a:lnTo>
                <a:lnTo>
                  <a:pt x="3640861" y="158827"/>
                </a:lnTo>
                <a:close/>
                <a:moveTo>
                  <a:pt x="0" y="0"/>
                </a:moveTo>
                <a:lnTo>
                  <a:pt x="3796894" y="0"/>
                </a:lnTo>
                <a:lnTo>
                  <a:pt x="3796894" y="2914704"/>
                </a:lnTo>
                <a:lnTo>
                  <a:pt x="0" y="2914704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6FB0AE4-A67B-4FEE-8D08-68A7279B8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718" y="2217408"/>
            <a:ext cx="5211889" cy="301360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1E9CDC5-505B-4E03-8B89-C2A5B73C8DF2}"/>
              </a:ext>
            </a:extLst>
          </p:cNvPr>
          <p:cNvSpPr txBox="1"/>
          <p:nvPr/>
        </p:nvSpPr>
        <p:spPr>
          <a:xfrm>
            <a:off x="7758545" y="1097363"/>
            <a:ext cx="3976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生命哲學相關</a:t>
            </a:r>
            <a:r>
              <a:rPr lang="zh-TW" altLang="en-US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科系簡介</a:t>
            </a:r>
            <a:endParaRPr lang="zh-CN" altLang="en-US" sz="3600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DFD98B-289B-4F4D-85E8-A1ACF1647334}"/>
              </a:ext>
            </a:extLst>
          </p:cNvPr>
          <p:cNvSpPr txBox="1"/>
          <p:nvPr/>
        </p:nvSpPr>
        <p:spPr>
          <a:xfrm>
            <a:off x="7633855" y="2555689"/>
            <a:ext cx="4100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「人本關懷、生死服務」，訓練學生在生老病死場域中成為助人工作者，藉以提昇華人生命價值與死亡</a:t>
            </a:r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尊嚴</a:t>
            </a:r>
            <a:endParaRPr lang="zh-CN" altLang="en-US" sz="3200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F768EC7-E0BE-43F3-88C2-345BBC9DBF68}"/>
              </a:ext>
            </a:extLst>
          </p:cNvPr>
          <p:cNvCxnSpPr/>
          <p:nvPr/>
        </p:nvCxnSpPr>
        <p:spPr>
          <a:xfrm>
            <a:off x="7315200" y="2555688"/>
            <a:ext cx="0" cy="24689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935815" y="377702"/>
            <a:ext cx="661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生死學系是高教體系中的唯一科系，全球首創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40449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923811" y="335253"/>
            <a:ext cx="744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生死學系是高教體系中的唯一科系，全球首創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FC289D4-4875-4229-8F2B-CF0487F14E43}"/>
              </a:ext>
            </a:extLst>
          </p:cNvPr>
          <p:cNvGrpSpPr/>
          <p:nvPr/>
        </p:nvGrpSpPr>
        <p:grpSpPr>
          <a:xfrm>
            <a:off x="390189" y="1987572"/>
            <a:ext cx="11477961" cy="2681295"/>
            <a:chOff x="714039" y="1612900"/>
            <a:chExt cx="11477961" cy="268129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41DA8C57-FC51-4629-9C78-BB0A83544785}"/>
                </a:ext>
              </a:extLst>
            </p:cNvPr>
            <p:cNvGrpSpPr/>
            <p:nvPr/>
          </p:nvGrpSpPr>
          <p:grpSpPr>
            <a:xfrm>
              <a:off x="1561058" y="3679597"/>
              <a:ext cx="10630942" cy="614598"/>
              <a:chOff x="1295860" y="3011613"/>
              <a:chExt cx="7848143" cy="453719"/>
            </a:xfrm>
          </p:grpSpPr>
          <p:cxnSp>
            <p:nvCxnSpPr>
              <p:cNvPr id="12" name="肘形连接符 15">
                <a:extLst>
                  <a:ext uri="{FF2B5EF4-FFF2-40B4-BE49-F238E27FC236}">
                    <a16:creationId xmlns:a16="http://schemas.microsoft.com/office/drawing/2014/main" id="{1C541C28-47B4-466E-ADC4-ACF019B71D15}"/>
                  </a:ext>
                </a:extLst>
              </p:cNvPr>
              <p:cNvCxnSpPr>
                <a:stCxn id="10" idx="2"/>
              </p:cNvCxnSpPr>
              <p:nvPr/>
            </p:nvCxnSpPr>
            <p:spPr>
              <a:xfrm rot="16200000" flipH="1">
                <a:off x="1522130" y="2907202"/>
                <a:ext cx="331860" cy="784400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肘形连接符 16">
                <a:extLst>
                  <a:ext uri="{FF2B5EF4-FFF2-40B4-BE49-F238E27FC236}">
                    <a16:creationId xmlns:a16="http://schemas.microsoft.com/office/drawing/2014/main" id="{30432E30-A7FA-469A-B0B1-E12E18E1E9A4}"/>
                  </a:ext>
                </a:extLst>
              </p:cNvPr>
              <p:cNvCxnSpPr/>
              <p:nvPr/>
            </p:nvCxnSpPr>
            <p:spPr>
              <a:xfrm flipV="1">
                <a:off x="2080261" y="3011613"/>
                <a:ext cx="7063742" cy="453717"/>
              </a:xfrm>
              <a:prstGeom prst="bentConnector3">
                <a:avLst>
                  <a:gd name="adj1" fmla="val -10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2AABBB8-C9E8-472A-8F5A-8399974F9619}"/>
                </a:ext>
              </a:extLst>
            </p:cNvPr>
            <p:cNvGrpSpPr/>
            <p:nvPr/>
          </p:nvGrpSpPr>
          <p:grpSpPr>
            <a:xfrm>
              <a:off x="714039" y="1612900"/>
              <a:ext cx="1785690" cy="2231761"/>
              <a:chOff x="714039" y="1612900"/>
              <a:chExt cx="1785690" cy="2231761"/>
            </a:xfrm>
          </p:grpSpPr>
          <p:sp>
            <p:nvSpPr>
              <p:cNvPr id="8" name="任意多边形 11">
                <a:extLst>
                  <a:ext uri="{FF2B5EF4-FFF2-40B4-BE49-F238E27FC236}">
                    <a16:creationId xmlns:a16="http://schemas.microsoft.com/office/drawing/2014/main" id="{3EE89B81-A430-4484-929A-4007CB6E0FE0}"/>
                  </a:ext>
                </a:extLst>
              </p:cNvPr>
              <p:cNvSpPr/>
              <p:nvPr/>
            </p:nvSpPr>
            <p:spPr>
              <a:xfrm>
                <a:off x="714039" y="1612900"/>
                <a:ext cx="1785690" cy="1971484"/>
              </a:xfrm>
              <a:custGeom>
                <a:avLst/>
                <a:gdLst>
                  <a:gd name="connsiteX0" fmla="*/ 659130 w 1318260"/>
                  <a:gd name="connsiteY0" fmla="*/ 0 h 1455420"/>
                  <a:gd name="connsiteX1" fmla="*/ 1318260 w 1318260"/>
                  <a:gd name="connsiteY1" fmla="*/ 659130 h 1455420"/>
                  <a:gd name="connsiteX2" fmla="*/ 915693 w 1318260"/>
                  <a:gd name="connsiteY2" fmla="*/ 1266462 h 1455420"/>
                  <a:gd name="connsiteX3" fmla="*/ 901211 w 1318260"/>
                  <a:gd name="connsiteY3" fmla="*/ 1270958 h 1455420"/>
                  <a:gd name="connsiteX4" fmla="*/ 901211 w 1318260"/>
                  <a:gd name="connsiteY4" fmla="*/ 1455420 h 1455420"/>
                  <a:gd name="connsiteX5" fmla="*/ 356088 w 1318260"/>
                  <a:gd name="connsiteY5" fmla="*/ 1455420 h 1455420"/>
                  <a:gd name="connsiteX6" fmla="*/ 356088 w 1318260"/>
                  <a:gd name="connsiteY6" fmla="*/ 1241234 h 1455420"/>
                  <a:gd name="connsiteX7" fmla="*/ 290604 w 1318260"/>
                  <a:gd name="connsiteY7" fmla="*/ 1205691 h 1455420"/>
                  <a:gd name="connsiteX8" fmla="*/ 0 w 1318260"/>
                  <a:gd name="connsiteY8" fmla="*/ 659130 h 1455420"/>
                  <a:gd name="connsiteX9" fmla="*/ 659130 w 1318260"/>
                  <a:gd name="connsiteY9" fmla="*/ 0 h 145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8260" h="1455420">
                    <a:moveTo>
                      <a:pt x="659130" y="0"/>
                    </a:moveTo>
                    <a:cubicBezTo>
                      <a:pt x="1023157" y="0"/>
                      <a:pt x="1318260" y="295103"/>
                      <a:pt x="1318260" y="659130"/>
                    </a:cubicBezTo>
                    <a:cubicBezTo>
                      <a:pt x="1318260" y="932150"/>
                      <a:pt x="1152265" y="1166401"/>
                      <a:pt x="915693" y="1266462"/>
                    </a:cubicBezTo>
                    <a:lnTo>
                      <a:pt x="901211" y="1270958"/>
                    </a:lnTo>
                    <a:lnTo>
                      <a:pt x="901211" y="1455420"/>
                    </a:lnTo>
                    <a:lnTo>
                      <a:pt x="356088" y="1455420"/>
                    </a:lnTo>
                    <a:lnTo>
                      <a:pt x="356088" y="1241234"/>
                    </a:lnTo>
                    <a:lnTo>
                      <a:pt x="290604" y="1205691"/>
                    </a:lnTo>
                    <a:cubicBezTo>
                      <a:pt x="115275" y="1087240"/>
                      <a:pt x="0" y="886647"/>
                      <a:pt x="0" y="659130"/>
                    </a:cubicBezTo>
                    <a:cubicBezTo>
                      <a:pt x="0" y="295103"/>
                      <a:pt x="295103" y="0"/>
                      <a:pt x="65913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4DF457B3-2691-40DD-B700-0197187C6205}"/>
                  </a:ext>
                </a:extLst>
              </p:cNvPr>
              <p:cNvSpPr/>
              <p:nvPr/>
            </p:nvSpPr>
            <p:spPr>
              <a:xfrm>
                <a:off x="1244087" y="3630832"/>
                <a:ext cx="633944" cy="487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522BC4B-8586-4FC1-B73B-EF4CE9355964}"/>
                  </a:ext>
                </a:extLst>
              </p:cNvPr>
              <p:cNvSpPr/>
              <p:nvPr/>
            </p:nvSpPr>
            <p:spPr>
              <a:xfrm>
                <a:off x="1244087" y="3795896"/>
                <a:ext cx="633944" cy="487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EB52FF3-8C3A-4D79-889A-B47FD129BC6B}"/>
                  </a:ext>
                </a:extLst>
              </p:cNvPr>
              <p:cNvSpPr/>
              <p:nvPr/>
            </p:nvSpPr>
            <p:spPr>
              <a:xfrm>
                <a:off x="1244087" y="3711188"/>
                <a:ext cx="633944" cy="487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7785606-AA73-4EF3-98F7-BC0E347A5FC2}"/>
              </a:ext>
            </a:extLst>
          </p:cNvPr>
          <p:cNvGrpSpPr/>
          <p:nvPr/>
        </p:nvGrpSpPr>
        <p:grpSpPr>
          <a:xfrm>
            <a:off x="10011096" y="3622269"/>
            <a:ext cx="864000" cy="864000"/>
            <a:chOff x="3766243" y="3247597"/>
            <a:chExt cx="864000" cy="864000"/>
          </a:xfrm>
          <a:solidFill>
            <a:srgbClr val="0070C0"/>
          </a:solidFill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BF90D5C-AA76-445E-8B23-622E524E3F25}"/>
                </a:ext>
              </a:extLst>
            </p:cNvPr>
            <p:cNvSpPr/>
            <p:nvPr/>
          </p:nvSpPr>
          <p:spPr>
            <a:xfrm>
              <a:off x="3766243" y="3247597"/>
              <a:ext cx="864000" cy="86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941C3ED-C8AA-4270-A4AD-B89AA454B99B}"/>
                </a:ext>
              </a:extLst>
            </p:cNvPr>
            <p:cNvSpPr/>
            <p:nvPr/>
          </p:nvSpPr>
          <p:spPr>
            <a:xfrm>
              <a:off x="3790191" y="3474738"/>
              <a:ext cx="816104" cy="369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BF4568F-AC48-48D1-A036-06DFD9A1E3E6}"/>
              </a:ext>
            </a:extLst>
          </p:cNvPr>
          <p:cNvGrpSpPr/>
          <p:nvPr/>
        </p:nvGrpSpPr>
        <p:grpSpPr>
          <a:xfrm>
            <a:off x="7891264" y="3622269"/>
            <a:ext cx="864000" cy="864000"/>
            <a:chOff x="6001948" y="3247597"/>
            <a:chExt cx="864000" cy="864000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8A311E1-D048-4471-BC70-80F5F0D53E63}"/>
                </a:ext>
              </a:extLst>
            </p:cNvPr>
            <p:cNvSpPr/>
            <p:nvPr/>
          </p:nvSpPr>
          <p:spPr>
            <a:xfrm>
              <a:off x="6001948" y="3247597"/>
              <a:ext cx="864000" cy="864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E886F4E4-91EA-4E48-A46D-17D10866E7E9}"/>
                </a:ext>
              </a:extLst>
            </p:cNvPr>
            <p:cNvSpPr/>
            <p:nvPr/>
          </p:nvSpPr>
          <p:spPr>
            <a:xfrm>
              <a:off x="6025896" y="3474738"/>
              <a:ext cx="816104" cy="3699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8EB4E3"/>
                  </a:solidFill>
                  <a:latin typeface="Calibri" panose="020F0502020204030204" pitchFamily="34" charset="0"/>
                </a:rPr>
                <a:t>3</a:t>
              </a:r>
              <a:endParaRPr lang="zh-CN" altLang="en-US" dirty="0">
                <a:solidFill>
                  <a:srgbClr val="8EB4E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DADA413-A91C-4791-8B46-F58AB11C257F}"/>
              </a:ext>
            </a:extLst>
          </p:cNvPr>
          <p:cNvGrpSpPr/>
          <p:nvPr/>
        </p:nvGrpSpPr>
        <p:grpSpPr>
          <a:xfrm>
            <a:off x="5649415" y="3622269"/>
            <a:ext cx="864000" cy="864000"/>
            <a:chOff x="8237653" y="3247597"/>
            <a:chExt cx="864000" cy="864000"/>
          </a:xfrm>
          <a:solidFill>
            <a:srgbClr val="0070C0"/>
          </a:solidFill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D360698-E8B2-4961-89C9-560A3A4612F6}"/>
                </a:ext>
              </a:extLst>
            </p:cNvPr>
            <p:cNvSpPr/>
            <p:nvPr/>
          </p:nvSpPr>
          <p:spPr>
            <a:xfrm>
              <a:off x="8237653" y="3247597"/>
              <a:ext cx="864000" cy="86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E301195-A308-4D33-AB4F-4BBE7A8F42DA}"/>
                </a:ext>
              </a:extLst>
            </p:cNvPr>
            <p:cNvSpPr/>
            <p:nvPr/>
          </p:nvSpPr>
          <p:spPr>
            <a:xfrm>
              <a:off x="8261601" y="3474738"/>
              <a:ext cx="816104" cy="3699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</a:rPr>
                <a:t>2</a:t>
              </a:r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9A5F84E-179E-4309-A251-218661663036}"/>
              </a:ext>
            </a:extLst>
          </p:cNvPr>
          <p:cNvGrpSpPr/>
          <p:nvPr/>
        </p:nvGrpSpPr>
        <p:grpSpPr>
          <a:xfrm>
            <a:off x="3468005" y="3622269"/>
            <a:ext cx="864000" cy="864000"/>
            <a:chOff x="10473359" y="3247597"/>
            <a:chExt cx="864000" cy="864000"/>
          </a:xfrm>
          <a:solidFill>
            <a:schemeClr val="bg1"/>
          </a:solidFill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D6E04FB3-77EE-4C35-8E47-7C7E376A0D7D}"/>
                </a:ext>
              </a:extLst>
            </p:cNvPr>
            <p:cNvSpPr/>
            <p:nvPr/>
          </p:nvSpPr>
          <p:spPr>
            <a:xfrm>
              <a:off x="10473359" y="3247597"/>
              <a:ext cx="864000" cy="864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8EB4E3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732AC7C-BE3A-42B4-9D66-685AEBB7B9C3}"/>
                </a:ext>
              </a:extLst>
            </p:cNvPr>
            <p:cNvSpPr/>
            <p:nvPr/>
          </p:nvSpPr>
          <p:spPr>
            <a:xfrm>
              <a:off x="10497307" y="3474738"/>
              <a:ext cx="816104" cy="3699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8EB4E3"/>
                  </a:solidFill>
                  <a:latin typeface="Calibri" panose="020F0502020204030204" pitchFamily="34" charset="0"/>
                </a:rPr>
                <a:t>1</a:t>
              </a:r>
              <a:endParaRPr lang="zh-CN" altLang="en-US" dirty="0">
                <a:solidFill>
                  <a:srgbClr val="8EB4E3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9C83217E-8694-41C7-BB71-47080DB782F8}"/>
              </a:ext>
            </a:extLst>
          </p:cNvPr>
          <p:cNvSpPr txBox="1"/>
          <p:nvPr/>
        </p:nvSpPr>
        <p:spPr>
          <a:xfrm>
            <a:off x="742950" y="2280816"/>
            <a:ext cx="1051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核心課程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D163D3E-F99E-449B-BE71-1EB7550FF41F}"/>
              </a:ext>
            </a:extLst>
          </p:cNvPr>
          <p:cNvSpPr txBox="1"/>
          <p:nvPr/>
        </p:nvSpPr>
        <p:spPr>
          <a:xfrm>
            <a:off x="2703525" y="4595658"/>
            <a:ext cx="2699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心理學</a:t>
            </a:r>
          </a:p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哲學</a:t>
            </a:r>
            <a:r>
              <a:rPr lang="zh-TW" altLang="en-US" sz="2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概論</a:t>
            </a:r>
            <a:endParaRPr lang="zh-TW" altLang="en-US" sz="2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社會學</a:t>
            </a:r>
            <a:endParaRPr lang="zh-TW" altLang="en-US" sz="2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48CBDEC-C729-4BED-9D9D-9B9E28121B86}"/>
              </a:ext>
            </a:extLst>
          </p:cNvPr>
          <p:cNvSpPr txBox="1"/>
          <p:nvPr/>
        </p:nvSpPr>
        <p:spPr>
          <a:xfrm>
            <a:off x="5333719" y="1826689"/>
            <a:ext cx="2699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生命教育</a:t>
            </a:r>
          </a:p>
          <a:p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死亡社會學</a:t>
            </a:r>
            <a:endParaRPr lang="en-US" altLang="zh-TW" sz="2800" b="1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生死學概論</a:t>
            </a:r>
          </a:p>
          <a:p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死亡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心理學</a:t>
            </a:r>
            <a:endParaRPr lang="zh-TW" altLang="en-US" sz="28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C57DB15-7C8A-4303-A64B-699A8CD65BC3}"/>
              </a:ext>
            </a:extLst>
          </p:cNvPr>
          <p:cNvSpPr txBox="1"/>
          <p:nvPr/>
        </p:nvSpPr>
        <p:spPr>
          <a:xfrm>
            <a:off x="7125767" y="4759157"/>
            <a:ext cx="2699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心理輔導與諮商</a:t>
            </a:r>
          </a:p>
          <a:p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臨終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關懷及悲傷輔導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5B0BB1F-4E4A-48D8-B326-02DA413149D5}"/>
              </a:ext>
            </a:extLst>
          </p:cNvPr>
          <p:cNvSpPr txBox="1"/>
          <p:nvPr/>
        </p:nvSpPr>
        <p:spPr>
          <a:xfrm>
            <a:off x="9168509" y="1849928"/>
            <a:ext cx="2699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殯葬禮儀</a:t>
            </a:r>
          </a:p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殯葬政策與法規</a:t>
            </a:r>
          </a:p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殯葬學</a:t>
            </a:r>
          </a:p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殯葬倫理</a:t>
            </a:r>
          </a:p>
        </p:txBody>
      </p:sp>
    </p:spTree>
    <p:extLst>
      <p:ext uri="{BB962C8B-B14F-4D97-AF65-F5344CB8AC3E}">
        <p14:creationId xmlns:p14="http://schemas.microsoft.com/office/powerpoint/2010/main" val="27868344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/>
      <p:bldP spid="49" grpId="0"/>
      <p:bldP spid="55" grpId="0"/>
      <p:bldP spid="58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923811" y="335253"/>
            <a:ext cx="362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未來生涯進路</a:t>
            </a:r>
            <a:endParaRPr lang="zh-CN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L 形 4">
            <a:extLst>
              <a:ext uri="{FF2B5EF4-FFF2-40B4-BE49-F238E27FC236}">
                <a16:creationId xmlns:a16="http://schemas.microsoft.com/office/drawing/2014/main" id="{833078B8-5B48-4148-B893-532B1E57C8D8}"/>
              </a:ext>
            </a:extLst>
          </p:cNvPr>
          <p:cNvSpPr/>
          <p:nvPr/>
        </p:nvSpPr>
        <p:spPr>
          <a:xfrm rot="5400000">
            <a:off x="4391152" y="1918815"/>
            <a:ext cx="1600200" cy="1600200"/>
          </a:xfrm>
          <a:prstGeom prst="corner">
            <a:avLst>
              <a:gd name="adj1" fmla="val 36203"/>
              <a:gd name="adj2" fmla="val 3525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</a:endParaRPr>
          </a:p>
        </p:txBody>
      </p:sp>
      <p:sp>
        <p:nvSpPr>
          <p:cNvPr id="6" name="L 形 5">
            <a:extLst>
              <a:ext uri="{FF2B5EF4-FFF2-40B4-BE49-F238E27FC236}">
                <a16:creationId xmlns:a16="http://schemas.microsoft.com/office/drawing/2014/main" id="{91960F97-C057-45E1-9273-876E67459D7A}"/>
              </a:ext>
            </a:extLst>
          </p:cNvPr>
          <p:cNvSpPr/>
          <p:nvPr/>
        </p:nvSpPr>
        <p:spPr>
          <a:xfrm>
            <a:off x="4391152" y="3519015"/>
            <a:ext cx="1600200" cy="1600200"/>
          </a:xfrm>
          <a:prstGeom prst="corner">
            <a:avLst>
              <a:gd name="adj1" fmla="val 35251"/>
              <a:gd name="adj2" fmla="val 362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</a:endParaRPr>
          </a:p>
        </p:txBody>
      </p:sp>
      <p:sp>
        <p:nvSpPr>
          <p:cNvPr id="7" name="L 形 6">
            <a:extLst>
              <a:ext uri="{FF2B5EF4-FFF2-40B4-BE49-F238E27FC236}">
                <a16:creationId xmlns:a16="http://schemas.microsoft.com/office/drawing/2014/main" id="{88ABF2EE-F291-470C-AA8C-18ED73BFD39B}"/>
              </a:ext>
            </a:extLst>
          </p:cNvPr>
          <p:cNvSpPr/>
          <p:nvPr/>
        </p:nvSpPr>
        <p:spPr>
          <a:xfrm rot="10800000">
            <a:off x="5991352" y="1918815"/>
            <a:ext cx="1600200" cy="1600200"/>
          </a:xfrm>
          <a:prstGeom prst="corner">
            <a:avLst>
              <a:gd name="adj1" fmla="val 35251"/>
              <a:gd name="adj2" fmla="val 362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Calibri" panose="020F0502020204030204" pitchFamily="34" charset="0"/>
            </a:endParaRPr>
          </a:p>
        </p:txBody>
      </p:sp>
      <p:sp>
        <p:nvSpPr>
          <p:cNvPr id="8" name="L 形 7">
            <a:extLst>
              <a:ext uri="{FF2B5EF4-FFF2-40B4-BE49-F238E27FC236}">
                <a16:creationId xmlns:a16="http://schemas.microsoft.com/office/drawing/2014/main" id="{A7F18313-6AD8-4E87-86BC-CA41BBB9767E}"/>
              </a:ext>
            </a:extLst>
          </p:cNvPr>
          <p:cNvSpPr/>
          <p:nvPr/>
        </p:nvSpPr>
        <p:spPr>
          <a:xfrm rot="16200000">
            <a:off x="5991352" y="3519015"/>
            <a:ext cx="1600200" cy="1600200"/>
          </a:xfrm>
          <a:prstGeom prst="corner">
            <a:avLst>
              <a:gd name="adj1" fmla="val 36203"/>
              <a:gd name="adj2" fmla="val 35252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</a:endParaRPr>
          </a:p>
        </p:txBody>
      </p:sp>
      <p:sp>
        <p:nvSpPr>
          <p:cNvPr id="9" name="三角形 6">
            <a:extLst>
              <a:ext uri="{FF2B5EF4-FFF2-40B4-BE49-F238E27FC236}">
                <a16:creationId xmlns:a16="http://schemas.microsoft.com/office/drawing/2014/main" id="{6C064BCF-BA99-4942-8A4C-F72D88C904E3}"/>
              </a:ext>
            </a:extLst>
          </p:cNvPr>
          <p:cNvSpPr/>
          <p:nvPr/>
        </p:nvSpPr>
        <p:spPr>
          <a:xfrm rot="5400000">
            <a:off x="5701792" y="2012313"/>
            <a:ext cx="975360" cy="39624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</a:endParaRPr>
          </a:p>
        </p:txBody>
      </p:sp>
      <p:sp>
        <p:nvSpPr>
          <p:cNvPr id="10" name="三角形 73">
            <a:extLst>
              <a:ext uri="{FF2B5EF4-FFF2-40B4-BE49-F238E27FC236}">
                <a16:creationId xmlns:a16="http://schemas.microsoft.com/office/drawing/2014/main" id="{7BB8CD86-D151-41B6-845A-0D67CBD7D376}"/>
              </a:ext>
            </a:extLst>
          </p:cNvPr>
          <p:cNvSpPr/>
          <p:nvPr/>
        </p:nvSpPr>
        <p:spPr>
          <a:xfrm rot="10800000">
            <a:off x="6791452" y="3519013"/>
            <a:ext cx="975360" cy="3962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</a:endParaRPr>
          </a:p>
        </p:txBody>
      </p:sp>
      <p:sp>
        <p:nvSpPr>
          <p:cNvPr id="11" name="三角形 74">
            <a:extLst>
              <a:ext uri="{FF2B5EF4-FFF2-40B4-BE49-F238E27FC236}">
                <a16:creationId xmlns:a16="http://schemas.microsoft.com/office/drawing/2014/main" id="{10F0BA3D-3DE0-4787-B24E-111313A923C4}"/>
              </a:ext>
            </a:extLst>
          </p:cNvPr>
          <p:cNvSpPr/>
          <p:nvPr/>
        </p:nvSpPr>
        <p:spPr>
          <a:xfrm rot="16200000">
            <a:off x="5389372" y="4608674"/>
            <a:ext cx="975360" cy="396240"/>
          </a:xfrm>
          <a:prstGeom prst="triangle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</a:endParaRPr>
          </a:p>
        </p:txBody>
      </p:sp>
      <p:sp>
        <p:nvSpPr>
          <p:cNvPr id="12" name="三角形 75">
            <a:extLst>
              <a:ext uri="{FF2B5EF4-FFF2-40B4-BE49-F238E27FC236}">
                <a16:creationId xmlns:a16="http://schemas.microsoft.com/office/drawing/2014/main" id="{5FD7F5A2-58B2-47C6-A4CB-85F11EBFF5BC}"/>
              </a:ext>
            </a:extLst>
          </p:cNvPr>
          <p:cNvSpPr/>
          <p:nvPr/>
        </p:nvSpPr>
        <p:spPr>
          <a:xfrm>
            <a:off x="4200652" y="3145636"/>
            <a:ext cx="975360" cy="3962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3A4F42C-9A1E-4B75-8085-F93C34B6E022}"/>
              </a:ext>
            </a:extLst>
          </p:cNvPr>
          <p:cNvSpPr txBox="1"/>
          <p:nvPr/>
        </p:nvSpPr>
        <p:spPr>
          <a:xfrm>
            <a:off x="1501775" y="2036299"/>
            <a:ext cx="269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禮儀師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C36D16-60BE-4129-BB5C-97163D0E18DA}"/>
              </a:ext>
            </a:extLst>
          </p:cNvPr>
          <p:cNvSpPr txBox="1"/>
          <p:nvPr/>
        </p:nvSpPr>
        <p:spPr>
          <a:xfrm>
            <a:off x="1586037" y="2572220"/>
            <a:ext cx="2615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葬禮服務規畫指導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0ABF8CC-91BC-44D7-AD6C-7A89B3EF7D2D}"/>
              </a:ext>
            </a:extLst>
          </p:cNvPr>
          <p:cNvSpPr txBox="1"/>
          <p:nvPr/>
        </p:nvSpPr>
        <p:spPr>
          <a:xfrm>
            <a:off x="8095295" y="2036299"/>
            <a:ext cx="269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殯葬商品設計師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E045E6D-4385-4EA0-A9AA-8C8E8A03B13F}"/>
              </a:ext>
            </a:extLst>
          </p:cNvPr>
          <p:cNvSpPr txBox="1"/>
          <p:nvPr/>
        </p:nvSpPr>
        <p:spPr>
          <a:xfrm>
            <a:off x="8095295" y="2572220"/>
            <a:ext cx="2699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殯葬</a:t>
            </a: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商品改革，創新並兼顧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傳統</a:t>
            </a: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禮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俗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C59C61B-570D-41F8-AEF5-21E221BAF09C}"/>
              </a:ext>
            </a:extLst>
          </p:cNvPr>
          <p:cNvSpPr txBox="1"/>
          <p:nvPr/>
        </p:nvSpPr>
        <p:spPr>
          <a:xfrm>
            <a:off x="8095295" y="3937228"/>
            <a:ext cx="269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研究所</a:t>
            </a:r>
            <a:endParaRPr lang="zh-CN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5322039-4FE2-4EEB-B154-2794D29D3BEF}"/>
              </a:ext>
            </a:extLst>
          </p:cNvPr>
          <p:cNvSpPr txBox="1"/>
          <p:nvPr/>
        </p:nvSpPr>
        <p:spPr>
          <a:xfrm>
            <a:off x="8095295" y="4473149"/>
            <a:ext cx="2699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生死學相關學術研究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44ACC8B-253C-4763-988E-DB532D512BD1}"/>
              </a:ext>
            </a:extLst>
          </p:cNvPr>
          <p:cNvSpPr txBox="1"/>
          <p:nvPr/>
        </p:nvSpPr>
        <p:spPr>
          <a:xfrm>
            <a:off x="1501775" y="3960089"/>
            <a:ext cx="269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遺體修復師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9133755-47BF-4975-9E25-57A083092C5E}"/>
              </a:ext>
            </a:extLst>
          </p:cNvPr>
          <p:cNvSpPr txBox="1"/>
          <p:nvPr/>
        </p:nvSpPr>
        <p:spPr>
          <a:xfrm>
            <a:off x="1586037" y="4496010"/>
            <a:ext cx="2615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針對不完整大體進行修補、美容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1834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6" grpId="0"/>
      <p:bldP spid="17" grpId="0"/>
      <p:bldP spid="19" grpId="0"/>
      <p:bldP spid="20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8FB7C6-7CB0-4880-AC5C-C44A0208E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03025"/>
            <a:ext cx="10639432" cy="539777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D29CA7-C54F-4EB0-87DE-9516B21E60BD}"/>
              </a:ext>
            </a:extLst>
          </p:cNvPr>
          <p:cNvSpPr txBox="1"/>
          <p:nvPr/>
        </p:nvSpPr>
        <p:spPr>
          <a:xfrm>
            <a:off x="3006436" y="2731688"/>
            <a:ext cx="6276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中國語文相關科系</a:t>
            </a:r>
            <a:endParaRPr lang="zh-CN" alt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3754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855523" y="482052"/>
            <a:ext cx="5585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中國語文相關</a:t>
            </a:r>
            <a:r>
              <a:rPr lang="zh-TW" altLang="en-US" sz="4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科系簡介</a:t>
            </a:r>
            <a:endParaRPr lang="zh-CN" altLang="en-US" sz="400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F3148B8-52A5-452D-AC77-0403C239CA34}"/>
              </a:ext>
            </a:extLst>
          </p:cNvPr>
          <p:cNvSpPr txBox="1"/>
          <p:nvPr/>
        </p:nvSpPr>
        <p:spPr>
          <a:xfrm>
            <a:off x="973127" y="2077833"/>
            <a:ext cx="35833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語文來傳達美感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思維。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語文涵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括中國文學、思想文化及語言文字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，也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延伸至當代的臺灣文學、思想文化及本土語文，並包括國際漢學及華語文教學等領域。</a:t>
            </a:r>
            <a:endParaRPr lang="zh-CN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033A43E-4AC3-4029-AFCB-C57F3F24FAE4}"/>
              </a:ext>
            </a:extLst>
          </p:cNvPr>
          <p:cNvCxnSpPr/>
          <p:nvPr/>
        </p:nvCxnSpPr>
        <p:spPr>
          <a:xfrm>
            <a:off x="4556498" y="2806663"/>
            <a:ext cx="0" cy="24689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73" y="2117908"/>
            <a:ext cx="5040890" cy="33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764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A92418-87E9-48A3-8013-BDDE6672B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8" t="45798" r="13631" b="11572"/>
          <a:stretch/>
        </p:blipFill>
        <p:spPr>
          <a:xfrm rot="15984625">
            <a:off x="259810" y="-169064"/>
            <a:ext cx="1274686" cy="17178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A7E3707-0822-4CD3-AE5A-646215FB2DB2}"/>
              </a:ext>
            </a:extLst>
          </p:cNvPr>
          <p:cNvSpPr txBox="1"/>
          <p:nvPr/>
        </p:nvSpPr>
        <p:spPr>
          <a:xfrm>
            <a:off x="1923811" y="335253"/>
            <a:ext cx="577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中國語文相關科系核心課程</a:t>
            </a:r>
            <a:endParaRPr lang="zh-CN" altLang="en-US" sz="360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" name="组 8">
            <a:extLst>
              <a:ext uri="{FF2B5EF4-FFF2-40B4-BE49-F238E27FC236}">
                <a16:creationId xmlns:a16="http://schemas.microsoft.com/office/drawing/2014/main" id="{22589063-B2AE-4075-9ED2-F35868B0CC0B}"/>
              </a:ext>
            </a:extLst>
          </p:cNvPr>
          <p:cNvGrpSpPr/>
          <p:nvPr/>
        </p:nvGrpSpPr>
        <p:grpSpPr>
          <a:xfrm>
            <a:off x="2600329" y="2071544"/>
            <a:ext cx="1438335" cy="1438335"/>
            <a:chOff x="2571507" y="1884383"/>
            <a:chExt cx="1438335" cy="1438335"/>
          </a:xfrm>
        </p:grpSpPr>
        <p:grpSp>
          <p:nvGrpSpPr>
            <p:cNvPr id="8" name="组 75">
              <a:extLst>
                <a:ext uri="{FF2B5EF4-FFF2-40B4-BE49-F238E27FC236}">
                  <a16:creationId xmlns:a16="http://schemas.microsoft.com/office/drawing/2014/main" id="{22B09AC2-0CEC-4480-9C93-BBF7106D45F9}"/>
                </a:ext>
              </a:extLst>
            </p:cNvPr>
            <p:cNvGrpSpPr/>
            <p:nvPr/>
          </p:nvGrpSpPr>
          <p:grpSpPr>
            <a:xfrm>
              <a:off x="3016481" y="2269441"/>
              <a:ext cx="557558" cy="668218"/>
              <a:chOff x="1536700" y="911225"/>
              <a:chExt cx="831850" cy="996950"/>
            </a:xfrm>
            <a:solidFill>
              <a:schemeClr val="accent1"/>
            </a:solidFill>
          </p:grpSpPr>
          <p:sp>
            <p:nvSpPr>
              <p:cNvPr id="10" name="Freeform 47">
                <a:extLst>
                  <a:ext uri="{FF2B5EF4-FFF2-40B4-BE49-F238E27FC236}">
                    <a16:creationId xmlns:a16="http://schemas.microsoft.com/office/drawing/2014/main" id="{AB749C40-2170-41B9-A370-B187C70AB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325" y="1765300"/>
                <a:ext cx="234950" cy="5080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8" y="2"/>
                  </a:cxn>
                  <a:cxn ang="0">
                    <a:pos x="4" y="6"/>
                  </a:cxn>
                  <a:cxn ang="0">
                    <a:pos x="0" y="1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8" y="32"/>
                  </a:cxn>
                  <a:cxn ang="0">
                    <a:pos x="16" y="32"/>
                  </a:cxn>
                  <a:cxn ang="0">
                    <a:pos x="132" y="32"/>
                  </a:cxn>
                  <a:cxn ang="0">
                    <a:pos x="132" y="32"/>
                  </a:cxn>
                  <a:cxn ang="0">
                    <a:pos x="138" y="32"/>
                  </a:cxn>
                  <a:cxn ang="0">
                    <a:pos x="142" y="28"/>
                  </a:cxn>
                  <a:cxn ang="0">
                    <a:pos x="146" y="22"/>
                  </a:cxn>
                  <a:cxn ang="0">
                    <a:pos x="148" y="16"/>
                  </a:cxn>
                  <a:cxn ang="0">
                    <a:pos x="148" y="16"/>
                  </a:cxn>
                  <a:cxn ang="0">
                    <a:pos x="146" y="10"/>
                  </a:cxn>
                  <a:cxn ang="0">
                    <a:pos x="142" y="6"/>
                  </a:cxn>
                  <a:cxn ang="0">
                    <a:pos x="138" y="2"/>
                  </a:cxn>
                  <a:cxn ang="0">
                    <a:pos x="132" y="0"/>
                  </a:cxn>
                  <a:cxn ang="0">
                    <a:pos x="132" y="0"/>
                  </a:cxn>
                </a:cxnLst>
                <a:rect l="0" t="0" r="r" b="b"/>
                <a:pathLst>
                  <a:path w="148" h="32">
                    <a:moveTo>
                      <a:pt x="132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8" y="32"/>
                    </a:lnTo>
                    <a:lnTo>
                      <a:pt x="16" y="32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8" y="32"/>
                    </a:lnTo>
                    <a:lnTo>
                      <a:pt x="142" y="28"/>
                    </a:lnTo>
                    <a:lnTo>
                      <a:pt x="146" y="22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46" y="10"/>
                    </a:lnTo>
                    <a:lnTo>
                      <a:pt x="142" y="6"/>
                    </a:lnTo>
                    <a:lnTo>
                      <a:pt x="138" y="2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Freeform 48">
                <a:extLst>
                  <a:ext uri="{FF2B5EF4-FFF2-40B4-BE49-F238E27FC236}">
                    <a16:creationId xmlns:a16="http://schemas.microsoft.com/office/drawing/2014/main" id="{7402B920-FCB4-4820-8C02-27C00F26F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325" y="1857375"/>
                <a:ext cx="234950" cy="5080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0" y="1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8" y="30"/>
                  </a:cxn>
                  <a:cxn ang="0">
                    <a:pos x="16" y="32"/>
                  </a:cxn>
                  <a:cxn ang="0">
                    <a:pos x="132" y="32"/>
                  </a:cxn>
                  <a:cxn ang="0">
                    <a:pos x="132" y="32"/>
                  </a:cxn>
                  <a:cxn ang="0">
                    <a:pos x="138" y="30"/>
                  </a:cxn>
                  <a:cxn ang="0">
                    <a:pos x="142" y="28"/>
                  </a:cxn>
                  <a:cxn ang="0">
                    <a:pos x="146" y="22"/>
                  </a:cxn>
                  <a:cxn ang="0">
                    <a:pos x="148" y="16"/>
                  </a:cxn>
                  <a:cxn ang="0">
                    <a:pos x="148" y="16"/>
                  </a:cxn>
                  <a:cxn ang="0">
                    <a:pos x="146" y="10"/>
                  </a:cxn>
                  <a:cxn ang="0">
                    <a:pos x="142" y="4"/>
                  </a:cxn>
                  <a:cxn ang="0">
                    <a:pos x="138" y="2"/>
                  </a:cxn>
                  <a:cxn ang="0">
                    <a:pos x="132" y="0"/>
                  </a:cxn>
                  <a:cxn ang="0">
                    <a:pos x="132" y="0"/>
                  </a:cxn>
                </a:cxnLst>
                <a:rect l="0" t="0" r="r" b="b"/>
                <a:pathLst>
                  <a:path w="148" h="32">
                    <a:moveTo>
                      <a:pt x="132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8" y="30"/>
                    </a:lnTo>
                    <a:lnTo>
                      <a:pt x="16" y="32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8" y="30"/>
                    </a:lnTo>
                    <a:lnTo>
                      <a:pt x="142" y="28"/>
                    </a:lnTo>
                    <a:lnTo>
                      <a:pt x="146" y="22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46" y="10"/>
                    </a:lnTo>
                    <a:lnTo>
                      <a:pt x="142" y="4"/>
                    </a:lnTo>
                    <a:lnTo>
                      <a:pt x="138" y="2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Freeform 49">
                <a:extLst>
                  <a:ext uri="{FF2B5EF4-FFF2-40B4-BE49-F238E27FC236}">
                    <a16:creationId xmlns:a16="http://schemas.microsoft.com/office/drawing/2014/main" id="{A16C42C8-7903-4BD7-A8DE-8F642E8825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4500" y="1143000"/>
                <a:ext cx="476250" cy="581025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142" y="0"/>
                  </a:cxn>
                  <a:cxn ang="0">
                    <a:pos x="100" y="10"/>
                  </a:cxn>
                  <a:cxn ang="0">
                    <a:pos x="62" y="28"/>
                  </a:cxn>
                  <a:cxn ang="0">
                    <a:pos x="32" y="58"/>
                  </a:cxn>
                  <a:cxn ang="0">
                    <a:pos x="12" y="94"/>
                  </a:cxn>
                  <a:cxn ang="0">
                    <a:pos x="2" y="136"/>
                  </a:cxn>
                  <a:cxn ang="0">
                    <a:pos x="2" y="166"/>
                  </a:cxn>
                  <a:cxn ang="0">
                    <a:pos x="16" y="214"/>
                  </a:cxn>
                  <a:cxn ang="0">
                    <a:pos x="56" y="266"/>
                  </a:cxn>
                  <a:cxn ang="0">
                    <a:pos x="72" y="290"/>
                  </a:cxn>
                  <a:cxn ang="0">
                    <a:pos x="78" y="322"/>
                  </a:cxn>
                  <a:cxn ang="0">
                    <a:pos x="78" y="340"/>
                  </a:cxn>
                  <a:cxn ang="0">
                    <a:pos x="96" y="364"/>
                  </a:cxn>
                  <a:cxn ang="0">
                    <a:pos x="150" y="366"/>
                  </a:cxn>
                  <a:cxn ang="0">
                    <a:pos x="192" y="366"/>
                  </a:cxn>
                  <a:cxn ang="0">
                    <a:pos x="214" y="356"/>
                  </a:cxn>
                  <a:cxn ang="0">
                    <a:pos x="224" y="334"/>
                  </a:cxn>
                  <a:cxn ang="0">
                    <a:pos x="224" y="304"/>
                  </a:cxn>
                  <a:cxn ang="0">
                    <a:pos x="236" y="276"/>
                  </a:cxn>
                  <a:cxn ang="0">
                    <a:pos x="266" y="242"/>
                  </a:cxn>
                  <a:cxn ang="0">
                    <a:pos x="290" y="198"/>
                  </a:cxn>
                  <a:cxn ang="0">
                    <a:pos x="300" y="150"/>
                  </a:cxn>
                  <a:cxn ang="0">
                    <a:pos x="298" y="122"/>
                  </a:cxn>
                  <a:cxn ang="0">
                    <a:pos x="284" y="82"/>
                  </a:cxn>
                  <a:cxn ang="0">
                    <a:pos x="260" y="48"/>
                  </a:cxn>
                  <a:cxn ang="0">
                    <a:pos x="226" y="22"/>
                  </a:cxn>
                  <a:cxn ang="0">
                    <a:pos x="188" y="6"/>
                  </a:cxn>
                  <a:cxn ang="0">
                    <a:pos x="158" y="0"/>
                  </a:cxn>
                  <a:cxn ang="0">
                    <a:pos x="244" y="156"/>
                  </a:cxn>
                  <a:cxn ang="0">
                    <a:pos x="234" y="146"/>
                  </a:cxn>
                  <a:cxn ang="0">
                    <a:pos x="232" y="126"/>
                  </a:cxn>
                  <a:cxn ang="0">
                    <a:pos x="214" y="92"/>
                  </a:cxn>
                  <a:cxn ang="0">
                    <a:pos x="182" y="72"/>
                  </a:cxn>
                  <a:cxn ang="0">
                    <a:pos x="160" y="68"/>
                  </a:cxn>
                  <a:cxn ang="0">
                    <a:pos x="150" y="50"/>
                  </a:cxn>
                  <a:cxn ang="0">
                    <a:pos x="156" y="38"/>
                  </a:cxn>
                  <a:cxn ang="0">
                    <a:pos x="170" y="32"/>
                  </a:cxn>
                  <a:cxn ang="0">
                    <a:pos x="226" y="52"/>
                  </a:cxn>
                  <a:cxn ang="0">
                    <a:pos x="262" y="98"/>
                  </a:cxn>
                  <a:cxn ang="0">
                    <a:pos x="270" y="138"/>
                  </a:cxn>
                  <a:cxn ang="0">
                    <a:pos x="266" y="152"/>
                  </a:cxn>
                  <a:cxn ang="0">
                    <a:pos x="252" y="158"/>
                  </a:cxn>
                </a:cxnLst>
                <a:rect l="0" t="0" r="r" b="b"/>
                <a:pathLst>
                  <a:path w="300" h="366">
                    <a:moveTo>
                      <a:pt x="158" y="0"/>
                    </a:moveTo>
                    <a:lnTo>
                      <a:pt x="158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28" y="2"/>
                    </a:lnTo>
                    <a:lnTo>
                      <a:pt x="114" y="6"/>
                    </a:lnTo>
                    <a:lnTo>
                      <a:pt x="100" y="10"/>
                    </a:lnTo>
                    <a:lnTo>
                      <a:pt x="88" y="14"/>
                    </a:lnTo>
                    <a:lnTo>
                      <a:pt x="74" y="22"/>
                    </a:lnTo>
                    <a:lnTo>
                      <a:pt x="62" y="28"/>
                    </a:lnTo>
                    <a:lnTo>
                      <a:pt x="52" y="38"/>
                    </a:lnTo>
                    <a:lnTo>
                      <a:pt x="42" y="48"/>
                    </a:lnTo>
                    <a:lnTo>
                      <a:pt x="32" y="58"/>
                    </a:lnTo>
                    <a:lnTo>
                      <a:pt x="24" y="68"/>
                    </a:lnTo>
                    <a:lnTo>
                      <a:pt x="18" y="82"/>
                    </a:lnTo>
                    <a:lnTo>
                      <a:pt x="12" y="94"/>
                    </a:lnTo>
                    <a:lnTo>
                      <a:pt x="6" y="108"/>
                    </a:lnTo>
                    <a:lnTo>
                      <a:pt x="4" y="122"/>
                    </a:lnTo>
                    <a:lnTo>
                      <a:pt x="2" y="13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66"/>
                    </a:lnTo>
                    <a:lnTo>
                      <a:pt x="4" y="182"/>
                    </a:lnTo>
                    <a:lnTo>
                      <a:pt x="10" y="198"/>
                    </a:lnTo>
                    <a:lnTo>
                      <a:pt x="16" y="214"/>
                    </a:lnTo>
                    <a:lnTo>
                      <a:pt x="26" y="228"/>
                    </a:lnTo>
                    <a:lnTo>
                      <a:pt x="34" y="242"/>
                    </a:lnTo>
                    <a:lnTo>
                      <a:pt x="56" y="266"/>
                    </a:lnTo>
                    <a:lnTo>
                      <a:pt x="56" y="266"/>
                    </a:lnTo>
                    <a:lnTo>
                      <a:pt x="66" y="276"/>
                    </a:lnTo>
                    <a:lnTo>
                      <a:pt x="72" y="290"/>
                    </a:lnTo>
                    <a:lnTo>
                      <a:pt x="72" y="290"/>
                    </a:lnTo>
                    <a:lnTo>
                      <a:pt x="76" y="304"/>
                    </a:lnTo>
                    <a:lnTo>
                      <a:pt x="78" y="322"/>
                    </a:lnTo>
                    <a:lnTo>
                      <a:pt x="78" y="334"/>
                    </a:lnTo>
                    <a:lnTo>
                      <a:pt x="78" y="334"/>
                    </a:lnTo>
                    <a:lnTo>
                      <a:pt x="78" y="340"/>
                    </a:lnTo>
                    <a:lnTo>
                      <a:pt x="80" y="346"/>
                    </a:lnTo>
                    <a:lnTo>
                      <a:pt x="86" y="356"/>
                    </a:lnTo>
                    <a:lnTo>
                      <a:pt x="96" y="364"/>
                    </a:lnTo>
                    <a:lnTo>
                      <a:pt x="102" y="366"/>
                    </a:lnTo>
                    <a:lnTo>
                      <a:pt x="110" y="366"/>
                    </a:lnTo>
                    <a:lnTo>
                      <a:pt x="150" y="366"/>
                    </a:lnTo>
                    <a:lnTo>
                      <a:pt x="150" y="366"/>
                    </a:lnTo>
                    <a:lnTo>
                      <a:pt x="192" y="366"/>
                    </a:lnTo>
                    <a:lnTo>
                      <a:pt x="192" y="366"/>
                    </a:lnTo>
                    <a:lnTo>
                      <a:pt x="198" y="366"/>
                    </a:lnTo>
                    <a:lnTo>
                      <a:pt x="204" y="364"/>
                    </a:lnTo>
                    <a:lnTo>
                      <a:pt x="214" y="356"/>
                    </a:lnTo>
                    <a:lnTo>
                      <a:pt x="220" y="346"/>
                    </a:lnTo>
                    <a:lnTo>
                      <a:pt x="222" y="340"/>
                    </a:lnTo>
                    <a:lnTo>
                      <a:pt x="224" y="334"/>
                    </a:lnTo>
                    <a:lnTo>
                      <a:pt x="224" y="322"/>
                    </a:lnTo>
                    <a:lnTo>
                      <a:pt x="224" y="322"/>
                    </a:lnTo>
                    <a:lnTo>
                      <a:pt x="224" y="304"/>
                    </a:lnTo>
                    <a:lnTo>
                      <a:pt x="228" y="290"/>
                    </a:lnTo>
                    <a:lnTo>
                      <a:pt x="228" y="290"/>
                    </a:lnTo>
                    <a:lnTo>
                      <a:pt x="236" y="276"/>
                    </a:lnTo>
                    <a:lnTo>
                      <a:pt x="244" y="266"/>
                    </a:lnTo>
                    <a:lnTo>
                      <a:pt x="244" y="266"/>
                    </a:lnTo>
                    <a:lnTo>
                      <a:pt x="266" y="242"/>
                    </a:lnTo>
                    <a:lnTo>
                      <a:pt x="276" y="228"/>
                    </a:lnTo>
                    <a:lnTo>
                      <a:pt x="284" y="214"/>
                    </a:lnTo>
                    <a:lnTo>
                      <a:pt x="290" y="198"/>
                    </a:lnTo>
                    <a:lnTo>
                      <a:pt x="296" y="182"/>
                    </a:lnTo>
                    <a:lnTo>
                      <a:pt x="298" y="166"/>
                    </a:lnTo>
                    <a:lnTo>
                      <a:pt x="300" y="150"/>
                    </a:lnTo>
                    <a:lnTo>
                      <a:pt x="300" y="150"/>
                    </a:lnTo>
                    <a:lnTo>
                      <a:pt x="300" y="136"/>
                    </a:lnTo>
                    <a:lnTo>
                      <a:pt x="298" y="122"/>
                    </a:lnTo>
                    <a:lnTo>
                      <a:pt x="294" y="108"/>
                    </a:lnTo>
                    <a:lnTo>
                      <a:pt x="290" y="94"/>
                    </a:lnTo>
                    <a:lnTo>
                      <a:pt x="284" y="82"/>
                    </a:lnTo>
                    <a:lnTo>
                      <a:pt x="276" y="70"/>
                    </a:lnTo>
                    <a:lnTo>
                      <a:pt x="268" y="58"/>
                    </a:lnTo>
                    <a:lnTo>
                      <a:pt x="260" y="48"/>
                    </a:lnTo>
                    <a:lnTo>
                      <a:pt x="250" y="38"/>
                    </a:lnTo>
                    <a:lnTo>
                      <a:pt x="238" y="30"/>
                    </a:lnTo>
                    <a:lnTo>
                      <a:pt x="226" y="22"/>
                    </a:lnTo>
                    <a:lnTo>
                      <a:pt x="214" y="14"/>
                    </a:lnTo>
                    <a:lnTo>
                      <a:pt x="202" y="10"/>
                    </a:lnTo>
                    <a:lnTo>
                      <a:pt x="188" y="6"/>
                    </a:lnTo>
                    <a:lnTo>
                      <a:pt x="174" y="2"/>
                    </a:lnTo>
                    <a:lnTo>
                      <a:pt x="158" y="0"/>
                    </a:lnTo>
                    <a:lnTo>
                      <a:pt x="158" y="0"/>
                    </a:lnTo>
                    <a:close/>
                    <a:moveTo>
                      <a:pt x="252" y="158"/>
                    </a:moveTo>
                    <a:lnTo>
                      <a:pt x="252" y="158"/>
                    </a:lnTo>
                    <a:lnTo>
                      <a:pt x="244" y="156"/>
                    </a:lnTo>
                    <a:lnTo>
                      <a:pt x="238" y="152"/>
                    </a:lnTo>
                    <a:lnTo>
                      <a:pt x="238" y="152"/>
                    </a:lnTo>
                    <a:lnTo>
                      <a:pt x="234" y="146"/>
                    </a:lnTo>
                    <a:lnTo>
                      <a:pt x="232" y="138"/>
                    </a:lnTo>
                    <a:lnTo>
                      <a:pt x="232" y="138"/>
                    </a:lnTo>
                    <a:lnTo>
                      <a:pt x="232" y="126"/>
                    </a:lnTo>
                    <a:lnTo>
                      <a:pt x="228" y="112"/>
                    </a:lnTo>
                    <a:lnTo>
                      <a:pt x="222" y="102"/>
                    </a:lnTo>
                    <a:lnTo>
                      <a:pt x="214" y="92"/>
                    </a:lnTo>
                    <a:lnTo>
                      <a:pt x="204" y="84"/>
                    </a:lnTo>
                    <a:lnTo>
                      <a:pt x="194" y="76"/>
                    </a:lnTo>
                    <a:lnTo>
                      <a:pt x="182" y="72"/>
                    </a:lnTo>
                    <a:lnTo>
                      <a:pt x="168" y="70"/>
                    </a:lnTo>
                    <a:lnTo>
                      <a:pt x="168" y="70"/>
                    </a:lnTo>
                    <a:lnTo>
                      <a:pt x="160" y="68"/>
                    </a:lnTo>
                    <a:lnTo>
                      <a:pt x="154" y="64"/>
                    </a:lnTo>
                    <a:lnTo>
                      <a:pt x="150" y="58"/>
                    </a:lnTo>
                    <a:lnTo>
                      <a:pt x="150" y="50"/>
                    </a:lnTo>
                    <a:lnTo>
                      <a:pt x="150" y="50"/>
                    </a:lnTo>
                    <a:lnTo>
                      <a:pt x="152" y="42"/>
                    </a:lnTo>
                    <a:lnTo>
                      <a:pt x="156" y="38"/>
                    </a:lnTo>
                    <a:lnTo>
                      <a:pt x="162" y="34"/>
                    </a:lnTo>
                    <a:lnTo>
                      <a:pt x="170" y="32"/>
                    </a:lnTo>
                    <a:lnTo>
                      <a:pt x="170" y="32"/>
                    </a:lnTo>
                    <a:lnTo>
                      <a:pt x="190" y="36"/>
                    </a:lnTo>
                    <a:lnTo>
                      <a:pt x="210" y="42"/>
                    </a:lnTo>
                    <a:lnTo>
                      <a:pt x="226" y="52"/>
                    </a:lnTo>
                    <a:lnTo>
                      <a:pt x="242" y="66"/>
                    </a:lnTo>
                    <a:lnTo>
                      <a:pt x="254" y="80"/>
                    </a:lnTo>
                    <a:lnTo>
                      <a:pt x="262" y="98"/>
                    </a:lnTo>
                    <a:lnTo>
                      <a:pt x="268" y="118"/>
                    </a:lnTo>
                    <a:lnTo>
                      <a:pt x="270" y="138"/>
                    </a:lnTo>
                    <a:lnTo>
                      <a:pt x="270" y="138"/>
                    </a:lnTo>
                    <a:lnTo>
                      <a:pt x="270" y="146"/>
                    </a:lnTo>
                    <a:lnTo>
                      <a:pt x="266" y="152"/>
                    </a:lnTo>
                    <a:lnTo>
                      <a:pt x="266" y="152"/>
                    </a:lnTo>
                    <a:lnTo>
                      <a:pt x="260" y="156"/>
                    </a:lnTo>
                    <a:lnTo>
                      <a:pt x="252" y="158"/>
                    </a:lnTo>
                    <a:lnTo>
                      <a:pt x="252" y="15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ectangle 50">
                <a:extLst>
                  <a:ext uri="{FF2B5EF4-FFF2-40B4-BE49-F238E27FC236}">
                    <a16:creationId xmlns:a16="http://schemas.microsoft.com/office/drawing/2014/main" id="{359CDE4B-3B1C-4F4E-A81D-3CEB71D05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8325" y="1609725"/>
                <a:ext cx="234950" cy="1143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Rectangle 51">
                <a:extLst>
                  <a:ext uri="{FF2B5EF4-FFF2-40B4-BE49-F238E27FC236}">
                    <a16:creationId xmlns:a16="http://schemas.microsoft.com/office/drawing/2014/main" id="{38D9D7D3-1CCD-46E6-ABBD-BF629D7E2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8325" y="1765300"/>
                <a:ext cx="234950" cy="508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Freeform 52">
                <a:extLst>
                  <a:ext uri="{FF2B5EF4-FFF2-40B4-BE49-F238E27FC236}">
                    <a16:creationId xmlns:a16="http://schemas.microsoft.com/office/drawing/2014/main" id="{E4AD6B41-7B21-49F3-84FE-500BD0094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225" y="911225"/>
                <a:ext cx="53975" cy="180975"/>
              </a:xfrm>
              <a:custGeom>
                <a:avLst/>
                <a:gdLst/>
                <a:ahLst/>
                <a:cxnLst>
                  <a:cxn ang="0">
                    <a:pos x="34" y="112"/>
                  </a:cxn>
                  <a:cxn ang="0">
                    <a:pos x="4" y="114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34" y="112"/>
                  </a:cxn>
                </a:cxnLst>
                <a:rect l="0" t="0" r="r" b="b"/>
                <a:pathLst>
                  <a:path w="34" h="114">
                    <a:moveTo>
                      <a:pt x="34" y="112"/>
                    </a:moveTo>
                    <a:lnTo>
                      <a:pt x="4" y="114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34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Freeform 53">
                <a:extLst>
                  <a:ext uri="{FF2B5EF4-FFF2-40B4-BE49-F238E27FC236}">
                    <a16:creationId xmlns:a16="http://schemas.microsoft.com/office/drawing/2014/main" id="{49E8FDD5-882C-4ECA-A217-BE6624D19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625" y="962025"/>
                <a:ext cx="130175" cy="177800"/>
              </a:xfrm>
              <a:custGeom>
                <a:avLst/>
                <a:gdLst/>
                <a:ahLst/>
                <a:cxnLst>
                  <a:cxn ang="0">
                    <a:pos x="58" y="112"/>
                  </a:cxn>
                  <a:cxn ang="0">
                    <a:pos x="0" y="14"/>
                  </a:cxn>
                  <a:cxn ang="0">
                    <a:pos x="26" y="0"/>
                  </a:cxn>
                  <a:cxn ang="0">
                    <a:pos x="82" y="98"/>
                  </a:cxn>
                  <a:cxn ang="0">
                    <a:pos x="58" y="112"/>
                  </a:cxn>
                </a:cxnLst>
                <a:rect l="0" t="0" r="r" b="b"/>
                <a:pathLst>
                  <a:path w="82" h="112">
                    <a:moveTo>
                      <a:pt x="58" y="112"/>
                    </a:moveTo>
                    <a:lnTo>
                      <a:pt x="0" y="14"/>
                    </a:lnTo>
                    <a:lnTo>
                      <a:pt x="26" y="0"/>
                    </a:lnTo>
                    <a:lnTo>
                      <a:pt x="82" y="98"/>
                    </a:lnTo>
                    <a:lnTo>
                      <a:pt x="58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Freeform 54">
                <a:extLst>
                  <a:ext uri="{FF2B5EF4-FFF2-40B4-BE49-F238E27FC236}">
                    <a16:creationId xmlns:a16="http://schemas.microsoft.com/office/drawing/2014/main" id="{35D1D687-496F-4E52-8EFA-A44A02C9B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700" y="1123950"/>
                <a:ext cx="180975" cy="13017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14" y="58"/>
                  </a:cxn>
                  <a:cxn ang="0">
                    <a:pos x="98" y="82"/>
                  </a:cxn>
                  <a:cxn ang="0">
                    <a:pos x="0" y="26"/>
                  </a:cxn>
                  <a:cxn ang="0">
                    <a:pos x="14" y="0"/>
                  </a:cxn>
                </a:cxnLst>
                <a:rect l="0" t="0" r="r" b="b"/>
                <a:pathLst>
                  <a:path w="114" h="82">
                    <a:moveTo>
                      <a:pt x="14" y="0"/>
                    </a:moveTo>
                    <a:lnTo>
                      <a:pt x="114" y="58"/>
                    </a:lnTo>
                    <a:lnTo>
                      <a:pt x="98" y="82"/>
                    </a:lnTo>
                    <a:lnTo>
                      <a:pt x="0" y="26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Freeform 55">
                <a:extLst>
                  <a:ext uri="{FF2B5EF4-FFF2-40B4-BE49-F238E27FC236}">
                    <a16:creationId xmlns:a16="http://schemas.microsoft.com/office/drawing/2014/main" id="{793B36A8-C8BF-45B1-A187-77B833EE2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0750" y="1123950"/>
                <a:ext cx="177800" cy="130175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0" y="58"/>
                  </a:cxn>
                  <a:cxn ang="0">
                    <a:pos x="14" y="82"/>
                  </a:cxn>
                  <a:cxn ang="0">
                    <a:pos x="112" y="26"/>
                  </a:cxn>
                  <a:cxn ang="0">
                    <a:pos x="98" y="0"/>
                  </a:cxn>
                </a:cxnLst>
                <a:rect l="0" t="0" r="r" b="b"/>
                <a:pathLst>
                  <a:path w="112" h="82">
                    <a:moveTo>
                      <a:pt x="98" y="0"/>
                    </a:moveTo>
                    <a:lnTo>
                      <a:pt x="0" y="58"/>
                    </a:lnTo>
                    <a:lnTo>
                      <a:pt x="14" y="82"/>
                    </a:lnTo>
                    <a:lnTo>
                      <a:pt x="112" y="26"/>
                    </a:lnTo>
                    <a:lnTo>
                      <a:pt x="9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Freeform 56">
                <a:extLst>
                  <a:ext uri="{FF2B5EF4-FFF2-40B4-BE49-F238E27FC236}">
                    <a16:creationId xmlns:a16="http://schemas.microsoft.com/office/drawing/2014/main" id="{04FDA8A9-8C14-4B55-9B9D-AF958C1DB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450" y="962025"/>
                <a:ext cx="130175" cy="177800"/>
              </a:xfrm>
              <a:custGeom>
                <a:avLst/>
                <a:gdLst/>
                <a:ahLst/>
                <a:cxnLst>
                  <a:cxn ang="0">
                    <a:pos x="26" y="112"/>
                  </a:cxn>
                  <a:cxn ang="0">
                    <a:pos x="0" y="98"/>
                  </a:cxn>
                  <a:cxn ang="0">
                    <a:pos x="58" y="0"/>
                  </a:cxn>
                  <a:cxn ang="0">
                    <a:pos x="82" y="14"/>
                  </a:cxn>
                  <a:cxn ang="0">
                    <a:pos x="26" y="112"/>
                  </a:cxn>
                </a:cxnLst>
                <a:rect l="0" t="0" r="r" b="b"/>
                <a:pathLst>
                  <a:path w="82" h="112">
                    <a:moveTo>
                      <a:pt x="26" y="112"/>
                    </a:moveTo>
                    <a:lnTo>
                      <a:pt x="0" y="98"/>
                    </a:lnTo>
                    <a:lnTo>
                      <a:pt x="58" y="0"/>
                    </a:lnTo>
                    <a:lnTo>
                      <a:pt x="82" y="14"/>
                    </a:lnTo>
                    <a:lnTo>
                      <a:pt x="26" y="1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u="sng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C242721-54D2-4B4C-A751-77D5DBD9616B}"/>
                </a:ext>
              </a:extLst>
            </p:cNvPr>
            <p:cNvSpPr/>
            <p:nvPr/>
          </p:nvSpPr>
          <p:spPr>
            <a:xfrm>
              <a:off x="2571507" y="1884383"/>
              <a:ext cx="1438335" cy="143833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组 11">
            <a:extLst>
              <a:ext uri="{FF2B5EF4-FFF2-40B4-BE49-F238E27FC236}">
                <a16:creationId xmlns:a16="http://schemas.microsoft.com/office/drawing/2014/main" id="{BD33AB79-53DB-47FB-B31F-AFAAF09ADAE4}"/>
              </a:ext>
            </a:extLst>
          </p:cNvPr>
          <p:cNvGrpSpPr/>
          <p:nvPr/>
        </p:nvGrpSpPr>
        <p:grpSpPr>
          <a:xfrm>
            <a:off x="8051758" y="2071544"/>
            <a:ext cx="1438335" cy="1438335"/>
            <a:chOff x="8161482" y="1607292"/>
            <a:chExt cx="1438335" cy="1438335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6CE426D-C78A-4514-8BE3-D797442E778A}"/>
                </a:ext>
              </a:extLst>
            </p:cNvPr>
            <p:cNvSpPr/>
            <p:nvPr/>
          </p:nvSpPr>
          <p:spPr>
            <a:xfrm>
              <a:off x="8161482" y="1607292"/>
              <a:ext cx="1438335" cy="143833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Calibri" panose="020F0502020204030204" pitchFamily="34" charset="0"/>
              </a:endParaRPr>
            </a:p>
          </p:txBody>
        </p:sp>
        <p:sp>
          <p:nvSpPr>
            <p:cNvPr id="24" name="Freeform 217">
              <a:extLst>
                <a:ext uri="{FF2B5EF4-FFF2-40B4-BE49-F238E27FC236}">
                  <a16:creationId xmlns:a16="http://schemas.microsoft.com/office/drawing/2014/main" id="{F05580C2-23E7-49B7-BADF-045BAFA17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3197" y="2210321"/>
              <a:ext cx="448331" cy="32605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76" y="176"/>
                </a:cxn>
                <a:cxn ang="0">
                  <a:pos x="352" y="32"/>
                </a:cxn>
                <a:cxn ang="0">
                  <a:pos x="352" y="0"/>
                </a:cxn>
                <a:cxn ang="0">
                  <a:pos x="0" y="0"/>
                </a:cxn>
                <a:cxn ang="0">
                  <a:pos x="0" y="32"/>
                </a:cxn>
                <a:cxn ang="0">
                  <a:pos x="0" y="228"/>
                </a:cxn>
                <a:cxn ang="0">
                  <a:pos x="86" y="132"/>
                </a:cxn>
                <a:cxn ang="0">
                  <a:pos x="0" y="54"/>
                </a:cxn>
                <a:cxn ang="0">
                  <a:pos x="0" y="228"/>
                </a:cxn>
                <a:cxn ang="0">
                  <a:pos x="352" y="230"/>
                </a:cxn>
                <a:cxn ang="0">
                  <a:pos x="262" y="132"/>
                </a:cxn>
                <a:cxn ang="0">
                  <a:pos x="352" y="56"/>
                </a:cxn>
                <a:cxn ang="0">
                  <a:pos x="352" y="230"/>
                </a:cxn>
                <a:cxn ang="0">
                  <a:pos x="176" y="204"/>
                </a:cxn>
                <a:cxn ang="0">
                  <a:pos x="104" y="144"/>
                </a:cxn>
                <a:cxn ang="0">
                  <a:pos x="0" y="256"/>
                </a:cxn>
                <a:cxn ang="0">
                  <a:pos x="352" y="256"/>
                </a:cxn>
                <a:cxn ang="0">
                  <a:pos x="248" y="144"/>
                </a:cxn>
                <a:cxn ang="0">
                  <a:pos x="176" y="204"/>
                </a:cxn>
              </a:cxnLst>
              <a:rect l="0" t="0" r="r" b="b"/>
              <a:pathLst>
                <a:path w="352" h="256">
                  <a:moveTo>
                    <a:pt x="0" y="32"/>
                  </a:moveTo>
                  <a:lnTo>
                    <a:pt x="176" y="176"/>
                  </a:lnTo>
                  <a:lnTo>
                    <a:pt x="352" y="32"/>
                  </a:lnTo>
                  <a:lnTo>
                    <a:pt x="352" y="0"/>
                  </a:lnTo>
                  <a:lnTo>
                    <a:pt x="0" y="0"/>
                  </a:lnTo>
                  <a:lnTo>
                    <a:pt x="0" y="32"/>
                  </a:lnTo>
                  <a:close/>
                  <a:moveTo>
                    <a:pt x="0" y="228"/>
                  </a:moveTo>
                  <a:lnTo>
                    <a:pt x="86" y="132"/>
                  </a:lnTo>
                  <a:lnTo>
                    <a:pt x="0" y="54"/>
                  </a:lnTo>
                  <a:lnTo>
                    <a:pt x="0" y="228"/>
                  </a:lnTo>
                  <a:close/>
                  <a:moveTo>
                    <a:pt x="352" y="230"/>
                  </a:moveTo>
                  <a:lnTo>
                    <a:pt x="262" y="132"/>
                  </a:lnTo>
                  <a:lnTo>
                    <a:pt x="352" y="56"/>
                  </a:lnTo>
                  <a:lnTo>
                    <a:pt x="352" y="230"/>
                  </a:lnTo>
                  <a:close/>
                  <a:moveTo>
                    <a:pt x="176" y="204"/>
                  </a:moveTo>
                  <a:lnTo>
                    <a:pt x="104" y="144"/>
                  </a:lnTo>
                  <a:lnTo>
                    <a:pt x="0" y="256"/>
                  </a:lnTo>
                  <a:lnTo>
                    <a:pt x="352" y="256"/>
                  </a:lnTo>
                  <a:lnTo>
                    <a:pt x="248" y="144"/>
                  </a:lnTo>
                  <a:lnTo>
                    <a:pt x="176" y="20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cxnSp>
        <p:nvCxnSpPr>
          <p:cNvPr id="25" name="直线连接符 4">
            <a:extLst>
              <a:ext uri="{FF2B5EF4-FFF2-40B4-BE49-F238E27FC236}">
                <a16:creationId xmlns:a16="http://schemas.microsoft.com/office/drawing/2014/main" id="{0D1C9416-7873-4AD8-81EB-44B2CEE80275}"/>
              </a:ext>
            </a:extLst>
          </p:cNvPr>
          <p:cNvCxnSpPr/>
          <p:nvPr/>
        </p:nvCxnSpPr>
        <p:spPr>
          <a:xfrm>
            <a:off x="5795776" y="1416111"/>
            <a:ext cx="0" cy="4627418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E75AAD8E-FAFD-45CD-B08C-A3399AAB5575}"/>
              </a:ext>
            </a:extLst>
          </p:cNvPr>
          <p:cNvSpPr txBox="1"/>
          <p:nvPr/>
        </p:nvSpPr>
        <p:spPr>
          <a:xfrm>
            <a:off x="1034912" y="3729820"/>
            <a:ext cx="45442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基礎訓練：國學概論、文學概論、小學（文字、聲韻、訓詁）、語言學、歷代文選與習作、詩選與習作、中國文學史、中國思想史</a:t>
            </a:r>
            <a:endParaRPr lang="zh-CN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95A50D2-D46E-4A34-B55D-BFD60979C73E}"/>
              </a:ext>
            </a:extLst>
          </p:cNvPr>
          <p:cNvSpPr txBox="1"/>
          <p:nvPr/>
        </p:nvSpPr>
        <p:spPr>
          <a:xfrm>
            <a:off x="6535695" y="3729820"/>
            <a:ext cx="49322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進階訓練：經學（詩經、尚書、論孟、左傳）、子史學（老子、墨子、莊子）、古典文學專題（楚辭、李杜詩、蘇辛詞、紅樓夢）、現代文學（新詩、小說、散文）</a:t>
            </a:r>
            <a:endParaRPr lang="zh-CN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68989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44A3B6D-056E-4D72-9D55-DB4C14ED5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7"/>
</p:tagLst>
</file>

<file path=ppt/theme/theme1.xml><?xml version="1.0" encoding="utf-8"?>
<a:theme xmlns:a="http://schemas.openxmlformats.org/drawingml/2006/main" name="Office Theme">
  <a:themeElements>
    <a:clrScheme name="自定义 14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</TotalTime>
  <Words>946</Words>
  <Application>Microsoft Office PowerPoint</Application>
  <PresentationFormat>寬螢幕</PresentationFormat>
  <Paragraphs>128</Paragraphs>
  <Slides>22</Slides>
  <Notes>22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1" baseType="lpstr">
      <vt:lpstr>Arial</vt:lpstr>
      <vt:lpstr>Calibri</vt:lpstr>
      <vt:lpstr>Microsoft JhengHei UI</vt:lpstr>
      <vt:lpstr>ＭＳ Ｐゴシック</vt:lpstr>
      <vt:lpstr>微软雅黑</vt:lpstr>
      <vt:lpstr>Gill Sans</vt:lpstr>
      <vt:lpstr>微軟正黑體</vt:lpstr>
      <vt:lpstr>等线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</dc:title>
  <dc:creator>WIN7</dc:creator>
  <cp:lastModifiedBy>Windows 使用者</cp:lastModifiedBy>
  <cp:revision>162</cp:revision>
  <dcterms:created xsi:type="dcterms:W3CDTF">2017-08-18T03:02:00Z</dcterms:created>
  <dcterms:modified xsi:type="dcterms:W3CDTF">2020-11-06T01:38:25Z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