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62" r:id="rId2"/>
    <p:sldId id="267" r:id="rId3"/>
    <p:sldId id="268" r:id="rId4"/>
    <p:sldId id="257" r:id="rId5"/>
    <p:sldId id="258" r:id="rId6"/>
    <p:sldId id="272" r:id="rId7"/>
    <p:sldId id="265" r:id="rId8"/>
    <p:sldId id="266" r:id="rId9"/>
    <p:sldId id="260" r:id="rId10"/>
    <p:sldId id="270" r:id="rId11"/>
    <p:sldId id="271" r:id="rId12"/>
    <p:sldId id="261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7ACBE-9B6C-4CD6-A53E-CA0E1FD120F3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D2E14-F236-4FED-987E-ED0C27A991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089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402" y="3676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3459-57D2-415A-AE0E-8670DE51A791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CF62F-8926-4172-84CE-0B9B3FDE80BC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8" name="群組 7"/>
          <p:cNvGrpSpPr/>
          <p:nvPr userDrawn="1"/>
        </p:nvGrpSpPr>
        <p:grpSpPr>
          <a:xfrm>
            <a:off x="4680169" y="6218148"/>
            <a:ext cx="4500343" cy="523220"/>
            <a:chOff x="4608161" y="6167648"/>
            <a:chExt cx="4500343" cy="523220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3885" y="6254728"/>
              <a:ext cx="2004619" cy="43614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4608161" y="6167648"/>
              <a:ext cx="2652102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TW" altLang="en-US" sz="28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>
                      <a:lumMod val="40000"/>
                      <a:lumOff val="60000"/>
                    </a:schemeClr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傳播學什麼</a:t>
              </a:r>
              <a:r>
                <a:rPr lang="en-US" altLang="zh-TW" sz="28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>
                      <a:lumMod val="40000"/>
                      <a:lumOff val="60000"/>
                    </a:schemeClr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??@</a:t>
              </a:r>
              <a:endParaRPr lang="zh-TW" altLang="en-US" sz="2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pic>
        <p:nvPicPr>
          <p:cNvPr id="11" name="Picture 3" descr="C:\Documents and Settings\XinXP\Local Settings\Temporary Internet Files\Content.IE5\J5WE0NSS\MC900442129[1]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01" y="-41032"/>
            <a:ext cx="123197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99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3459-57D2-415A-AE0E-8670DE51A791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CF62F-8926-4172-84CE-0B9B3FDE80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590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3459-57D2-415A-AE0E-8670DE51A791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CF62F-8926-4172-84CE-0B9B3FDE80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9492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3459-57D2-415A-AE0E-8670DE51A791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CF62F-8926-4172-84CE-0B9B3FDE80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2520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3459-57D2-415A-AE0E-8670DE51A791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CF62F-8926-4172-84CE-0B9B3FDE80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483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3459-57D2-415A-AE0E-8670DE51A791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CF62F-8926-4172-84CE-0B9B3FDE80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175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3459-57D2-415A-AE0E-8670DE51A791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CF62F-8926-4172-84CE-0B9B3FDE80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041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3459-57D2-415A-AE0E-8670DE51A791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CF62F-8926-4172-84CE-0B9B3FDE80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568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3459-57D2-415A-AE0E-8670DE51A791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CF62F-8926-4172-84CE-0B9B3FDE80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903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3459-57D2-415A-AE0E-8670DE51A791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CF62F-8926-4172-84CE-0B9B3FDE80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8628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3459-57D2-415A-AE0E-8670DE51A791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CF62F-8926-4172-84CE-0B9B3FDE80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4976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93459-57D2-415A-AE0E-8670DE51A791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CF62F-8926-4172-84CE-0B9B3FDE80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83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12" Type="http://schemas.openxmlformats.org/officeDocument/2006/relationships/image" Target="../media/image31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jp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字方塊 20"/>
          <p:cNvSpPr txBox="1"/>
          <p:nvPr/>
        </p:nvSpPr>
        <p:spPr>
          <a:xfrm>
            <a:off x="899592" y="1844824"/>
            <a:ext cx="770485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主題：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認識傳播與設計學院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zh-TW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地點：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鼓山高中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日期：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2022/11/08</a:t>
            </a:r>
          </a:p>
          <a:p>
            <a:r>
              <a:rPr lang="zh-TW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時間：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12:30~13:10</a:t>
            </a:r>
          </a:p>
          <a:p>
            <a:endParaRPr lang="en-US" altLang="zh-TW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zh-TW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主講：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義守大學大眾傳播學系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副教授兼系主任  林崇能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403648" y="283228"/>
            <a:ext cx="6552728" cy="989528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272"/>
              </a:avLst>
            </a:prstTxWarp>
            <a:spAutoFit/>
          </a:bodyPr>
          <a:lstStyle/>
          <a:p>
            <a:r>
              <a:rPr lang="zh-TW" altLang="en-US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本日新聞特調：</a:t>
            </a:r>
            <a:endParaRPr lang="en-US" altLang="zh-TW" sz="4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zh-TW" altLang="en-US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傳播學些什麼</a:t>
            </a:r>
          </a:p>
        </p:txBody>
      </p:sp>
    </p:spTree>
    <p:extLst>
      <p:ext uri="{BB962C8B-B14F-4D97-AF65-F5344CB8AC3E}">
        <p14:creationId xmlns:p14="http://schemas.microsoft.com/office/powerpoint/2010/main" val="338913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字方塊 20"/>
          <p:cNvSpPr txBox="1"/>
          <p:nvPr/>
        </p:nvSpPr>
        <p:spPr>
          <a:xfrm>
            <a:off x="906926" y="1412776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義守大學</a:t>
            </a:r>
            <a:endParaRPr lang="en-US" altLang="zh-TW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403648" y="283228"/>
            <a:ext cx="6552728" cy="989528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272"/>
              </a:avLst>
            </a:prstTxWarp>
            <a:spAutoFit/>
          </a:bodyPr>
          <a:lstStyle/>
          <a:p>
            <a:r>
              <a:rPr lang="zh-TW" altLang="en-US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本日新聞特調：</a:t>
            </a:r>
            <a:endParaRPr lang="en-US" altLang="zh-TW" sz="4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zh-TW" altLang="en-US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傳播學些什麼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906926" y="1998707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傳播與設計學院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9522196-A2EF-4CF3-AFF0-3E1AD03FEC9F}"/>
              </a:ext>
            </a:extLst>
          </p:cNvPr>
          <p:cNvSpPr txBox="1"/>
          <p:nvPr/>
        </p:nvSpPr>
        <p:spPr>
          <a:xfrm>
            <a:off x="4355977" y="1704143"/>
            <a:ext cx="4397138" cy="12311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大眾傳播學系</a:t>
            </a:r>
            <a:endParaRPr lang="en-US" altLang="zh-TW" sz="2800" b="1" dirty="0"/>
          </a:p>
          <a:p>
            <a:endParaRPr lang="en-US" altLang="zh-TW" sz="2800" b="1" dirty="0"/>
          </a:p>
          <a:p>
            <a:r>
              <a:rPr lang="en-US" altLang="zh-TW" b="1" dirty="0"/>
              <a:t>__</a:t>
            </a:r>
            <a:r>
              <a:rPr lang="zh-TW" altLang="en-US" b="1" dirty="0"/>
              <a:t>培育具人文素養及多元傳播知能的人才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8411ED5-581C-4578-8F3B-1040D5DF78F8}"/>
              </a:ext>
            </a:extLst>
          </p:cNvPr>
          <p:cNvSpPr txBox="1"/>
          <p:nvPr/>
        </p:nvSpPr>
        <p:spPr>
          <a:xfrm>
            <a:off x="395536" y="2920474"/>
            <a:ext cx="4608512" cy="123110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電影與電視學系</a:t>
            </a:r>
            <a:endParaRPr lang="en-US" altLang="zh-TW" sz="2800" b="1" dirty="0"/>
          </a:p>
          <a:p>
            <a:endParaRPr lang="en-US" altLang="zh-TW" sz="2800" b="1" dirty="0"/>
          </a:p>
          <a:p>
            <a:r>
              <a:rPr lang="en-US" altLang="zh-TW" b="1" dirty="0"/>
              <a:t>__</a:t>
            </a:r>
            <a:r>
              <a:rPr lang="zh-TW" altLang="en-US" b="1" dirty="0"/>
              <a:t>培育優秀專業影視創作的人才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279D2C7-5C67-44CC-AE7B-A23E3DE759B0}"/>
              </a:ext>
            </a:extLst>
          </p:cNvPr>
          <p:cNvSpPr txBox="1"/>
          <p:nvPr/>
        </p:nvSpPr>
        <p:spPr>
          <a:xfrm>
            <a:off x="390886" y="5282044"/>
            <a:ext cx="4613162" cy="12311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創意商品設計學系</a:t>
            </a:r>
            <a:endParaRPr lang="en-US" altLang="zh-TW" sz="2800" b="1" dirty="0"/>
          </a:p>
          <a:p>
            <a:r>
              <a:rPr lang="en-US" altLang="zh-TW" sz="2800" b="1" dirty="0"/>
              <a:t>(</a:t>
            </a:r>
            <a:r>
              <a:rPr lang="zh-TW" altLang="en-US" sz="2800" b="1" dirty="0"/>
              <a:t>創意整合設計學系</a:t>
            </a:r>
            <a:r>
              <a:rPr lang="en-US" altLang="zh-TW" sz="2800" b="1" dirty="0"/>
              <a:t>)</a:t>
            </a:r>
          </a:p>
          <a:p>
            <a:r>
              <a:rPr lang="en-US" altLang="zh-TW" b="1" dirty="0"/>
              <a:t>__</a:t>
            </a:r>
            <a:r>
              <a:rPr lang="zh-TW" altLang="en-US" b="1" dirty="0"/>
              <a:t>培育理論與實務兼備的創意商品設計人才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2540A64C-BE73-44CA-A41F-AB03534B0C76}"/>
              </a:ext>
            </a:extLst>
          </p:cNvPr>
          <p:cNvSpPr txBox="1"/>
          <p:nvPr/>
        </p:nvSpPr>
        <p:spPr>
          <a:xfrm>
            <a:off x="3470542" y="4057908"/>
            <a:ext cx="5256584" cy="12311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數位多媒體設計學系</a:t>
            </a:r>
            <a:endParaRPr lang="en-US" altLang="zh-TW" sz="2800" b="1" dirty="0"/>
          </a:p>
          <a:p>
            <a:r>
              <a:rPr lang="en-US" altLang="zh-TW" sz="2800" b="1" dirty="0"/>
              <a:t>(</a:t>
            </a:r>
            <a:r>
              <a:rPr lang="zh-TW" altLang="en-US" sz="2800" b="1" dirty="0"/>
              <a:t>新媒體設計學系</a:t>
            </a:r>
            <a:r>
              <a:rPr lang="en-US" altLang="zh-TW" sz="2800" b="1" dirty="0"/>
              <a:t>)</a:t>
            </a:r>
          </a:p>
          <a:p>
            <a:r>
              <a:rPr lang="en-US" altLang="zh-TW" b="1" dirty="0"/>
              <a:t>__</a:t>
            </a:r>
            <a:r>
              <a:rPr lang="zh-TW" altLang="en-US" b="1" dirty="0"/>
              <a:t>培育理論與實務兼備的數位媒體設計人才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68F19E0-8BFB-444B-8154-890F5C3AE8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" r="76735" b="16481"/>
          <a:stretch/>
        </p:blipFill>
        <p:spPr bwMode="auto">
          <a:xfrm>
            <a:off x="6732240" y="1291449"/>
            <a:ext cx="1296144" cy="134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義守大學影視系系學會- Home | Facebook">
            <a:extLst>
              <a:ext uri="{FF2B5EF4-FFF2-40B4-BE49-F238E27FC236}">
                <a16:creationId xmlns:a16="http://schemas.microsoft.com/office/drawing/2014/main" id="{942B1C9A-6E91-470F-9207-7EC1222B3A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00"/>
          <a:stretch/>
        </p:blipFill>
        <p:spPr bwMode="auto">
          <a:xfrm>
            <a:off x="3811081" y="3029629"/>
            <a:ext cx="1080121" cy="72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epartment of Digital Media Design, ISU 義守大學數位多媒體設計學系- Home | Facebook">
            <a:extLst>
              <a:ext uri="{FF2B5EF4-FFF2-40B4-BE49-F238E27FC236}">
                <a16:creationId xmlns:a16="http://schemas.microsoft.com/office/drawing/2014/main" id="{CCDFA774-92B2-4374-AF43-BB23D019C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0" t="23733" r="12299" b="42299"/>
          <a:stretch/>
        </p:blipFill>
        <p:spPr bwMode="auto">
          <a:xfrm>
            <a:off x="7092280" y="4151580"/>
            <a:ext cx="1548998" cy="72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義守大學創意商品設計學系- Home | Facebook">
            <a:extLst>
              <a:ext uri="{FF2B5EF4-FFF2-40B4-BE49-F238E27FC236}">
                <a16:creationId xmlns:a16="http://schemas.microsoft.com/office/drawing/2014/main" id="{162A1445-A322-49E6-8049-01F671CEE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8" b="30213"/>
          <a:stretch/>
        </p:blipFill>
        <p:spPr bwMode="auto">
          <a:xfrm>
            <a:off x="3573720" y="5395399"/>
            <a:ext cx="1317482" cy="74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68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4" grpId="0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字方塊 20"/>
          <p:cNvSpPr txBox="1"/>
          <p:nvPr/>
        </p:nvSpPr>
        <p:spPr>
          <a:xfrm>
            <a:off x="906926" y="1412776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義守大學</a:t>
            </a:r>
            <a:endParaRPr lang="en-US" altLang="zh-TW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403648" y="283228"/>
            <a:ext cx="6552728" cy="989528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272"/>
              </a:avLst>
            </a:prstTxWarp>
            <a:spAutoFit/>
          </a:bodyPr>
          <a:lstStyle/>
          <a:p>
            <a:r>
              <a:rPr lang="zh-TW" altLang="en-US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本日新聞特調：</a:t>
            </a:r>
            <a:endParaRPr lang="en-US" altLang="zh-TW" sz="4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zh-TW" altLang="en-US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傳播學些什麼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906926" y="1998707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EMI</a:t>
            </a:r>
            <a:r>
              <a:rPr lang="zh-TW" altLang="en-US" sz="2800" b="1" dirty="0"/>
              <a:t>雙語大學的先行者</a:t>
            </a:r>
            <a:endParaRPr lang="en-US" altLang="zh-TW" sz="28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D070BBC-C3D4-4EA5-A472-3E3F35F64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458" y="4345440"/>
            <a:ext cx="1980220" cy="141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1279D2C7-5C67-44CC-AE7B-A23E3DE759B0}"/>
              </a:ext>
            </a:extLst>
          </p:cNvPr>
          <p:cNvSpPr txBox="1"/>
          <p:nvPr/>
        </p:nvSpPr>
        <p:spPr>
          <a:xfrm>
            <a:off x="473144" y="4365104"/>
            <a:ext cx="6136222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/>
              <a:t>以國際化著稱的校園，推行雙語化作業已逾</a:t>
            </a:r>
            <a:r>
              <a:rPr lang="en-US" altLang="zh-TW" dirty="0"/>
              <a:t>10</a:t>
            </a:r>
            <a:r>
              <a:rPr lang="zh-TW" altLang="en-US" dirty="0"/>
              <a:t>年：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每年開設超過</a:t>
            </a:r>
            <a:r>
              <a:rPr lang="en-US" altLang="zh-TW" dirty="0"/>
              <a:t>560</a:t>
            </a:r>
            <a:r>
              <a:rPr lang="zh-TW" altLang="en-US" dirty="0"/>
              <a:t>門全英語課程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國際學生人數逐年增長，目前已近</a:t>
            </a:r>
            <a:r>
              <a:rPr lang="en-US" altLang="zh-TW" dirty="0"/>
              <a:t>1500</a:t>
            </a:r>
            <a:r>
              <a:rPr lang="zh-TW" altLang="en-US" dirty="0"/>
              <a:t>位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2009</a:t>
            </a:r>
            <a:r>
              <a:rPr lang="zh-TW" altLang="en-US" dirty="0"/>
              <a:t>年成立以全英語授課的國際學院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另成立多個英語學士、碩士及博士學位學程等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與全球數百姐妹校合作建立學生交換及雙聯學位，如英國諾丁漢特倫特大學更與義大聯合招生</a:t>
            </a:r>
            <a:r>
              <a:rPr lang="en-US" altLang="zh-TW" dirty="0"/>
              <a:t>3+1</a:t>
            </a:r>
            <a:r>
              <a:rPr lang="zh-TW" altLang="en-US" dirty="0"/>
              <a:t>雙學位計畫（</a:t>
            </a:r>
            <a:r>
              <a:rPr lang="en-US" altLang="zh-TW" dirty="0"/>
              <a:t>PEAP</a:t>
            </a:r>
            <a:r>
              <a:rPr lang="zh-TW" altLang="en-US" dirty="0"/>
              <a:t>）</a:t>
            </a:r>
            <a:endParaRPr lang="zh-TW" altLang="en-US" b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984FB02-59A3-4841-AF4C-BDE082599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366" y="1340768"/>
            <a:ext cx="1980220" cy="132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C8994E2-4040-49DB-9BA0-E71E47B67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562" y="2780928"/>
            <a:ext cx="1980220" cy="143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5DED91DC-C3D4-4B1E-BFDD-BAEB0D5BDEE5}"/>
              </a:ext>
            </a:extLst>
          </p:cNvPr>
          <p:cNvSpPr txBox="1"/>
          <p:nvPr/>
        </p:nvSpPr>
        <p:spPr>
          <a:xfrm>
            <a:off x="473144" y="2521927"/>
            <a:ext cx="6136222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/>
              <a:t>陳振遠校長在</a:t>
            </a:r>
            <a:r>
              <a:rPr lang="en-US" altLang="zh-TW" dirty="0"/>
              <a:t>2018</a:t>
            </a:r>
            <a:r>
              <a:rPr lang="zh-TW" altLang="en-US" dirty="0"/>
              <a:t>年上任時提出「</a:t>
            </a:r>
            <a:r>
              <a:rPr lang="en-US" altLang="zh-TW" dirty="0"/>
              <a:t>ISU 2028</a:t>
            </a:r>
            <a:r>
              <a:rPr lang="zh-TW" altLang="en-US" dirty="0"/>
              <a:t>」大學發展計畫：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以「跨域創新、競逐全球」為核心主軸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實現「國際教育樞紐中心（</a:t>
            </a:r>
            <a:r>
              <a:rPr lang="en-US" altLang="zh-TW" dirty="0"/>
              <a:t>International Education Hub</a:t>
            </a:r>
            <a:r>
              <a:rPr lang="zh-TW" altLang="en-US" dirty="0"/>
              <a:t>）」的目標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提出「</a:t>
            </a:r>
            <a:r>
              <a:rPr lang="en-US" altLang="zh-TW" dirty="0"/>
              <a:t>EMI</a:t>
            </a:r>
            <a:r>
              <a:rPr lang="zh-TW" altLang="en-US" dirty="0"/>
              <a:t>（</a:t>
            </a:r>
            <a:r>
              <a:rPr lang="en-US" altLang="zh-TW" dirty="0"/>
              <a:t>English as a Medium of Instruction</a:t>
            </a:r>
            <a:r>
              <a:rPr lang="zh-TW" altLang="en-US" dirty="0"/>
              <a:t>）專業化培訓計畫」強化全校教職員與學生的英語能力。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93072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4" grpId="0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字方塊 20"/>
          <p:cNvSpPr txBox="1"/>
          <p:nvPr/>
        </p:nvSpPr>
        <p:spPr>
          <a:xfrm>
            <a:off x="906926" y="1412776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現場</a:t>
            </a:r>
            <a:r>
              <a:rPr lang="en-US" altLang="zh-TW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Q&amp;A</a:t>
            </a:r>
            <a:endParaRPr lang="en-US" altLang="zh-TW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403648" y="283228"/>
            <a:ext cx="6552728" cy="989528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272"/>
              </a:avLst>
            </a:prstTxWarp>
            <a:spAutoFit/>
          </a:bodyPr>
          <a:lstStyle/>
          <a:p>
            <a:r>
              <a:rPr lang="zh-TW" altLang="en-US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本日新聞特調：</a:t>
            </a:r>
            <a:endParaRPr lang="en-US" altLang="zh-TW" sz="4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zh-TW" altLang="en-US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傳播學些什麼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906926" y="1998707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未來修課</a:t>
            </a:r>
            <a:r>
              <a:rPr lang="en-US" altLang="zh-TW" sz="2800" b="1" dirty="0"/>
              <a:t>??</a:t>
            </a:r>
            <a:endParaRPr lang="zh-TW" altLang="en-US" sz="28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906926" y="256490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職涯規劃</a:t>
            </a:r>
            <a:r>
              <a:rPr lang="en-US" altLang="zh-TW" sz="2800" b="1" dirty="0"/>
              <a:t>??</a:t>
            </a:r>
            <a:endParaRPr lang="zh-TW" altLang="en-US" sz="28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906926" y="3150733"/>
            <a:ext cx="7704856" cy="43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就業選擇</a:t>
            </a:r>
            <a:r>
              <a:rPr lang="en-US" altLang="zh-TW" sz="2800" b="1" dirty="0"/>
              <a:t>??</a:t>
            </a:r>
            <a:endParaRPr lang="zh-TW" altLang="en-US" sz="2800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899592" y="376432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面試準備</a:t>
            </a:r>
            <a:r>
              <a:rPr lang="en-US" altLang="zh-TW" sz="2800" b="1" dirty="0"/>
              <a:t>??</a:t>
            </a:r>
            <a:endParaRPr lang="zh-TW" altLang="en-US" sz="2800" b="1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899592" y="4291002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其他問題</a:t>
            </a:r>
            <a:r>
              <a:rPr lang="en-US" altLang="zh-TW" sz="2800" b="1" dirty="0"/>
              <a:t>??</a:t>
            </a:r>
            <a:endParaRPr lang="zh-TW" altLang="en-US" sz="2800" b="1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60BF94B-F5C8-45DD-898E-ACA17B04C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539836"/>
            <a:ext cx="3491879" cy="196418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019C5280-8FD1-4BFB-B545-AF2869494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3764326"/>
            <a:ext cx="3488657" cy="216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7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4" grpId="0"/>
      <p:bldP spid="6" grpId="0"/>
      <p:bldP spid="8" grpId="0"/>
      <p:bldP spid="16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字方塊 20"/>
          <p:cNvSpPr txBox="1"/>
          <p:nvPr/>
        </p:nvSpPr>
        <p:spPr>
          <a:xfrm>
            <a:off x="906926" y="1412776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充滿變動與挑戰的科系</a:t>
            </a:r>
            <a:endParaRPr lang="en-US" altLang="zh-TW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403648" y="283228"/>
            <a:ext cx="6552728" cy="989528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272"/>
              </a:avLst>
            </a:prstTxWarp>
            <a:spAutoFit/>
          </a:bodyPr>
          <a:lstStyle/>
          <a:p>
            <a:r>
              <a:rPr lang="zh-TW" altLang="en-US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本日新聞特調：</a:t>
            </a:r>
            <a:endParaRPr lang="en-US" altLang="zh-TW" sz="4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zh-TW" altLang="en-US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傳播學些什麼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906926" y="2093270"/>
            <a:ext cx="7704856" cy="43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1. </a:t>
            </a:r>
            <a:r>
              <a:rPr lang="zh-TW" altLang="en-US" sz="2800" b="1" dirty="0"/>
              <a:t>時下說法：只有不會唸書的才會去做記者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906926" y="2659467"/>
            <a:ext cx="7704856" cy="43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2. </a:t>
            </a:r>
            <a:r>
              <a:rPr lang="zh-TW" altLang="en-US" sz="2800" b="1" dirty="0"/>
              <a:t>個人故事：看得到吃不到的颱風假！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909438" y="3260245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3. </a:t>
            </a:r>
            <a:r>
              <a:rPr lang="zh-TW" altLang="en-US" sz="2800" b="1" dirty="0"/>
              <a:t>參與程度：我們只想當美美的</a:t>
            </a:r>
            <a:r>
              <a:rPr lang="en-US" altLang="zh-TW" sz="2800" b="1" dirty="0"/>
              <a:t>MODELS?!</a:t>
            </a:r>
            <a:endParaRPr lang="zh-TW" altLang="en-US" sz="2800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899592" y="3839225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4. </a:t>
            </a:r>
            <a:r>
              <a:rPr lang="zh-TW" altLang="en-US" sz="2800" b="1" dirty="0"/>
              <a:t>人格特質：我很會講笑話，很適合當</a:t>
            </a:r>
            <a:r>
              <a:rPr lang="en-US" altLang="zh-TW" sz="2800" b="1" dirty="0"/>
              <a:t>DJ?!</a:t>
            </a:r>
            <a:endParaRPr lang="zh-TW" altLang="en-US" sz="2800" b="1" dirty="0"/>
          </a:p>
        </p:txBody>
      </p:sp>
      <p:sp>
        <p:nvSpPr>
          <p:cNvPr id="30" name="文字方塊 29"/>
          <p:cNvSpPr txBox="1"/>
          <p:nvPr/>
        </p:nvSpPr>
        <p:spPr>
          <a:xfrm rot="21279687">
            <a:off x="2423763" y="537858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</a:rPr>
              <a:t>這些問題，您都想過嗎？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B58612A-361E-4DB8-A88E-BD455C44CF1F}"/>
              </a:ext>
            </a:extLst>
          </p:cNvPr>
          <p:cNvSpPr txBox="1"/>
          <p:nvPr/>
        </p:nvSpPr>
        <p:spPr>
          <a:xfrm>
            <a:off x="899592" y="4453519"/>
            <a:ext cx="7704856" cy="43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5. </a:t>
            </a:r>
            <a:r>
              <a:rPr lang="zh-TW" altLang="en-US" sz="2800" b="1" dirty="0"/>
              <a:t>現今挑戰：抖音自媒體一堆，誰還來唸傳播</a:t>
            </a:r>
            <a:r>
              <a:rPr lang="en-US" altLang="zh-TW" sz="2800" b="1" dirty="0"/>
              <a:t>?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291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4" grpId="0"/>
      <p:bldP spid="6" grpId="0"/>
      <p:bldP spid="8" grpId="0"/>
      <p:bldP spid="16" grpId="0"/>
      <p:bldP spid="30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字方塊 20"/>
          <p:cNvSpPr txBox="1"/>
          <p:nvPr/>
        </p:nvSpPr>
        <p:spPr>
          <a:xfrm>
            <a:off x="906926" y="1412776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大傳系都在搞什麼？  以義守大傳為例</a:t>
            </a:r>
            <a:endParaRPr lang="en-US" altLang="zh-TW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403648" y="283228"/>
            <a:ext cx="6552728" cy="989528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272"/>
              </a:avLst>
            </a:prstTxWarp>
            <a:spAutoFit/>
          </a:bodyPr>
          <a:lstStyle/>
          <a:p>
            <a:r>
              <a:rPr lang="zh-TW" altLang="en-US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本日新聞特調：</a:t>
            </a:r>
            <a:endParaRPr lang="en-US" altLang="zh-TW" sz="4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zh-TW" altLang="en-US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傳播學些什麼</a:t>
            </a:r>
          </a:p>
        </p:txBody>
      </p:sp>
      <p:sp>
        <p:nvSpPr>
          <p:cNvPr id="4" name="文字方塊 3"/>
          <p:cNvSpPr txBox="1"/>
          <p:nvPr/>
        </p:nvSpPr>
        <p:spPr>
          <a:xfrm rot="21145413">
            <a:off x="14722" y="2168469"/>
            <a:ext cx="452961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沒事來辦演唱會，一起熱鬧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982470" y="2670784"/>
            <a:ext cx="2849033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學一下怎麼當廣播電台經理吧</a:t>
            </a:r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sp>
        <p:nvSpPr>
          <p:cNvPr id="8" name="文字方塊 7"/>
          <p:cNvSpPr txBox="1"/>
          <p:nvPr/>
        </p:nvSpPr>
        <p:spPr>
          <a:xfrm rot="278525">
            <a:off x="299273" y="3540101"/>
            <a:ext cx="747898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拍個記錄片，說個有關身障球隊的故事</a:t>
            </a:r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109434" y="4091662"/>
            <a:ext cx="4601178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來幫在地的餐廳設計個</a:t>
            </a:r>
            <a:r>
              <a:rPr lang="en-US" altLang="zh-TW" sz="2800" b="1" dirty="0"/>
              <a:t>LOGO</a:t>
            </a:r>
            <a:r>
              <a:rPr lang="zh-TW" altLang="en-US" sz="2800" b="1" dirty="0"/>
              <a:t>，順便推動聖誕專案</a:t>
            </a:r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BC797AA-484D-45E4-AD5E-983705B0B4D1}"/>
              </a:ext>
            </a:extLst>
          </p:cNvPr>
          <p:cNvSpPr txBox="1"/>
          <p:nvPr/>
        </p:nvSpPr>
        <p:spPr>
          <a:xfrm rot="20937219">
            <a:off x="6797881" y="3738724"/>
            <a:ext cx="2483836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要拍電影的宣傳片？沒問題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C038D90-DB9E-4D48-BC86-C9CA21EF744E}"/>
              </a:ext>
            </a:extLst>
          </p:cNvPr>
          <p:cNvSpPr txBox="1"/>
          <p:nvPr/>
        </p:nvSpPr>
        <p:spPr>
          <a:xfrm>
            <a:off x="383022" y="5581518"/>
            <a:ext cx="5321258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Photography or Photoshop</a:t>
            </a:r>
            <a:r>
              <a:rPr lang="zh-TW" altLang="en-US" sz="2800" b="1" dirty="0"/>
              <a:t>我都行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8F3545C-BF8B-441F-833A-DE50C8065590}"/>
              </a:ext>
            </a:extLst>
          </p:cNvPr>
          <p:cNvSpPr txBox="1"/>
          <p:nvPr/>
        </p:nvSpPr>
        <p:spPr>
          <a:xfrm>
            <a:off x="3389709" y="4575772"/>
            <a:ext cx="2364581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去辦個營隊推廣在地文化</a:t>
            </a:r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EED2161-A000-45FB-B2D7-69A4EC391689}"/>
              </a:ext>
            </a:extLst>
          </p:cNvPr>
          <p:cNvSpPr txBox="1"/>
          <p:nvPr/>
        </p:nvSpPr>
        <p:spPr>
          <a:xfrm rot="385098">
            <a:off x="6442606" y="5093990"/>
            <a:ext cx="2272164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想來做本女性的雜誌耶</a:t>
            </a:r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79F39D8-3F48-49C6-8AE4-093A8C5726CF}"/>
              </a:ext>
            </a:extLst>
          </p:cNvPr>
          <p:cNvSpPr txBox="1"/>
          <p:nvPr/>
        </p:nvSpPr>
        <p:spPr>
          <a:xfrm rot="776434">
            <a:off x="4746966" y="2319994"/>
            <a:ext cx="460843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我想為民發聲，做公民新聞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3E4A052-2956-4033-BE1F-9BC990D54398}"/>
              </a:ext>
            </a:extLst>
          </p:cNvPr>
          <p:cNvSpPr txBox="1"/>
          <p:nvPr/>
        </p:nvSpPr>
        <p:spPr>
          <a:xfrm>
            <a:off x="844352" y="6142956"/>
            <a:ext cx="5321258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到菲律賓去辦創新教學工作坊</a:t>
            </a:r>
          </a:p>
        </p:txBody>
      </p:sp>
    </p:spTree>
    <p:extLst>
      <p:ext uri="{BB962C8B-B14F-4D97-AF65-F5344CB8AC3E}">
        <p14:creationId xmlns:p14="http://schemas.microsoft.com/office/powerpoint/2010/main" val="294585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4" grpId="0" animBg="1"/>
      <p:bldP spid="6" grpId="0" animBg="1"/>
      <p:bldP spid="8" grpId="0" animBg="1"/>
      <p:bldP spid="1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906926" y="1998707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         電視</a:t>
            </a:r>
            <a:r>
              <a:rPr lang="en-US" altLang="zh-TW" sz="2800" b="1" dirty="0"/>
              <a:t>/</a:t>
            </a:r>
            <a:r>
              <a:rPr lang="zh-TW" altLang="en-US" sz="2800" b="1" dirty="0"/>
              <a:t>電影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5" t="11075" b="11872"/>
          <a:stretch/>
        </p:blipFill>
        <p:spPr>
          <a:xfrm>
            <a:off x="3419872" y="1998706"/>
            <a:ext cx="1593872" cy="1469925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906926" y="1412776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傳統觀點下的大傳系</a:t>
            </a:r>
            <a:endParaRPr lang="en-US" altLang="zh-TW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403648" y="283228"/>
            <a:ext cx="6552728" cy="989528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272"/>
              </a:avLst>
            </a:prstTxWarp>
            <a:spAutoFit/>
          </a:bodyPr>
          <a:lstStyle/>
          <a:p>
            <a:r>
              <a:rPr lang="zh-TW" altLang="en-US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本日新聞特調：</a:t>
            </a:r>
            <a:endParaRPr lang="en-US" altLang="zh-TW" sz="4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zh-TW" altLang="en-US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傳播學些什麼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899592" y="264459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/>
              <a:t>                                    廣播  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906926" y="3207021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                  報紙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897081" y="3852910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800" b="1" dirty="0"/>
              <a:t>雜誌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909438" y="4467872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行銷公關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902104" y="510140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800" b="1" dirty="0"/>
              <a:t>廣告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909438" y="574947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                    新聞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07" y="2896217"/>
            <a:ext cx="1833553" cy="135537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303431"/>
            <a:ext cx="1967741" cy="1183959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666750"/>
            <a:ext cx="1512168" cy="1546226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587" y="4004863"/>
            <a:ext cx="2219258" cy="1449238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10" y="4778610"/>
            <a:ext cx="1466770" cy="1098662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02" y="5019390"/>
            <a:ext cx="1600658" cy="1557783"/>
          </a:xfrm>
          <a:prstGeom prst="rect">
            <a:avLst/>
          </a:prstGeom>
        </p:spPr>
      </p:pic>
      <p:cxnSp>
        <p:nvCxnSpPr>
          <p:cNvPr id="17" name="肘形接點 16"/>
          <p:cNvCxnSpPr/>
          <p:nvPr/>
        </p:nvCxnSpPr>
        <p:spPr>
          <a:xfrm>
            <a:off x="7236296" y="2521927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16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字方塊 20"/>
          <p:cNvSpPr txBox="1"/>
          <p:nvPr/>
        </p:nvSpPr>
        <p:spPr>
          <a:xfrm>
            <a:off x="906926" y="1412776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傳播相關科系發展</a:t>
            </a:r>
            <a:endParaRPr lang="en-US" altLang="zh-TW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403648" y="283228"/>
            <a:ext cx="6552728" cy="989528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272"/>
              </a:avLst>
            </a:prstTxWarp>
            <a:spAutoFit/>
          </a:bodyPr>
          <a:lstStyle/>
          <a:p>
            <a:r>
              <a:rPr lang="zh-TW" altLang="en-US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本日新聞特調：</a:t>
            </a:r>
            <a:endParaRPr lang="en-US" altLang="zh-TW" sz="4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zh-TW" altLang="en-US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傳播學些什麼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906926" y="1998707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                    多媒體設計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899592" y="264459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/>
              <a:t>                        視覺傳播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906926" y="3207021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圖文傳播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897081" y="3852910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800" b="1" dirty="0"/>
              <a:t>傳播管理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909438" y="4467872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                      口語傳播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902104" y="510140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/>
              <a:t>                           資訊傳播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2782596"/>
            <a:ext cx="1728192" cy="153550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9" r="13150"/>
          <a:stretch/>
        </p:blipFill>
        <p:spPr>
          <a:xfrm>
            <a:off x="1187624" y="1916832"/>
            <a:ext cx="1440160" cy="129018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888" y="2052808"/>
            <a:ext cx="1296144" cy="129614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468631"/>
            <a:ext cx="1368152" cy="1316787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85418"/>
            <a:ext cx="1260140" cy="1301748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8" y="4088409"/>
            <a:ext cx="1626268" cy="162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7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字方塊 20"/>
          <p:cNvSpPr txBox="1"/>
          <p:nvPr/>
        </p:nvSpPr>
        <p:spPr>
          <a:xfrm>
            <a:off x="906926" y="1412776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多元修課內容</a:t>
            </a:r>
            <a:endParaRPr lang="en-US" altLang="zh-TW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03647" y="283228"/>
            <a:ext cx="4752529" cy="989528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272"/>
              </a:avLst>
            </a:prstTxWarp>
            <a:spAutoFit/>
          </a:bodyPr>
          <a:lstStyle/>
          <a:p>
            <a:r>
              <a:rPr lang="zh-TW" altLang="en-US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傳播學群說明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302168" y="2132856"/>
            <a:ext cx="2080899" cy="3171845"/>
            <a:chOff x="906925" y="1997551"/>
            <a:chExt cx="2080899" cy="3171845"/>
          </a:xfrm>
        </p:grpSpPr>
        <p:sp>
          <p:nvSpPr>
            <p:cNvPr id="4" name="文字方塊 3"/>
            <p:cNvSpPr txBox="1"/>
            <p:nvPr/>
          </p:nvSpPr>
          <p:spPr>
            <a:xfrm>
              <a:off x="906926" y="1997551"/>
              <a:ext cx="2080898" cy="52322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/>
                <a:t>媒體製播</a:t>
              </a: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906925" y="2491740"/>
              <a:ext cx="2080899" cy="2677656"/>
            </a:xfrm>
            <a:prstGeom prst="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2400" dirty="0"/>
                <a:t>動態攝影、靜態攝影、廣播錄製、影音剪輯、圖文處理、節目企劃</a:t>
              </a:r>
              <a:r>
                <a:rPr lang="en-US" altLang="zh-TW" sz="2000" dirty="0"/>
                <a:t>(</a:t>
              </a:r>
              <a:r>
                <a:rPr lang="zh-TW" altLang="en-US" sz="2000" dirty="0"/>
                <a:t>新聞、紀錄片、綜藝節目、直播</a:t>
              </a:r>
              <a:r>
                <a:rPr lang="en-US" altLang="zh-TW" sz="2000" dirty="0"/>
                <a:t>…)</a:t>
              </a:r>
              <a:r>
                <a:rPr lang="zh-TW" altLang="en-US" sz="2400" dirty="0"/>
                <a:t>等</a:t>
              </a:r>
              <a:endParaRPr lang="zh-TW" altLang="en-US" sz="2400" b="1" dirty="0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2496626" y="2132856"/>
            <a:ext cx="2080898" cy="3541177"/>
            <a:chOff x="906926" y="1997551"/>
            <a:chExt cx="2080898" cy="3541177"/>
          </a:xfrm>
        </p:grpSpPr>
        <p:sp>
          <p:nvSpPr>
            <p:cNvPr id="11" name="文字方塊 10"/>
            <p:cNvSpPr txBox="1"/>
            <p:nvPr/>
          </p:nvSpPr>
          <p:spPr>
            <a:xfrm>
              <a:off x="906926" y="1997551"/>
              <a:ext cx="2080898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/>
                <a:t>行銷公關廣告</a:t>
              </a: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906926" y="2491740"/>
              <a:ext cx="2080898" cy="3046988"/>
            </a:xfrm>
            <a:prstGeom prst="rect">
              <a:avLst/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2400" dirty="0"/>
                <a:t>廣告原理應用、行銷原理應用、公關實務、活動策展、市場調查分析、社會行銷、危機公關、流行文化研究等</a:t>
              </a:r>
              <a:endParaRPr lang="zh-TW" altLang="en-US" sz="2400" b="1" dirty="0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4689807" y="1412776"/>
            <a:ext cx="2080898" cy="4833839"/>
            <a:chOff x="906926" y="1997551"/>
            <a:chExt cx="2080898" cy="4833839"/>
          </a:xfrm>
        </p:grpSpPr>
        <p:sp>
          <p:nvSpPr>
            <p:cNvPr id="14" name="文字方塊 13"/>
            <p:cNvSpPr txBox="1"/>
            <p:nvPr/>
          </p:nvSpPr>
          <p:spPr>
            <a:xfrm>
              <a:off x="906926" y="1997551"/>
              <a:ext cx="2080898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/>
                <a:t>概論與理論</a:t>
              </a:r>
              <a:endParaRPr lang="en-US" altLang="zh-TW" sz="2400" b="1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906926" y="2491740"/>
              <a:ext cx="2080898" cy="4339650"/>
            </a:xfrm>
            <a:prstGeom prst="rect">
              <a:avLst/>
            </a:prstGeom>
            <a:noFill/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2400" dirty="0"/>
                <a:t>廣電概論、新聞編採、新科技概論、傳播理論、質量化研究方法等，另社會學、政治學、經濟學、心理學、跨領域研究</a:t>
              </a:r>
              <a:r>
                <a:rPr lang="en-US" altLang="zh-TW" sz="2000" dirty="0"/>
                <a:t>(</a:t>
              </a:r>
              <a:r>
                <a:rPr lang="zh-TW" altLang="en-US" sz="2000" dirty="0"/>
                <a:t>健康傳播、政治傳播、媒體素養、跨文化傳播等</a:t>
              </a:r>
              <a:r>
                <a:rPr lang="en-US" altLang="zh-TW" sz="2000" dirty="0"/>
                <a:t>)</a:t>
              </a:r>
              <a:endParaRPr lang="zh-TW" altLang="en-US" sz="2000" dirty="0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6874352" y="2132856"/>
            <a:ext cx="2080899" cy="2433181"/>
            <a:chOff x="906925" y="1997551"/>
            <a:chExt cx="2080899" cy="2433181"/>
          </a:xfrm>
        </p:grpSpPr>
        <p:sp>
          <p:nvSpPr>
            <p:cNvPr id="18" name="文字方塊 17"/>
            <p:cNvSpPr txBox="1"/>
            <p:nvPr/>
          </p:nvSpPr>
          <p:spPr>
            <a:xfrm>
              <a:off x="906926" y="1997551"/>
              <a:ext cx="2080898" cy="5232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/>
                <a:t>實習</a:t>
              </a:r>
              <a:r>
                <a:rPr lang="en-US" altLang="zh-TW" sz="2800" b="1" dirty="0"/>
                <a:t>/</a:t>
              </a:r>
              <a:r>
                <a:rPr lang="zh-TW" altLang="en-US" sz="2800" b="1" dirty="0"/>
                <a:t>專題</a:t>
              </a: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906925" y="2491740"/>
              <a:ext cx="2080899" cy="1938992"/>
            </a:xfrm>
            <a:prstGeom prst="rect">
              <a:avLst/>
            </a:prstGeom>
            <a:noFill/>
            <a:ln w="28575">
              <a:solidFill>
                <a:schemeClr val="accent4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2400" dirty="0"/>
                <a:t>校內</a:t>
              </a:r>
              <a:r>
                <a:rPr lang="en-US" altLang="zh-TW" sz="2400" dirty="0"/>
                <a:t>/</a:t>
              </a:r>
              <a:r>
                <a:rPr lang="zh-TW" altLang="en-US" sz="2400" dirty="0"/>
                <a:t>外媒體實習</a:t>
              </a:r>
              <a:endParaRPr lang="en-US" altLang="zh-TW" sz="2400" dirty="0"/>
            </a:p>
            <a:p>
              <a:r>
                <a:rPr lang="zh-TW" altLang="en-US" sz="2400" dirty="0"/>
                <a:t>校內</a:t>
              </a:r>
              <a:r>
                <a:rPr lang="en-US" altLang="zh-TW" sz="2400" dirty="0"/>
                <a:t>/</a:t>
              </a:r>
              <a:r>
                <a:rPr lang="zh-TW" altLang="en-US" sz="2400" dirty="0"/>
                <a:t>外媒體競賽</a:t>
              </a:r>
              <a:endParaRPr lang="en-US" altLang="zh-TW" sz="2400" dirty="0"/>
            </a:p>
            <a:p>
              <a:r>
                <a:rPr lang="zh-TW" altLang="en-US" sz="2400" dirty="0"/>
                <a:t>畢業專題製作</a:t>
              </a:r>
              <a:endParaRPr lang="en-US" altLang="zh-TW" sz="2400" dirty="0"/>
            </a:p>
          </p:txBody>
        </p:sp>
      </p:grpSp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5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53" y="5013176"/>
            <a:ext cx="1923820" cy="191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5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33160" t="31810" r="52878" b="40652"/>
          <a:stretch/>
        </p:blipFill>
        <p:spPr>
          <a:xfrm>
            <a:off x="919885" y="2636912"/>
            <a:ext cx="2304256" cy="3456384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906926" y="1412776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產業人才職能基準之職業</a:t>
            </a:r>
            <a:endParaRPr lang="en-US" altLang="zh-TW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403648" y="283228"/>
            <a:ext cx="6552728" cy="989528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272"/>
              </a:avLst>
            </a:prstTxWarp>
            <a:spAutoFit/>
          </a:bodyPr>
          <a:lstStyle/>
          <a:p>
            <a:r>
              <a:rPr lang="zh-TW" altLang="en-US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本日新聞特調：</a:t>
            </a:r>
            <a:endParaRPr lang="en-US" altLang="zh-TW" sz="4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zh-TW" altLang="en-US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傳播學些什麼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906926" y="1998707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新聞傳播類</a:t>
            </a:r>
            <a:endParaRPr lang="zh-TW" altLang="en-US" sz="2800" b="1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/>
          <a:srcRect l="33567" t="58000" r="36718" b="12594"/>
          <a:stretch/>
        </p:blipFill>
        <p:spPr>
          <a:xfrm>
            <a:off x="3491880" y="1997551"/>
            <a:ext cx="4903878" cy="416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6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字方塊 20"/>
          <p:cNvSpPr txBox="1"/>
          <p:nvPr/>
        </p:nvSpPr>
        <p:spPr>
          <a:xfrm>
            <a:off x="906926" y="1412776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產業人才職能基準之職業</a:t>
            </a:r>
            <a:endParaRPr lang="en-US" altLang="zh-TW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403648" y="283228"/>
            <a:ext cx="6552728" cy="989528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272"/>
              </a:avLst>
            </a:prstTxWarp>
            <a:spAutoFit/>
          </a:bodyPr>
          <a:lstStyle/>
          <a:p>
            <a:r>
              <a:rPr lang="zh-TW" altLang="en-US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本日新聞特調：</a:t>
            </a:r>
            <a:endParaRPr lang="en-US" altLang="zh-TW" sz="4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zh-TW" altLang="en-US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傳播學些什麼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906926" y="1998707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影視傳播類</a:t>
            </a:r>
            <a:endParaRPr lang="zh-TW" altLang="en-US" sz="2800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33397" t="20469" r="46319" b="38497"/>
          <a:stretch/>
        </p:blipFill>
        <p:spPr>
          <a:xfrm>
            <a:off x="636645" y="2468238"/>
            <a:ext cx="2639211" cy="412911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l="33397" t="60618" r="43912" b="8657"/>
          <a:stretch/>
        </p:blipFill>
        <p:spPr>
          <a:xfrm>
            <a:off x="3256837" y="2535314"/>
            <a:ext cx="2952328" cy="396044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33397" t="21454" r="37825" b="30971"/>
          <a:stretch/>
        </p:blipFill>
        <p:spPr>
          <a:xfrm>
            <a:off x="5292079" y="1345326"/>
            <a:ext cx="3744417" cy="525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1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字方塊 20"/>
          <p:cNvSpPr txBox="1"/>
          <p:nvPr/>
        </p:nvSpPr>
        <p:spPr>
          <a:xfrm>
            <a:off x="906926" y="1412776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相關學校的選擇</a:t>
            </a:r>
            <a:endParaRPr lang="en-US" altLang="zh-TW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403648" y="283228"/>
            <a:ext cx="6552728" cy="989528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272"/>
              </a:avLst>
            </a:prstTxWarp>
            <a:spAutoFit/>
          </a:bodyPr>
          <a:lstStyle/>
          <a:p>
            <a:r>
              <a:rPr lang="zh-TW" altLang="en-US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本日新聞特調：</a:t>
            </a:r>
            <a:endParaRPr lang="en-US" altLang="zh-TW" sz="4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zh-TW" altLang="en-US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傳播學些什麼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906926" y="1998707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北部學校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906926" y="3108165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中部學校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909438" y="4467872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南部傳播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899592" y="549806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東部傳播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" t="17118" r="83331" b="65777"/>
          <a:stretch/>
        </p:blipFill>
        <p:spPr bwMode="auto">
          <a:xfrm>
            <a:off x="2641592" y="3241605"/>
            <a:ext cx="83538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84" y="2034902"/>
            <a:ext cx="864000" cy="724022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113" y="1960760"/>
            <a:ext cx="998998" cy="86400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292" y="1985474"/>
            <a:ext cx="880200" cy="86400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94" y="1960760"/>
            <a:ext cx="870042" cy="86400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1831"/>
          <a:stretch/>
        </p:blipFill>
        <p:spPr>
          <a:xfrm>
            <a:off x="7790351" y="2119414"/>
            <a:ext cx="1080000" cy="554569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110" y="1960760"/>
            <a:ext cx="858600" cy="864000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255" y="3238043"/>
            <a:ext cx="793800" cy="864000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84" y="3241605"/>
            <a:ext cx="864000" cy="864000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411" y="4527922"/>
            <a:ext cx="1223285" cy="540000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630" y="4478494"/>
            <a:ext cx="1080000" cy="524646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" r="70930"/>
          <a:stretch/>
        </p:blipFill>
        <p:spPr>
          <a:xfrm>
            <a:off x="5295401" y="4509120"/>
            <a:ext cx="1080000" cy="529949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292" y="4467872"/>
            <a:ext cx="1080000" cy="600049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661" y="5434075"/>
            <a:ext cx="1075817" cy="88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2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4" grpId="0"/>
      <p:bldP spid="6" grpId="0"/>
      <p:bldP spid="8" grpId="0"/>
      <p:bldP spid="16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819</Words>
  <Application>Microsoft Office PowerPoint</Application>
  <PresentationFormat>如螢幕大小 (4:3)</PresentationFormat>
  <Paragraphs>117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chiakunlee</dc:creator>
  <cp:lastModifiedBy>ERIC LIN</cp:lastModifiedBy>
  <cp:revision>104</cp:revision>
  <dcterms:created xsi:type="dcterms:W3CDTF">2013-06-26T02:50:09Z</dcterms:created>
  <dcterms:modified xsi:type="dcterms:W3CDTF">2022-11-08T03:14:39Z</dcterms:modified>
</cp:coreProperties>
</file>